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47"/>
  </p:notesMasterIdLst>
  <p:handoutMasterIdLst>
    <p:handoutMasterId r:id="rId48"/>
  </p:handoutMasterIdLst>
  <p:sldIdLst>
    <p:sldId id="286" r:id="rId3"/>
    <p:sldId id="258" r:id="rId4"/>
    <p:sldId id="257" r:id="rId5"/>
    <p:sldId id="303" r:id="rId6"/>
    <p:sldId id="264" r:id="rId7"/>
    <p:sldId id="266" r:id="rId8"/>
    <p:sldId id="320" r:id="rId9"/>
    <p:sldId id="305" r:id="rId10"/>
    <p:sldId id="267" r:id="rId11"/>
    <p:sldId id="299" r:id="rId12"/>
    <p:sldId id="270" r:id="rId13"/>
    <p:sldId id="300" r:id="rId14"/>
    <p:sldId id="322" r:id="rId15"/>
    <p:sldId id="289" r:id="rId16"/>
    <p:sldId id="288" r:id="rId17"/>
    <p:sldId id="271" r:id="rId18"/>
    <p:sldId id="290" r:id="rId19"/>
    <p:sldId id="294" r:id="rId20"/>
    <p:sldId id="296" r:id="rId21"/>
    <p:sldId id="308" r:id="rId22"/>
    <p:sldId id="309" r:id="rId23"/>
    <p:sldId id="310" r:id="rId24"/>
    <p:sldId id="312" r:id="rId25"/>
    <p:sldId id="313" r:id="rId26"/>
    <p:sldId id="317" r:id="rId27"/>
    <p:sldId id="314" r:id="rId28"/>
    <p:sldId id="315" r:id="rId29"/>
    <p:sldId id="318" r:id="rId30"/>
    <p:sldId id="297" r:id="rId31"/>
    <p:sldId id="280" r:id="rId32"/>
    <p:sldId id="281" r:id="rId33"/>
    <p:sldId id="277" r:id="rId34"/>
    <p:sldId id="278" r:id="rId35"/>
    <p:sldId id="284" r:id="rId36"/>
    <p:sldId id="283" r:id="rId37"/>
    <p:sldId id="304" r:id="rId38"/>
    <p:sldId id="316" r:id="rId39"/>
    <p:sldId id="291" r:id="rId40"/>
    <p:sldId id="323" r:id="rId41"/>
    <p:sldId id="292" r:id="rId42"/>
    <p:sldId id="293" r:id="rId43"/>
    <p:sldId id="319" r:id="rId44"/>
    <p:sldId id="325" r:id="rId45"/>
    <p:sldId id="324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4" Type="http://schemas.openxmlformats.org/officeDocument/2006/relationships/image" Target="../media/image79.wmf"/><Relationship Id="rId1" Type="http://schemas.openxmlformats.org/officeDocument/2006/relationships/image" Target="../media/image76.wmf"/><Relationship Id="rId2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Relationship Id="rId2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41CDF-D1AC-AA4B-9C39-9992ABEB82A9}" type="datetimeFigureOut">
              <a:rPr lang="en-US" smtClean="0"/>
              <a:t>22/10/2012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82425-AD6F-8D40-AD7A-30F0D391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59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88981-B6EE-F047-BC53-379D6D994B62}" type="datetimeFigureOut">
              <a:rPr lang="en-US" smtClean="0"/>
              <a:t>22/10/2012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98A69-8D53-914C-B437-DFAE47B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029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5FD4CF-FBE9-0D4E-BFC2-5204AFF5F356}" type="slidenum">
              <a:rPr lang="en-US"/>
              <a:pPr/>
              <a:t>2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83" tIns="45491" rIns="90983" bIns="4549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1C0C6-B97D-4B4D-9AB1-CC21AA55BBF6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8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9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10/23/2012</a:t>
            </a:r>
            <a:endParaRPr lang="en-US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J. Kelley, Perimeter 2012</a:t>
            </a:r>
            <a:endParaRPr lang="en-US" sz="14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E9358-9748-0944-99FE-5A12DB8578F0}" type="slidenum">
              <a:rPr lang="en-US">
                <a:solidFill>
                  <a:srgbClr val="000000"/>
                </a:solidFill>
                <a:latin typeface="Gill Sans"/>
              </a:rPr>
              <a:pPr/>
              <a:t>‹#›</a:t>
            </a:fld>
            <a:endParaRPr lang="en-US">
              <a:solidFill>
                <a:srgbClr val="0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90518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10/23/2012</a:t>
            </a:r>
            <a:endParaRPr lang="en-US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J. Kelley, Perimeter 2012</a:t>
            </a:r>
            <a:endParaRPr lang="en-US" sz="14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28EA3-E5E7-6343-BB32-16536D83E9AA}" type="slidenum">
              <a:rPr lang="en-US">
                <a:solidFill>
                  <a:srgbClr val="000000"/>
                </a:solidFill>
                <a:latin typeface="Gill Sans"/>
              </a:rPr>
              <a:pPr/>
              <a:t>‹#›</a:t>
            </a:fld>
            <a:endParaRPr lang="en-US">
              <a:solidFill>
                <a:srgbClr val="0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39244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10/23/2012</a:t>
            </a:r>
            <a:endParaRPr lang="en-US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J. Kelley, Perimeter 2012</a:t>
            </a:r>
            <a:endParaRPr lang="en-US" sz="14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F512C-E546-1B49-B2D6-C7EBB2ED2CFD}" type="slidenum">
              <a:rPr lang="en-US">
                <a:solidFill>
                  <a:srgbClr val="000000"/>
                </a:solidFill>
                <a:latin typeface="Gill Sans"/>
              </a:rPr>
              <a:pPr/>
              <a:t>‹#›</a:t>
            </a:fld>
            <a:endParaRPr lang="en-US">
              <a:solidFill>
                <a:srgbClr val="0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46459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10/23/2012</a:t>
            </a:r>
            <a:endParaRPr lang="en-US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J. Kelley, Perimeter 2012</a:t>
            </a:r>
            <a:endParaRPr lang="en-US" sz="14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BE326-C660-2442-A738-80EB335F5AFF}" type="slidenum">
              <a:rPr lang="en-US">
                <a:solidFill>
                  <a:srgbClr val="000000"/>
                </a:solidFill>
                <a:latin typeface="Gill Sans"/>
              </a:rPr>
              <a:pPr/>
              <a:t>‹#›</a:t>
            </a:fld>
            <a:endParaRPr lang="en-US">
              <a:solidFill>
                <a:srgbClr val="0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71475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10/23/2012</a:t>
            </a:r>
            <a:endParaRPr lang="en-US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J. Kelley, Perimeter 2012</a:t>
            </a:r>
            <a:endParaRPr lang="en-US" sz="14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12CAF-A865-A84F-B7B5-481EFDF8AD26}" type="slidenum">
              <a:rPr lang="en-US">
                <a:solidFill>
                  <a:srgbClr val="000000"/>
                </a:solidFill>
                <a:latin typeface="Gill Sans"/>
              </a:rPr>
              <a:pPr/>
              <a:t>‹#›</a:t>
            </a:fld>
            <a:endParaRPr lang="en-US">
              <a:solidFill>
                <a:srgbClr val="0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23627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10/23/2012</a:t>
            </a:r>
            <a:endParaRPr lang="en-US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J. Kelley, Perimeter 2012</a:t>
            </a:r>
            <a:endParaRPr lang="en-US" sz="14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40419-CA4D-DF46-A04B-644AF9522791}" type="slidenum">
              <a:rPr lang="en-US">
                <a:solidFill>
                  <a:srgbClr val="000000"/>
                </a:solidFill>
                <a:latin typeface="Gill Sans"/>
              </a:rPr>
              <a:pPr/>
              <a:t>‹#›</a:t>
            </a:fld>
            <a:endParaRPr lang="en-US">
              <a:solidFill>
                <a:srgbClr val="0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46631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10/23/2012</a:t>
            </a:r>
            <a:endParaRPr lang="en-US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J. Kelley, Perimeter 2012</a:t>
            </a:r>
            <a:endParaRPr lang="en-US" sz="14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03610-AA80-354E-B653-EEBA3128B6F4}" type="slidenum">
              <a:rPr lang="en-US">
                <a:solidFill>
                  <a:srgbClr val="000000"/>
                </a:solidFill>
                <a:latin typeface="Gill Sans"/>
              </a:rPr>
              <a:pPr/>
              <a:t>‹#›</a:t>
            </a:fld>
            <a:endParaRPr lang="en-US">
              <a:solidFill>
                <a:srgbClr val="0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57262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10/23/2012</a:t>
            </a:r>
            <a:endParaRPr lang="en-US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J. Kelley, Perimeter 2012</a:t>
            </a:r>
            <a:endParaRPr lang="en-US" sz="14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FC9E4-B3A7-874E-A4A0-527CCB15C02F}" type="slidenum">
              <a:rPr lang="en-US">
                <a:solidFill>
                  <a:srgbClr val="000000"/>
                </a:solidFill>
                <a:latin typeface="Gill Sans"/>
              </a:rPr>
              <a:pPr/>
              <a:t>‹#›</a:t>
            </a:fld>
            <a:endParaRPr lang="en-US">
              <a:solidFill>
                <a:srgbClr val="0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1556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83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10/23/2012</a:t>
            </a:r>
            <a:endParaRPr lang="en-US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J. Kelley, Perimeter 2012</a:t>
            </a:r>
            <a:endParaRPr lang="en-US" sz="14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C03A3-8D50-D247-82D1-37F531C24D95}" type="slidenum">
              <a:rPr lang="en-US">
                <a:solidFill>
                  <a:srgbClr val="000000"/>
                </a:solidFill>
                <a:latin typeface="Gill Sans"/>
              </a:rPr>
              <a:pPr/>
              <a:t>‹#›</a:t>
            </a:fld>
            <a:endParaRPr lang="en-US">
              <a:solidFill>
                <a:srgbClr val="0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92825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10/23/2012</a:t>
            </a:r>
            <a:endParaRPr lang="en-US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J. Kelley, Perimeter 2012</a:t>
            </a:r>
            <a:endParaRPr lang="en-US" sz="14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742EB-507E-904E-9E20-C51C0FFA5FB0}" type="slidenum">
              <a:rPr lang="en-US">
                <a:solidFill>
                  <a:srgbClr val="000000"/>
                </a:solidFill>
                <a:latin typeface="Gill Sans"/>
              </a:rPr>
              <a:pPr/>
              <a:t>‹#›</a:t>
            </a:fld>
            <a:endParaRPr lang="en-US">
              <a:solidFill>
                <a:srgbClr val="0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93018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10/23/2012</a:t>
            </a:r>
            <a:endParaRPr lang="en-US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Gill Sans"/>
              </a:rPr>
              <a:t>J. Kelley, Perimeter 2012</a:t>
            </a:r>
            <a:endParaRPr lang="en-US" sz="14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1303F-60F2-634F-A48E-D81D3165D500}" type="slidenum">
              <a:rPr lang="en-US">
                <a:solidFill>
                  <a:srgbClr val="000000"/>
                </a:solidFill>
                <a:latin typeface="Gill Sans"/>
              </a:rPr>
              <a:pPr/>
              <a:t>‹#›</a:t>
            </a:fld>
            <a:endParaRPr lang="en-US">
              <a:solidFill>
                <a:srgbClr val="0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1561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8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5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4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0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1747"/>
            <a:ext cx="8229600" cy="72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9674"/>
            <a:ext cx="8229600" cy="5006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fld id="{B2730214-7777-9F45-8FA2-3861A1E0E90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83127"/>
            <a:ext cx="8229600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49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Light"/>
          <a:ea typeface="+mj-ea"/>
          <a:cs typeface="Gill Sans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533400"/>
            <a:ext cx="662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Gill Sans"/>
                <a:ea typeface="ＭＳ Ｐゴシック" charset="0"/>
              </a:rPr>
              <a:t>10/23/2012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Gill Sans"/>
                <a:ea typeface="ＭＳ Ｐゴシック" charset="0"/>
              </a:rPr>
              <a:t>J. Kelley, Perimeter 2012</a:t>
            </a:r>
            <a:endParaRPr lang="en-US" sz="1400" smtClean="0">
              <a:solidFill>
                <a:srgbClr val="000000"/>
              </a:solidFill>
              <a:latin typeface="Gill Sans"/>
              <a:ea typeface="ＭＳ Ｐゴシック" charset="0"/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19A368A-DF05-FA46-823E-35F4B15F936D}" type="slidenum">
              <a:rPr lang="en-US" smtClean="0">
                <a:solidFill>
                  <a:srgbClr val="000000"/>
                </a:solidFill>
                <a:latin typeface="Gill Sans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Gill Sans"/>
              <a:ea typeface="ＭＳ Ｐゴシック" charset="0"/>
            </a:endParaRPr>
          </a:p>
        </p:txBody>
      </p:sp>
      <p:grpSp>
        <p:nvGrpSpPr>
          <p:cNvPr id="1037" name="Group 13"/>
          <p:cNvGrpSpPr>
            <a:grpSpLocks/>
          </p:cNvGrpSpPr>
          <p:nvPr userDrawn="1"/>
        </p:nvGrpSpPr>
        <p:grpSpPr bwMode="auto">
          <a:xfrm>
            <a:off x="685800" y="1689100"/>
            <a:ext cx="7788275" cy="128588"/>
            <a:chOff x="432" y="1104"/>
            <a:chExt cx="4906" cy="81"/>
          </a:xfrm>
        </p:grpSpPr>
        <p:pic>
          <p:nvPicPr>
            <p:cNvPr id="1038" name="Picture 14" descr="foam_banner_long.jpg                                           00074EF3Triton                         C3510FBD: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"/>
            <a:stretch>
              <a:fillRect/>
            </a:stretch>
          </p:blipFill>
          <p:spPr bwMode="auto">
            <a:xfrm>
              <a:off x="432" y="1104"/>
              <a:ext cx="2722" cy="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foam_banner_long.jpg                                           00074EF3Triton                         C3510FBD: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4" t="-1234" r="475" b="1234"/>
            <a:stretch>
              <a:fillRect/>
            </a:stretch>
          </p:blipFill>
          <p:spPr bwMode="auto">
            <a:xfrm flipH="1">
              <a:off x="3150" y="1104"/>
              <a:ext cx="2188" cy="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0" name="Picture 16" descr="icecube_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66738"/>
            <a:ext cx="9493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32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jp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Relationship Id="rId3" Type="http://schemas.openxmlformats.org/officeDocument/2006/relationships/image" Target="../media/image57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7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76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7.wmf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7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82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83.wmf"/><Relationship Id="rId8" Type="http://schemas.openxmlformats.org/officeDocument/2006/relationships/image" Target="../media/image8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675" y="-443106"/>
            <a:ext cx="7772400" cy="2802915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  <a:latin typeface="Gill Sans Light"/>
                <a:cs typeface="Gill Sans Light"/>
              </a:rPr>
              <a:t>Searching for Quantum Gravity</a:t>
            </a:r>
            <a:br>
              <a:rPr lang="en-US" dirty="0" smtClean="0">
                <a:solidFill>
                  <a:srgbClr val="FFFFFF"/>
                </a:solidFill>
                <a:latin typeface="Gill Sans Light"/>
                <a:cs typeface="Gill Sans Light"/>
              </a:rPr>
            </a:br>
            <a:r>
              <a:rPr lang="en-US" dirty="0" smtClean="0">
                <a:solidFill>
                  <a:srgbClr val="FFFFFF"/>
                </a:solidFill>
                <a:latin typeface="Gill Sans Light"/>
                <a:cs typeface="Gill Sans Light"/>
              </a:rPr>
              <a:t> </a:t>
            </a:r>
            <a:r>
              <a:rPr lang="en-US" sz="31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with the</a:t>
            </a:r>
            <a:r>
              <a:rPr lang="en-US" dirty="0" smtClean="0">
                <a:solidFill>
                  <a:srgbClr val="FFFFFF"/>
                </a:solidFill>
                <a:latin typeface="Gill Sans Light"/>
                <a:cs typeface="Gill Sans Light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Gill Sans Light"/>
                <a:cs typeface="Gill Sans Light"/>
              </a:rPr>
            </a:br>
            <a:r>
              <a:rPr lang="en-US" dirty="0" smtClean="0">
                <a:solidFill>
                  <a:srgbClr val="FFFFFF"/>
                </a:solidFill>
                <a:latin typeface="Gill Sans Light"/>
                <a:cs typeface="Gill Sans Light"/>
              </a:rPr>
              <a:t>IceCube Neutrino Observatory</a:t>
            </a:r>
            <a:endParaRPr lang="en-US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3373" y="2264987"/>
            <a:ext cx="6536431" cy="2420022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John Kelley for the IceCube Collaboration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Wisconsin IceCube Particle Astrophysics Center</a:t>
            </a:r>
            <a:b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</a:br>
            <a: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University of Wisconsin – Madison, U.S.A</a:t>
            </a:r>
            <a:r>
              <a:rPr lang="en-US" sz="1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.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Experimental Search for Quantum Gravity: the Hard Facts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Perimeter Institute, Waterloo, Ontario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October 23,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537" y="6523786"/>
            <a:ext cx="1904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photo credit: S. </a:t>
            </a:r>
            <a:r>
              <a:rPr lang="en-US" sz="1400" dirty="0" err="1" smtClean="0">
                <a:solidFill>
                  <a:srgbClr val="FFFFFF"/>
                </a:solidFill>
                <a:latin typeface="Gill Sans Light"/>
                <a:cs typeface="Gill Sans Light"/>
              </a:rPr>
              <a:t>Lidstrom</a:t>
            </a:r>
            <a:endParaRPr lang="en-US" sz="14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983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Atmospheric </a:t>
            </a:r>
            <a:r>
              <a:rPr lang="en-US" sz="3600" dirty="0" smtClean="0"/>
              <a:t>Neutrinos</a:t>
            </a:r>
            <a:endParaRPr lang="en-US" sz="3600" dirty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549400" y="6264275"/>
            <a:ext cx="2398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latin typeface="Gill Sans" charset="0"/>
              </a:rPr>
              <a:t>Figure from Los Alamos Science </a:t>
            </a:r>
            <a:r>
              <a:rPr lang="en-US" sz="1000" b="1" dirty="0">
                <a:latin typeface="Gill Sans" charset="0"/>
              </a:rPr>
              <a:t>25</a:t>
            </a:r>
            <a:r>
              <a:rPr lang="en-US" sz="1000" dirty="0">
                <a:latin typeface="Gill Sans" charset="0"/>
              </a:rPr>
              <a:t> (1997)</a:t>
            </a:r>
          </a:p>
        </p:txBody>
      </p:sp>
      <p:pic>
        <p:nvPicPr>
          <p:cNvPr id="26628" name="Picture 4" descr="atm nu production.png                                          007C8485Sea Cucumber                   BE172E4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 bwMode="auto">
          <a:xfrm>
            <a:off x="669636" y="1157624"/>
            <a:ext cx="3383252" cy="50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724400" y="2089150"/>
            <a:ext cx="388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Cosmic rays produce muons, neutrinos through charged pion / </a:t>
            </a:r>
            <a:r>
              <a:rPr lang="en-US" dirty="0" err="1">
                <a:latin typeface="Gill Sans Light"/>
                <a:cs typeface="Gill Sans Light"/>
              </a:rPr>
              <a:t>kaon</a:t>
            </a:r>
            <a:r>
              <a:rPr lang="en-US" dirty="0">
                <a:latin typeface="Gill Sans Light"/>
                <a:cs typeface="Gill Sans Light"/>
              </a:rPr>
              <a:t> decay 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724400" y="3069359"/>
            <a:ext cx="4419600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Even with  &gt; km overburden, atm. muon events dominate over </a:t>
            </a:r>
            <a:r>
              <a:rPr lang="en-US" dirty="0">
                <a:latin typeface="Gill Sans Light"/>
                <a:cs typeface="Gill Sans Light"/>
                <a:sym typeface="Symbol" charset="0"/>
              </a:rPr>
              <a:t></a:t>
            </a:r>
            <a:r>
              <a:rPr lang="en-US" dirty="0">
                <a:latin typeface="Gill Sans Light"/>
                <a:cs typeface="Gill Sans Light"/>
              </a:rPr>
              <a:t> by ~10</a:t>
            </a:r>
            <a:r>
              <a:rPr lang="en-US" baseline="30000" dirty="0">
                <a:latin typeface="Gill Sans Light"/>
                <a:cs typeface="Gill Sans Light"/>
              </a:rPr>
              <a:t>6</a:t>
            </a:r>
            <a:r>
              <a:rPr lang="en-US" dirty="0">
                <a:latin typeface="Gill Sans Light"/>
                <a:cs typeface="Gill Sans Light"/>
              </a:rPr>
              <a:t> </a:t>
            </a:r>
          </a:p>
          <a:p>
            <a:endParaRPr lang="en-US" dirty="0">
              <a:latin typeface="Gill Sans Light"/>
              <a:cs typeface="Gill Sans Light"/>
            </a:endParaRPr>
          </a:p>
          <a:p>
            <a:r>
              <a:rPr lang="en-US" dirty="0" smtClean="0">
                <a:latin typeface="Gill Sans Light"/>
                <a:cs typeface="Gill Sans Light"/>
              </a:rPr>
              <a:t>Muon neutrino CC events</a:t>
            </a:r>
            <a:r>
              <a:rPr lang="en-US" dirty="0">
                <a:latin typeface="Gill Sans Light"/>
                <a:cs typeface="Gill Sans Light"/>
              </a:rPr>
              <a:t>: reconstruct direction + use Earth as </a:t>
            </a:r>
            <a:r>
              <a:rPr lang="en-US" dirty="0" smtClean="0">
                <a:latin typeface="Gill Sans Light"/>
                <a:cs typeface="Gill Sans Light"/>
              </a:rPr>
              <a:t>filter</a:t>
            </a:r>
          </a:p>
          <a:p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2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Atmospheric Neutrino Spectra</a:t>
            </a:r>
            <a:endParaRPr lang="en-US" dirty="0"/>
          </a:p>
        </p:txBody>
      </p:sp>
      <p:pic>
        <p:nvPicPr>
          <p:cNvPr id="4" name="Picture 3" descr="AtmosphericFluxesScaledBy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1" y="1109748"/>
            <a:ext cx="5944458" cy="558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302827" y="5244567"/>
            <a:ext cx="1034143" cy="6881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69707" y="4067405"/>
            <a:ext cx="2581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neutrino point sources?</a:t>
            </a:r>
          </a:p>
          <a:p>
            <a:r>
              <a:rPr lang="en-US" sz="2000" dirty="0" smtClean="0">
                <a:latin typeface="Gill Sans Light"/>
                <a:cs typeface="Gill Sans Light"/>
              </a:rPr>
              <a:t>diffuse high-energy flux?</a:t>
            </a:r>
          </a:p>
          <a:p>
            <a:r>
              <a:rPr lang="en-US" sz="2000" dirty="0" smtClean="0">
                <a:latin typeface="Gill Sans Light"/>
                <a:cs typeface="Gill Sans Light"/>
              </a:rPr>
              <a:t>cosmogenic neutrinos?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3001" y="2282829"/>
            <a:ext cx="2800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~200 atm. neutrinos / day</a:t>
            </a:r>
          </a:p>
          <a:p>
            <a:pPr marL="0" lvl="1"/>
            <a:r>
              <a:rPr lang="en-US" sz="2000" dirty="0" smtClean="0">
                <a:latin typeface="Gill Sans Light"/>
                <a:cs typeface="Gill Sans Light"/>
              </a:rPr>
              <a:t>       in IceCube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90971" y="1488027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~4 atm. neutrinos / day</a:t>
            </a:r>
          </a:p>
          <a:p>
            <a:pPr marL="0" lvl="1"/>
            <a:r>
              <a:rPr lang="en-US" sz="2000" dirty="0" smtClean="0">
                <a:latin typeface="Gill Sans Light"/>
                <a:cs typeface="Gill Sans Light"/>
              </a:rPr>
              <a:t>       in AMANDA-II</a:t>
            </a:r>
          </a:p>
        </p:txBody>
      </p:sp>
    </p:spTree>
    <p:extLst>
      <p:ext uri="{BB962C8B-B14F-4D97-AF65-F5344CB8AC3E}">
        <p14:creationId xmlns:p14="http://schemas.microsoft.com/office/powerpoint/2010/main" val="378944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Possible QG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980" y="1064414"/>
            <a:ext cx="5104020" cy="5541963"/>
          </a:xfrm>
        </p:spPr>
        <p:txBody>
          <a:bodyPr>
            <a:noAutofit/>
          </a:bodyPr>
          <a:lstStyle/>
          <a:p>
            <a:r>
              <a:rPr lang="en-US" dirty="0" smtClean="0"/>
              <a:t>Our neutrino sample is (mostly) above the atmospheric oscillation regime (&gt;100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Unexpected flavor transitions could indicate</a:t>
            </a:r>
            <a:r>
              <a:rPr lang="en-US" dirty="0"/>
              <a:t>:</a:t>
            </a:r>
            <a:endParaRPr lang="en-US" dirty="0" smtClean="0"/>
          </a:p>
          <a:p>
            <a:pPr lvl="1"/>
            <a:r>
              <a:rPr lang="en-US" dirty="0" smtClean="0"/>
              <a:t>Lorentz-violation-induced oscillations</a:t>
            </a:r>
          </a:p>
          <a:p>
            <a:pPr lvl="1"/>
            <a:r>
              <a:rPr lang="en-US" dirty="0" smtClean="0"/>
              <a:t>quantum </a:t>
            </a:r>
            <a:r>
              <a:rPr lang="en-US" dirty="0" smtClean="0"/>
              <a:t>decoherence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12</a:t>
            </a:fld>
            <a:endParaRPr lang="en-US"/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-675117" y="1329516"/>
            <a:ext cx="5507906" cy="5355790"/>
            <a:chOff x="0" y="299"/>
            <a:chExt cx="4456" cy="4332"/>
          </a:xfrm>
        </p:grpSpPr>
        <p:sp>
          <p:nvSpPr>
            <p:cNvPr id="9" name="Rectangle 26"/>
            <p:cNvSpPr>
              <a:spLocks/>
            </p:cNvSpPr>
            <p:nvPr/>
          </p:nvSpPr>
          <p:spPr bwMode="auto">
            <a:xfrm>
              <a:off x="1958" y="2716"/>
              <a:ext cx="539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3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ν</a:t>
              </a:r>
              <a:r>
                <a:rPr lang="en-US" sz="2800" baseline="-200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atm</a:t>
              </a:r>
            </a:p>
          </p:txBody>
        </p:sp>
        <p:grpSp>
          <p:nvGrpSpPr>
            <p:cNvPr id="10" name="Group 30"/>
            <p:cNvGrpSpPr>
              <a:grpSpLocks/>
            </p:cNvGrpSpPr>
            <p:nvPr/>
          </p:nvGrpSpPr>
          <p:grpSpPr bwMode="auto">
            <a:xfrm>
              <a:off x="0" y="299"/>
              <a:ext cx="4456" cy="4332"/>
              <a:chOff x="0" y="0"/>
              <a:chExt cx="4456" cy="4332"/>
            </a:xfrm>
          </p:grpSpPr>
          <p:sp>
            <p:nvSpPr>
              <p:cNvPr id="29" name="AutoShape 27"/>
              <p:cNvSpPr>
                <a:spLocks/>
              </p:cNvSpPr>
              <p:nvPr/>
            </p:nvSpPr>
            <p:spPr bwMode="auto">
              <a:xfrm rot="8321947">
                <a:off x="702" y="610"/>
                <a:ext cx="3113" cy="3115"/>
              </a:xfrm>
              <a:custGeom>
                <a:avLst/>
                <a:gdLst/>
                <a:ahLst/>
                <a:cxnLst/>
                <a:rect l="0" t="0" r="r" b="b"/>
                <a:pathLst>
                  <a:path w="19599" h="19599">
                    <a:moveTo>
                      <a:pt x="16769" y="3106"/>
                    </a:moveTo>
                    <a:cubicBezTo>
                      <a:pt x="20650" y="6987"/>
                      <a:pt x="20738" y="13192"/>
                      <a:pt x="16965" y="16965"/>
                    </a:cubicBezTo>
                    <a:cubicBezTo>
                      <a:pt x="13193" y="20738"/>
                      <a:pt x="6988" y="20651"/>
                      <a:pt x="3107" y="16770"/>
                    </a:cubicBezTo>
                    <a:cubicBezTo>
                      <a:pt x="-774" y="12889"/>
                      <a:pt x="-862" y="6684"/>
                      <a:pt x="2911" y="2911"/>
                    </a:cubicBezTo>
                    <a:cubicBezTo>
                      <a:pt x="6683" y="-862"/>
                      <a:pt x="12888" y="-775"/>
                      <a:pt x="16769" y="3106"/>
                    </a:cubicBezTo>
                  </a:path>
                </a:pathLst>
              </a:custGeom>
              <a:gradFill rotWithShape="0">
                <a:gsLst>
                  <a:gs pos="0">
                    <a:srgbClr val="A7D8F5"/>
                  </a:gs>
                  <a:gs pos="34999">
                    <a:srgbClr val="C1E4F8"/>
                  </a:gs>
                  <a:gs pos="100000">
                    <a:srgbClr val="E6F5FE"/>
                  </a:gs>
                </a:gsLst>
                <a:lin ang="2880000" scaled="1"/>
              </a:gradFill>
              <a:ln w="9525" cap="flat">
                <a:solidFill>
                  <a:srgbClr val="18567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19999" dir="5400000" algn="ctr" rotWithShape="0">
                  <a:schemeClr val="bg2">
                    <a:alpha val="37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AutoShape 28"/>
              <p:cNvSpPr>
                <a:spLocks/>
              </p:cNvSpPr>
              <p:nvPr/>
            </p:nvSpPr>
            <p:spPr bwMode="auto">
              <a:xfrm rot="8321947">
                <a:off x="1021" y="889"/>
                <a:ext cx="2465" cy="2540"/>
              </a:xfrm>
              <a:custGeom>
                <a:avLst/>
                <a:gdLst/>
                <a:ahLst/>
                <a:cxnLst/>
                <a:rect l="0" t="0" r="r" b="b"/>
                <a:pathLst>
                  <a:path w="19596" h="19601">
                    <a:moveTo>
                      <a:pt x="16768" y="3100"/>
                    </a:moveTo>
                    <a:cubicBezTo>
                      <a:pt x="20650" y="6980"/>
                      <a:pt x="20741" y="13185"/>
                      <a:pt x="16970" y="16960"/>
                    </a:cubicBezTo>
                    <a:cubicBezTo>
                      <a:pt x="13200" y="20735"/>
                      <a:pt x="6996" y="20650"/>
                      <a:pt x="3114" y="16770"/>
                    </a:cubicBezTo>
                    <a:cubicBezTo>
                      <a:pt x="-768" y="12890"/>
                      <a:pt x="-859" y="6685"/>
                      <a:pt x="2912" y="2910"/>
                    </a:cubicBezTo>
                    <a:cubicBezTo>
                      <a:pt x="6682" y="-865"/>
                      <a:pt x="12886" y="-780"/>
                      <a:pt x="16768" y="3100"/>
                    </a:cubicBezTo>
                  </a:path>
                </a:pathLst>
              </a:custGeom>
              <a:gradFill rotWithShape="0">
                <a:gsLst>
                  <a:gs pos="0">
                    <a:srgbClr val="FFDCB8"/>
                  </a:gs>
                  <a:gs pos="34999">
                    <a:srgbClr val="FFE6CD"/>
                  </a:gs>
                  <a:gs pos="100000">
                    <a:srgbClr val="FFF5EC"/>
                  </a:gs>
                </a:gsLst>
                <a:lin ang="2880000" scaled="1"/>
              </a:gradFill>
              <a:ln w="9525" cap="flat">
                <a:solidFill>
                  <a:srgbClr val="F07C0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AutoShape 29"/>
              <p:cNvSpPr>
                <a:spLocks/>
              </p:cNvSpPr>
              <p:nvPr/>
            </p:nvSpPr>
            <p:spPr bwMode="auto">
              <a:xfrm rot="8321947">
                <a:off x="1746" y="2672"/>
                <a:ext cx="1245" cy="907"/>
              </a:xfrm>
              <a:custGeom>
                <a:avLst/>
                <a:gdLst/>
                <a:ahLst/>
                <a:cxnLst/>
                <a:rect l="0" t="0" r="r" b="b"/>
                <a:pathLst>
                  <a:path w="21382" h="21234">
                    <a:moveTo>
                      <a:pt x="0" y="0"/>
                    </a:moveTo>
                    <a:lnTo>
                      <a:pt x="811" y="678"/>
                    </a:lnTo>
                    <a:lnTo>
                      <a:pt x="820" y="1515"/>
                    </a:lnTo>
                    <a:lnTo>
                      <a:pt x="1914" y="2791"/>
                    </a:lnTo>
                    <a:lnTo>
                      <a:pt x="1698" y="3275"/>
                    </a:lnTo>
                    <a:lnTo>
                      <a:pt x="2711" y="4723"/>
                    </a:lnTo>
                    <a:lnTo>
                      <a:pt x="2718" y="5386"/>
                    </a:lnTo>
                    <a:lnTo>
                      <a:pt x="3724" y="6172"/>
                    </a:lnTo>
                    <a:lnTo>
                      <a:pt x="3815" y="6941"/>
                    </a:lnTo>
                    <a:lnTo>
                      <a:pt x="5490" y="8054"/>
                    </a:lnTo>
                    <a:lnTo>
                      <a:pt x="6751" y="9333"/>
                    </a:lnTo>
                    <a:lnTo>
                      <a:pt x="6898" y="10068"/>
                    </a:lnTo>
                    <a:lnTo>
                      <a:pt x="7763" y="10607"/>
                    </a:lnTo>
                    <a:lnTo>
                      <a:pt x="8243" y="11453"/>
                    </a:lnTo>
                    <a:lnTo>
                      <a:pt x="8992" y="11467"/>
                    </a:lnTo>
                    <a:lnTo>
                      <a:pt x="9601" y="14059"/>
                    </a:lnTo>
                    <a:lnTo>
                      <a:pt x="10412" y="14737"/>
                    </a:lnTo>
                    <a:lnTo>
                      <a:pt x="11216" y="14752"/>
                    </a:lnTo>
                    <a:lnTo>
                      <a:pt x="11613" y="15527"/>
                    </a:lnTo>
                    <a:lnTo>
                      <a:pt x="12506" y="18821"/>
                    </a:lnTo>
                    <a:lnTo>
                      <a:pt x="13505" y="18840"/>
                    </a:lnTo>
                    <a:lnTo>
                      <a:pt x="14726" y="19003"/>
                    </a:lnTo>
                    <a:lnTo>
                      <a:pt x="15125" y="19952"/>
                    </a:lnTo>
                    <a:lnTo>
                      <a:pt x="17315" y="19994"/>
                    </a:lnTo>
                    <a:lnTo>
                      <a:pt x="18132" y="21160"/>
                    </a:lnTo>
                    <a:lnTo>
                      <a:pt x="19273" y="21600"/>
                    </a:lnTo>
                    <a:lnTo>
                      <a:pt x="19797" y="21366"/>
                    </a:lnTo>
                    <a:lnTo>
                      <a:pt x="20656" y="21313"/>
                    </a:lnTo>
                    <a:lnTo>
                      <a:pt x="21600" y="21401"/>
                    </a:lnTo>
                    <a:lnTo>
                      <a:pt x="20816" y="18039"/>
                    </a:lnTo>
                    <a:lnTo>
                      <a:pt x="19052" y="13648"/>
                    </a:lnTo>
                    <a:lnTo>
                      <a:pt x="17554" y="10970"/>
                    </a:lnTo>
                    <a:lnTo>
                      <a:pt x="16343" y="9099"/>
                    </a:lnTo>
                    <a:lnTo>
                      <a:pt x="14516" y="6798"/>
                    </a:lnTo>
                    <a:lnTo>
                      <a:pt x="12583" y="4843"/>
                    </a:lnTo>
                    <a:lnTo>
                      <a:pt x="10096" y="3018"/>
                    </a:lnTo>
                    <a:lnTo>
                      <a:pt x="7892" y="1720"/>
                    </a:lnTo>
                    <a:lnTo>
                      <a:pt x="4997" y="584"/>
                    </a:lnTo>
                    <a:lnTo>
                      <a:pt x="2082" y="21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18567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2" name="AutoShape 32"/>
            <p:cNvSpPr>
              <a:spLocks/>
            </p:cNvSpPr>
            <p:nvPr/>
          </p:nvSpPr>
          <p:spPr bwMode="auto">
            <a:xfrm rot="-10728495">
              <a:off x="2143" y="3355"/>
              <a:ext cx="159" cy="289"/>
            </a:xfrm>
            <a:custGeom>
              <a:avLst/>
              <a:gdLst/>
              <a:ahLst/>
              <a:cxnLst/>
              <a:rect l="0" t="0" r="r" b="b"/>
              <a:pathLst>
                <a:path w="20281" h="21182">
                  <a:moveTo>
                    <a:pt x="0" y="0"/>
                  </a:moveTo>
                  <a:lnTo>
                    <a:pt x="20281" y="418"/>
                  </a:lnTo>
                  <a:lnTo>
                    <a:pt x="21600" y="21600"/>
                  </a:lnTo>
                  <a:lnTo>
                    <a:pt x="1319" y="21182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Line 37"/>
            <p:cNvSpPr>
              <a:spLocks noChangeShapeType="1"/>
            </p:cNvSpPr>
            <p:nvPr/>
          </p:nvSpPr>
          <p:spPr bwMode="auto">
            <a:xfrm>
              <a:off x="1562" y="978"/>
              <a:ext cx="285" cy="1140"/>
            </a:xfrm>
            <a:prstGeom prst="line">
              <a:avLst/>
            </a:prstGeom>
            <a:noFill/>
            <a:ln w="50800" cap="flat">
              <a:solidFill>
                <a:srgbClr val="408000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 rot="10800000">
              <a:off x="1351" y="524"/>
              <a:ext cx="302" cy="605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>
              <a:off x="1567" y="958"/>
              <a:ext cx="202" cy="185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>
              <a:off x="1509" y="984"/>
              <a:ext cx="67" cy="427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 flipH="1">
              <a:off x="1353" y="965"/>
              <a:ext cx="221" cy="359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47"/>
            <p:cNvSpPr>
              <a:spLocks/>
            </p:cNvSpPr>
            <p:nvPr/>
          </p:nvSpPr>
          <p:spPr bwMode="auto">
            <a:xfrm rot="22127">
              <a:off x="732" y="1533"/>
              <a:ext cx="2358" cy="41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 err="1" smtClean="0">
                  <a:solidFill>
                    <a:srgbClr val="3F691E"/>
                  </a:solidFill>
                  <a:latin typeface="Gill Sans"/>
                  <a:ea typeface="ＭＳ Ｐゴシック" charset="0"/>
                  <a:cs typeface="Gill Sans"/>
                  <a:sym typeface="Symbol" charset="0"/>
                </a:rPr>
                <a:t>atmos</a:t>
              </a:r>
              <a:r>
                <a:rPr lang="en-US" sz="2400" dirty="0" smtClean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 </a:t>
              </a:r>
              <a:r>
                <a:rPr lang="en-US" sz="2400" dirty="0" err="1" smtClean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  <a:r>
                <a:rPr lang="en-US" sz="2400" baseline="-25000" dirty="0" err="1" smtClean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m</a:t>
              </a:r>
              <a:endParaRPr lang="en-US" sz="2400" baseline="-25000" dirty="0">
                <a:solidFill>
                  <a:srgbClr val="3F691E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endParaRPr>
            </a:p>
          </p:txBody>
        </p:sp>
      </p:grpSp>
      <p:sp>
        <p:nvSpPr>
          <p:cNvPr id="32" name="AutoShape 47"/>
          <p:cNvSpPr>
            <a:spLocks/>
          </p:cNvSpPr>
          <p:nvPr/>
        </p:nvSpPr>
        <p:spPr bwMode="auto">
          <a:xfrm rot="22127">
            <a:off x="324382" y="4006219"/>
            <a:ext cx="1340847" cy="5167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 sz="2400" dirty="0" err="1" smtClean="0">
                <a:solidFill>
                  <a:srgbClr val="3F691E"/>
                </a:solidFill>
                <a:latin typeface="Gill Sans"/>
                <a:ea typeface="ＭＳ Ｐゴシック" charset="0"/>
                <a:cs typeface="Gill Sans"/>
                <a:sym typeface="Symbol" charset="0"/>
              </a:rPr>
              <a:t>atmos</a:t>
            </a:r>
            <a:r>
              <a:rPr lang="en-US" sz="2400" dirty="0" smtClean="0">
                <a:solidFill>
                  <a:srgbClr val="3F691E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 </a:t>
            </a:r>
            <a:r>
              <a:rPr lang="en-US" sz="2400" dirty="0" err="1" smtClean="0">
                <a:solidFill>
                  <a:srgbClr val="3F691E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ν</a:t>
            </a:r>
            <a:r>
              <a:rPr lang="en-US" sz="2400" baseline="-25000" dirty="0" err="1" smtClean="0">
                <a:solidFill>
                  <a:srgbClr val="3F691E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t,</a:t>
            </a:r>
            <a:r>
              <a:rPr lang="en-US" sz="2400" baseline="-25000" dirty="0" err="1" smtClean="0">
                <a:solidFill>
                  <a:srgbClr val="3F691E"/>
                </a:solidFill>
                <a:latin typeface="Gill Sans"/>
                <a:ea typeface="ＭＳ Ｐゴシック" charset="0"/>
                <a:cs typeface="Gill Sans"/>
                <a:sym typeface="Symbol" charset="0"/>
              </a:rPr>
              <a:t>e</a:t>
            </a:r>
            <a:endParaRPr lang="en-US" sz="2400" baseline="-25000" dirty="0">
              <a:solidFill>
                <a:srgbClr val="3F691E"/>
              </a:solidFill>
              <a:latin typeface="Gill Sans"/>
              <a:ea typeface="ＭＳ Ｐゴシック" charset="0"/>
              <a:cs typeface="Gill Sans"/>
              <a:sym typeface="Symbol" charset="0"/>
            </a:endParaRPr>
          </a:p>
        </p:txBody>
      </p:sp>
      <p:sp>
        <p:nvSpPr>
          <p:cNvPr id="33" name="Line 37"/>
          <p:cNvSpPr>
            <a:spLocks noChangeShapeType="1"/>
          </p:cNvSpPr>
          <p:nvPr/>
        </p:nvSpPr>
        <p:spPr bwMode="auto">
          <a:xfrm>
            <a:off x="1607896" y="3588580"/>
            <a:ext cx="352279" cy="1409418"/>
          </a:xfrm>
          <a:prstGeom prst="line">
            <a:avLst/>
          </a:prstGeom>
          <a:noFill/>
          <a:ln w="50800" cap="flat">
            <a:solidFill>
              <a:srgbClr val="FF0000"/>
            </a:solidFill>
            <a:prstDash val="sysDot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4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Quantum Decoherence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0873"/>
            <a:ext cx="7924800" cy="4002088"/>
          </a:xfrm>
        </p:spPr>
        <p:txBody>
          <a:bodyPr/>
          <a:lstStyle/>
          <a:p>
            <a:r>
              <a:rPr lang="en-US" sz="2400" dirty="0"/>
              <a:t>Another possible low-energy signature of quantum gravity: decoherence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Heuristic picture: foamy structure of space-time (interactions with virtual black holes) may not preserve certain quantum numbers (like </a:t>
            </a:r>
            <a:r>
              <a:rPr lang="en-US" sz="2400" dirty="0">
                <a:sym typeface="Symbol" charset="0"/>
              </a:rPr>
              <a:t> flavor)</a:t>
            </a:r>
            <a:endParaRPr lang="en-US" sz="2400" dirty="0"/>
          </a:p>
          <a:p>
            <a:pPr lvl="1"/>
            <a:r>
              <a:rPr lang="en-US" sz="2000" dirty="0"/>
              <a:t>Pure states interact with environment and </a:t>
            </a:r>
            <a:r>
              <a:rPr lang="en-US" sz="2000" dirty="0" err="1"/>
              <a:t>decohere</a:t>
            </a:r>
            <a:r>
              <a:rPr lang="en-US" sz="2000" dirty="0"/>
              <a:t> to mixed </a:t>
            </a:r>
            <a:r>
              <a:rPr lang="en-US" sz="2000" dirty="0" smtClean="0"/>
              <a:t>states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Formalism: will skip basically everything, but start by modifying the density matrix propagation:</a:t>
            </a:r>
            <a:endParaRPr lang="en-US" sz="2400" dirty="0"/>
          </a:p>
        </p:txBody>
      </p:sp>
      <p:pic>
        <p:nvPicPr>
          <p:cNvPr id="4" name="Picture 4" descr="qd eq density.png                                              007C8485Sea Cucumber                   BE172E4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1" y="5400642"/>
            <a:ext cx="31384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&#10;Picture 1.png                                                  00046B23Sea Cucumber                   BE172E4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22" y="5427662"/>
            <a:ext cx="3057525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514018" y="6519446"/>
            <a:ext cx="33761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Gill Sans Light"/>
                <a:cs typeface="Gill Sans Light"/>
              </a:rPr>
              <a:t>see </a:t>
            </a:r>
            <a:r>
              <a:rPr lang="en-US" sz="1600" i="1" dirty="0" smtClean="0">
                <a:latin typeface="Gill Sans Light"/>
                <a:cs typeface="Gill Sans Light"/>
              </a:rPr>
              <a:t>e.g. </a:t>
            </a:r>
            <a:r>
              <a:rPr lang="en-US" sz="1600" dirty="0" smtClean="0">
                <a:latin typeface="Gill Sans Light"/>
                <a:cs typeface="Gill Sans Light"/>
              </a:rPr>
              <a:t>Morgan </a:t>
            </a:r>
            <a:r>
              <a:rPr lang="en-US" sz="1600" i="1" dirty="0">
                <a:latin typeface="Gill Sans Light"/>
                <a:cs typeface="Gill Sans Light"/>
              </a:rPr>
              <a:t>et al.</a:t>
            </a:r>
            <a:r>
              <a:rPr lang="en-US" sz="1600" dirty="0">
                <a:latin typeface="Gill Sans Light"/>
                <a:cs typeface="Gill Sans Light"/>
              </a:rPr>
              <a:t>, </a:t>
            </a:r>
            <a:r>
              <a:rPr lang="en-US" sz="1600" dirty="0" err="1">
                <a:latin typeface="Gill Sans Light"/>
                <a:cs typeface="Gill Sans Light"/>
              </a:rPr>
              <a:t>astro-ph</a:t>
            </a:r>
            <a:r>
              <a:rPr lang="en-US" sz="1600" dirty="0">
                <a:latin typeface="Gill Sans Light"/>
                <a:cs typeface="Gill Sans Light"/>
              </a:rPr>
              <a:t>/0412628</a:t>
            </a:r>
          </a:p>
        </p:txBody>
      </p:sp>
    </p:spTree>
    <p:extLst>
      <p:ext uri="{BB962C8B-B14F-4D97-AF65-F5344CB8AC3E}">
        <p14:creationId xmlns:p14="http://schemas.microsoft.com/office/powerpoint/2010/main" val="99547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hysRevD_79_10200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t="60774" r="12528" b="28788"/>
          <a:stretch/>
        </p:blipFill>
        <p:spPr>
          <a:xfrm>
            <a:off x="200891" y="1666225"/>
            <a:ext cx="9304494" cy="1739684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Decoherence + Atmospheric Oscillations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387799" y="4427423"/>
            <a:ext cx="4710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latin typeface="Gill Sans" charset="0"/>
              </a:rPr>
              <a:t>Energy dependence depends on phenomenology: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861688" y="4942202"/>
            <a:ext cx="6835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latin typeface="Gill Sans" charset="0"/>
              </a:rPr>
              <a:t>n = </a:t>
            </a:r>
            <a:r>
              <a:rPr lang="en-US" sz="1800" i="1" dirty="0" smtClean="0">
                <a:latin typeface="Gill Sans" charset="0"/>
              </a:rPr>
              <a:t>1</a:t>
            </a:r>
            <a:endParaRPr lang="en-US" sz="1800" dirty="0">
              <a:latin typeface="Gill Sans" charset="0"/>
            </a:endParaRPr>
          </a:p>
          <a:p>
            <a:pPr algn="ctr"/>
            <a:r>
              <a:rPr lang="en-US" sz="1800" dirty="0" smtClean="0">
                <a:latin typeface="Gill Sans" charset="0"/>
              </a:rPr>
              <a:t>???</a:t>
            </a:r>
            <a:endParaRPr lang="en-US" sz="1800" dirty="0">
              <a:latin typeface="Gill Sans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184526" y="4940614"/>
            <a:ext cx="11382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i="1">
                <a:solidFill>
                  <a:schemeClr val="accent2"/>
                </a:solidFill>
                <a:latin typeface="Gill Sans" charset="0"/>
              </a:rPr>
              <a:t>n = 2</a:t>
            </a:r>
            <a:endParaRPr lang="en-US" sz="1800">
              <a:latin typeface="Gill Sans" charset="0"/>
            </a:endParaRPr>
          </a:p>
          <a:p>
            <a:pPr algn="ctr"/>
            <a:r>
              <a:rPr lang="en-US" sz="1800">
                <a:latin typeface="Gill Sans" charset="0"/>
              </a:rPr>
              <a:t>recoiling </a:t>
            </a:r>
          </a:p>
          <a:p>
            <a:pPr algn="ctr"/>
            <a:r>
              <a:rPr lang="en-US" sz="1800">
                <a:latin typeface="Gill Sans" charset="0"/>
              </a:rPr>
              <a:t>D-branes*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751388" y="4908864"/>
            <a:ext cx="18764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chemeClr val="accent2"/>
                </a:solidFill>
                <a:latin typeface="Gill Sans" charset="0"/>
              </a:rPr>
              <a:t>n = 3</a:t>
            </a:r>
            <a:r>
              <a:rPr lang="en-US" sz="1800" dirty="0">
                <a:solidFill>
                  <a:schemeClr val="accent2"/>
                </a:solidFill>
                <a:latin typeface="Gill Sans" charset="0"/>
              </a:rPr>
              <a:t/>
            </a:r>
            <a:br>
              <a:rPr lang="en-US" sz="1800" dirty="0">
                <a:solidFill>
                  <a:schemeClr val="accent2"/>
                </a:solidFill>
                <a:latin typeface="Gill Sans" charset="0"/>
              </a:rPr>
            </a:br>
            <a:r>
              <a:rPr lang="en-US" sz="1800" dirty="0">
                <a:latin typeface="Gill Sans" charset="0"/>
              </a:rPr>
              <a:t>Planck-suppressed</a:t>
            </a:r>
          </a:p>
          <a:p>
            <a:pPr algn="ctr"/>
            <a:r>
              <a:rPr lang="en-US" sz="1800" dirty="0">
                <a:latin typeface="Gill Sans" charset="0"/>
              </a:rPr>
              <a:t>operators</a:t>
            </a:r>
            <a:r>
              <a:rPr lang="en-US" sz="1800" baseline="30000" dirty="0">
                <a:latin typeface="Gill Sans" charset="0"/>
              </a:rPr>
              <a:t>‡</a:t>
            </a:r>
            <a:r>
              <a:rPr lang="en-US" sz="1800" dirty="0">
                <a:latin typeface="Gill Sans" charset="0"/>
              </a:rPr>
              <a:t> 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2815431" y="6040751"/>
            <a:ext cx="2141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latin typeface="Gill Sans" charset="0"/>
              </a:rPr>
              <a:t>*Ellis </a:t>
            </a:r>
            <a:r>
              <a:rPr lang="en-US" sz="1400" i="1" dirty="0">
                <a:latin typeface="Gill Sans" charset="0"/>
              </a:rPr>
              <a:t>et al.</a:t>
            </a:r>
            <a:r>
              <a:rPr lang="en-US" sz="1400" dirty="0">
                <a:latin typeface="Gill Sans" charset="0"/>
              </a:rPr>
              <a:t>, </a:t>
            </a:r>
            <a:r>
              <a:rPr lang="en-US" sz="1400" dirty="0" err="1">
                <a:latin typeface="Gill Sans" charset="0"/>
              </a:rPr>
              <a:t>hep-th</a:t>
            </a:r>
            <a:r>
              <a:rPr lang="en-US" sz="1400" dirty="0">
                <a:latin typeface="Gill Sans" charset="0"/>
              </a:rPr>
              <a:t>/9704169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5122863" y="6050276"/>
            <a:ext cx="2894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30000" dirty="0">
                <a:latin typeface="Gill Sans" charset="0"/>
              </a:rPr>
              <a:t>‡</a:t>
            </a:r>
            <a:r>
              <a:rPr lang="en-US" sz="1400" dirty="0">
                <a:latin typeface="Gill Sans" charset="0"/>
              </a:rPr>
              <a:t> </a:t>
            </a:r>
            <a:r>
              <a:rPr lang="en-US" sz="1400" dirty="0" err="1">
                <a:latin typeface="Gill Sans" charset="0"/>
              </a:rPr>
              <a:t>Anchordoqui</a:t>
            </a:r>
            <a:r>
              <a:rPr lang="en-US" sz="1400" dirty="0">
                <a:latin typeface="Gill Sans" charset="0"/>
              </a:rPr>
              <a:t> </a:t>
            </a:r>
            <a:r>
              <a:rPr lang="en-US" sz="1400" i="1" dirty="0">
                <a:latin typeface="Gill Sans" charset="0"/>
              </a:rPr>
              <a:t>et al.</a:t>
            </a:r>
            <a:r>
              <a:rPr lang="en-US" sz="1400" dirty="0">
                <a:latin typeface="Gill Sans" charset="0"/>
              </a:rPr>
              <a:t>, </a:t>
            </a:r>
            <a:r>
              <a:rPr lang="en-US" sz="1400" dirty="0" err="1">
                <a:latin typeface="Gill Sans" charset="0"/>
              </a:rPr>
              <a:t>hep-ph</a:t>
            </a:r>
            <a:r>
              <a:rPr lang="en-US" sz="1400" dirty="0">
                <a:latin typeface="Gill Sans" charset="0"/>
              </a:rPr>
              <a:t>/0506168</a:t>
            </a: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 flipH="1">
            <a:off x="2759363" y="1518443"/>
            <a:ext cx="669635" cy="350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3429000" y="1213643"/>
            <a:ext cx="2713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Gill Sans" charset="0"/>
              </a:rPr>
              <a:t>characteristic exponential behavior</a:t>
            </a:r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1483738" y="1761271"/>
            <a:ext cx="282716" cy="606772"/>
          </a:xfrm>
          <a:prstGeom prst="ellipse">
            <a:avLst/>
          </a:prstGeom>
          <a:noFill/>
          <a:ln w="222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0" y="3253509"/>
            <a:ext cx="2290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Gill Sans" charset="0"/>
              </a:rPr>
              <a:t>1:1:1 ratio after decoherence</a:t>
            </a:r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 flipV="1">
            <a:off x="1027545" y="2368041"/>
            <a:ext cx="542637" cy="8854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5122863" y="3420990"/>
            <a:ext cx="4021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Gill Sans" charset="0"/>
              </a:rPr>
              <a:t>derived from Barenboim, </a:t>
            </a:r>
            <a:r>
              <a:rPr lang="en-US" sz="1200" dirty="0" err="1">
                <a:latin typeface="Gill Sans" charset="0"/>
              </a:rPr>
              <a:t>Mavromatos</a:t>
            </a:r>
            <a:r>
              <a:rPr lang="en-US" sz="1200" dirty="0">
                <a:latin typeface="Gill Sans" charset="0"/>
              </a:rPr>
              <a:t> </a:t>
            </a:r>
            <a:r>
              <a:rPr lang="en-US" sz="1200" i="1" dirty="0">
                <a:latin typeface="Gill Sans" charset="0"/>
              </a:rPr>
              <a:t>et al. </a:t>
            </a:r>
            <a:r>
              <a:rPr lang="en-US" sz="1200" dirty="0">
                <a:latin typeface="Gill Sans" charset="0"/>
              </a:rPr>
              <a:t>(</a:t>
            </a:r>
            <a:r>
              <a:rPr lang="en-US" sz="1200" dirty="0" err="1">
                <a:latin typeface="Gill Sans" charset="0"/>
              </a:rPr>
              <a:t>hep-ph</a:t>
            </a:r>
            <a:r>
              <a:rPr lang="en-US" sz="1200" dirty="0">
                <a:latin typeface="Gill Sans" charset="0"/>
              </a:rPr>
              <a:t>/0603028)</a:t>
            </a:r>
          </a:p>
        </p:txBody>
      </p:sp>
      <p:pic>
        <p:nvPicPr>
          <p:cNvPr id="2" name="Picture 1" descr="PhysRevD_79_10200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86532" r="73210" b="11139"/>
          <a:stretch/>
        </p:blipFill>
        <p:spPr>
          <a:xfrm>
            <a:off x="5837758" y="4375413"/>
            <a:ext cx="1931433" cy="53345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56919" y="4145612"/>
            <a:ext cx="84859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14</a:t>
            </a:fld>
            <a:endParaRPr lang="en-US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24808" y="4942202"/>
            <a:ext cx="11144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latin typeface="Gill Sans" charset="0"/>
              </a:rPr>
              <a:t>n = </a:t>
            </a:r>
            <a:r>
              <a:rPr lang="en-US" sz="1800" i="1" dirty="0" smtClean="0">
                <a:latin typeface="Gill Sans" charset="0"/>
              </a:rPr>
              <a:t>-1</a:t>
            </a:r>
            <a:endParaRPr lang="en-US" sz="1800" dirty="0">
              <a:latin typeface="Gill Sans" charset="0"/>
            </a:endParaRPr>
          </a:p>
          <a:p>
            <a:pPr algn="ctr"/>
            <a:r>
              <a:rPr lang="en-US" sz="1800" dirty="0" smtClean="0">
                <a:latin typeface="Gill Sans" charset="0"/>
              </a:rPr>
              <a:t>preserves</a:t>
            </a:r>
          </a:p>
          <a:p>
            <a:pPr algn="ctr"/>
            <a:r>
              <a:rPr lang="en-US" dirty="0" smtClean="0">
                <a:latin typeface="Gill Sans" charset="0"/>
              </a:rPr>
              <a:t>Lorentz</a:t>
            </a:r>
          </a:p>
          <a:p>
            <a:pPr algn="ctr"/>
            <a:r>
              <a:rPr lang="en-US" sz="1800" dirty="0" smtClean="0">
                <a:latin typeface="Gill Sans" charset="0"/>
              </a:rPr>
              <a:t>invariance</a:t>
            </a:r>
            <a:endParaRPr lang="en-US" sz="1800" dirty="0"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31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ym typeface="Symbol" charset="0"/>
              </a:rPr>
              <a:t>QD Atmospheric </a:t>
            </a:r>
            <a:r>
              <a:rPr lang="en-US" sz="2400" baseline="-25000">
                <a:sym typeface="Symbol" charset="0"/>
              </a:rPr>
              <a:t></a:t>
            </a:r>
            <a:r>
              <a:rPr lang="en-US" sz="2400">
                <a:sym typeface="Symbol" charset="0"/>
              </a:rPr>
              <a:t> </a:t>
            </a:r>
            <a:r>
              <a:rPr lang="en-US" sz="2400"/>
              <a:t>Survival Probability</a:t>
            </a:r>
          </a:p>
        </p:txBody>
      </p:sp>
      <p:pic>
        <p:nvPicPr>
          <p:cNvPr id="19459" name="Picture 3" descr="plot_contour_qd_1e31#453202.jpg                                000752BDTriton                         C3510FB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16037"/>
            <a:ext cx="7010400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486525" y="3810000"/>
            <a:ext cx="904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Gill Sans" charset="0"/>
              </a:rPr>
              <a:t>p=1/3</a:t>
            </a:r>
          </a:p>
        </p:txBody>
      </p:sp>
      <p:pic>
        <p:nvPicPr>
          <p:cNvPr id="5" name="Picture 3" descr=" Earth.jpg                                                      007C8485Sea Cucumber                   BE172E4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599" y="2202131"/>
            <a:ext cx="782858" cy="782858"/>
          </a:xfrm>
          <a:prstGeom prst="rect">
            <a:avLst/>
          </a:prstGeom>
          <a:noFill/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858352" y="2202131"/>
            <a:ext cx="1165" cy="72694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5" descr=" Earth.jpg                                                      007C8485Sea Cucumber                   BE172E4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74617"/>
            <a:ext cx="769257" cy="769257"/>
          </a:xfrm>
          <a:prstGeom prst="rect">
            <a:avLst/>
          </a:prstGeom>
          <a:noFill/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 rot="16200000" flipH="1">
            <a:off x="612744" y="5870837"/>
            <a:ext cx="0" cy="346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3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AMANDA 2000-2006 Atmospheric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ν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μ</a:t>
            </a:r>
            <a:endParaRPr lang="en-US" baseline="-25000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28600" y="1371600"/>
            <a:ext cx="8507413" cy="4375150"/>
            <a:chOff x="144" y="1296"/>
            <a:chExt cx="5359" cy="2756"/>
          </a:xfrm>
        </p:grpSpPr>
        <p:sp>
          <p:nvSpPr>
            <p:cNvPr id="55299" name="Text Box 3"/>
            <p:cNvSpPr txBox="1">
              <a:spLocks noChangeArrowheads="1"/>
            </p:cNvSpPr>
            <p:nvPr/>
          </p:nvSpPr>
          <p:spPr bwMode="auto">
            <a:xfrm>
              <a:off x="926" y="3819"/>
              <a:ext cx="413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Gill Sans Light"/>
                  <a:cs typeface="Gill Sans Light"/>
                </a:rPr>
                <a:t>Data consistent with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  <a:latin typeface="Gill Sans Light"/>
                  <a:cs typeface="Gill Sans Light"/>
                </a:rPr>
                <a:t> SM atmospheric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Gill Sans Light"/>
                  <a:cs typeface="Gill Sans Light"/>
                </a:rPr>
                <a:t>neutrinos + O(1%) background</a:t>
              </a:r>
            </a:p>
          </p:txBody>
        </p:sp>
        <p:pic>
          <p:nvPicPr>
            <p:cNvPr id="55300" name="Picture 4" descr="plot_data_coszen_lrm#6F5D9D.png                                00087AF9Triton                         C3510FBD: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1296"/>
              <a:ext cx="2607" cy="2395"/>
            </a:xfrm>
            <a:prstGeom prst="rect">
              <a:avLst/>
            </a:prstGeom>
            <a:noFill/>
          </p:spPr>
        </p:pic>
        <p:pic>
          <p:nvPicPr>
            <p:cNvPr id="55301" name="Picture 5" descr="plot_data_nch_lrmed_#6F5D71.png                                00087AF9Triton                         C3510FBD: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4" y="1301"/>
              <a:ext cx="2719" cy="2408"/>
            </a:xfrm>
            <a:prstGeom prst="rect">
              <a:avLst/>
            </a:prstGeom>
            <a:noFill/>
          </p:spPr>
        </p:pic>
        <p:sp>
          <p:nvSpPr>
            <p:cNvPr id="55302" name="Text Box 6"/>
            <p:cNvSpPr txBox="1">
              <a:spLocks noChangeArrowheads="1"/>
            </p:cNvSpPr>
            <p:nvPr/>
          </p:nvSpPr>
          <p:spPr bwMode="auto">
            <a:xfrm>
              <a:off x="599" y="3024"/>
              <a:ext cx="8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Gill Sans" charset="0"/>
                </a:rPr>
                <a:t>zenith angle</a:t>
              </a:r>
            </a:p>
          </p:txBody>
        </p:sp>
        <p:sp>
          <p:nvSpPr>
            <p:cNvPr id="55303" name="Text Box 7"/>
            <p:cNvSpPr txBox="1">
              <a:spLocks noChangeArrowheads="1"/>
            </p:cNvSpPr>
            <p:nvPr/>
          </p:nvSpPr>
          <p:spPr bwMode="auto">
            <a:xfrm>
              <a:off x="3120" y="3024"/>
              <a:ext cx="146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Gill Sans" charset="0"/>
                </a:rPr>
                <a:t>number of 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  <a:latin typeface="Gill Sans" charset="0"/>
                </a:rPr>
                <a:t>modules hit</a:t>
              </a:r>
            </a:p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  <a:latin typeface="Gill Sans" charset="0"/>
                </a:rPr>
                <a:t>(energy proxy)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Gill Sans" charset="0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Kelley, Perimeter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7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RevD_79_10200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4" t="5388" r="5905" b="63333"/>
          <a:stretch/>
        </p:blipFill>
        <p:spPr>
          <a:xfrm>
            <a:off x="83271" y="1131455"/>
            <a:ext cx="4735801" cy="4503132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Results: </a:t>
            </a:r>
            <a:r>
              <a:rPr lang="en-US" sz="3600" dirty="0" smtClean="0"/>
              <a:t>Limit on Quantum Decoherence</a:t>
            </a:r>
            <a:endParaRPr lang="en-US" sz="3600" dirty="0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648200" y="1293092"/>
            <a:ext cx="4495800" cy="365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 err="1">
                <a:latin typeface="Gill Sans Light"/>
                <a:cs typeface="Gill Sans Light"/>
              </a:rPr>
              <a:t>SuperK</a:t>
            </a:r>
            <a:r>
              <a:rPr lang="en-US" sz="2000" dirty="0">
                <a:latin typeface="Gill Sans Light"/>
                <a:cs typeface="Gill Sans Light"/>
              </a:rPr>
              <a:t> limit</a:t>
            </a:r>
            <a:r>
              <a:rPr lang="en-US" sz="2000" baseline="30000" dirty="0">
                <a:latin typeface="Gill Sans Light"/>
                <a:cs typeface="Gill Sans Light"/>
              </a:rPr>
              <a:t>‡ </a:t>
            </a:r>
            <a:r>
              <a:rPr lang="en-US" sz="2000" dirty="0">
                <a:latin typeface="Gill Sans Light"/>
                <a:cs typeface="Gill Sans Light"/>
              </a:rPr>
              <a:t>(2-flavor): </a:t>
            </a:r>
            <a:br>
              <a:rPr lang="en-US" sz="2000" dirty="0">
                <a:latin typeface="Gill Sans Light"/>
                <a:cs typeface="Gill Sans Light"/>
              </a:rPr>
            </a:br>
            <a:r>
              <a:rPr lang="en-US" sz="2000" dirty="0">
                <a:latin typeface="Gill Sans Light"/>
                <a:cs typeface="Gill Sans Light"/>
              </a:rPr>
              <a:t/>
            </a:r>
            <a:br>
              <a:rPr lang="en-US" sz="2000" dirty="0">
                <a:latin typeface="Gill Sans Light"/>
                <a:cs typeface="Gill Sans Light"/>
              </a:rPr>
            </a:br>
            <a:r>
              <a:rPr lang="en-US" sz="2000" dirty="0">
                <a:latin typeface="Gill Sans Light"/>
                <a:cs typeface="Gill Sans Light"/>
              </a:rPr>
              <a:t>     </a:t>
            </a:r>
            <a:r>
              <a:rPr lang="en-US" sz="2000" dirty="0">
                <a:latin typeface="Gill Sans Light"/>
                <a:cs typeface="Gill Sans Light"/>
                <a:sym typeface="Symbol" charset="0"/>
              </a:rPr>
              <a:t></a:t>
            </a:r>
            <a:r>
              <a:rPr lang="en-US" sz="2000" baseline="-25000" dirty="0" err="1">
                <a:latin typeface="Gill Sans Light"/>
                <a:cs typeface="Gill Sans Light"/>
                <a:sym typeface="Symbol" charset="0"/>
              </a:rPr>
              <a:t>i</a:t>
            </a:r>
            <a:r>
              <a:rPr lang="en-US" sz="2000" dirty="0">
                <a:latin typeface="Gill Sans Light"/>
                <a:cs typeface="Gill Sans Light"/>
                <a:sym typeface="Symbol" charset="0"/>
              </a:rPr>
              <a:t> &lt; </a:t>
            </a:r>
            <a:r>
              <a:rPr lang="en-US" sz="2000" dirty="0">
                <a:latin typeface="Gill Sans Light"/>
                <a:cs typeface="Gill Sans Light"/>
              </a:rPr>
              <a:t>0.9 </a:t>
            </a:r>
            <a:r>
              <a:rPr lang="en-US" sz="2000" dirty="0">
                <a:latin typeface="Gill Sans Light"/>
                <a:cs typeface="Gill Sans Light"/>
                <a:sym typeface="Symbol" charset="0"/>
              </a:rPr>
              <a:t> 10</a:t>
            </a:r>
            <a:r>
              <a:rPr lang="en-US" sz="2000" baseline="30000" dirty="0">
                <a:latin typeface="Gill Sans Light"/>
                <a:cs typeface="Gill Sans Light"/>
                <a:sym typeface="Symbol" charset="0"/>
              </a:rPr>
              <a:t>-27</a:t>
            </a:r>
            <a:r>
              <a:rPr lang="en-US" sz="2000" dirty="0">
                <a:latin typeface="Gill Sans Light"/>
                <a:cs typeface="Gill Sans Light"/>
              </a:rPr>
              <a:t> GeV</a:t>
            </a:r>
            <a:r>
              <a:rPr lang="en-US" sz="2000" baseline="30000" dirty="0">
                <a:latin typeface="Gill Sans Light"/>
                <a:cs typeface="Gill Sans Light"/>
              </a:rPr>
              <a:t>-1 </a:t>
            </a:r>
            <a:r>
              <a:rPr lang="en-US" sz="2000" dirty="0">
                <a:latin typeface="Gill Sans Light"/>
                <a:cs typeface="Gill Sans Light"/>
              </a:rPr>
              <a:t> (90% CL)</a:t>
            </a:r>
            <a:br>
              <a:rPr lang="en-US" sz="2000" dirty="0">
                <a:latin typeface="Gill Sans Light"/>
                <a:cs typeface="Gill Sans Light"/>
              </a:rPr>
            </a:br>
            <a:endParaRPr lang="en-US" sz="2000" dirty="0">
              <a:latin typeface="Gill Sans Light"/>
              <a:cs typeface="Gill Sans Light"/>
              <a:sym typeface="Symbol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latin typeface="Gill Sans Light"/>
                <a:cs typeface="Gill Sans Light"/>
              </a:rPr>
              <a:t>This </a:t>
            </a:r>
            <a:r>
              <a:rPr lang="en-US" sz="2000" dirty="0">
                <a:latin typeface="Gill Sans Light"/>
                <a:cs typeface="Gill Sans Light"/>
              </a:rPr>
              <a:t>analysis</a:t>
            </a:r>
            <a:r>
              <a:rPr lang="en-US" sz="2000" dirty="0" smtClean="0">
                <a:latin typeface="Gill Sans Light"/>
                <a:cs typeface="Gill Sans Light"/>
              </a:rPr>
              <a:t>:</a:t>
            </a:r>
            <a:br>
              <a:rPr lang="en-US" sz="2000" dirty="0" smtClean="0">
                <a:latin typeface="Gill Sans Light"/>
                <a:cs typeface="Gill Sans Light"/>
              </a:rPr>
            </a:br>
            <a:r>
              <a:rPr lang="en-US" sz="2000" dirty="0" smtClean="0">
                <a:latin typeface="Gill Sans Light"/>
                <a:cs typeface="Gill Sans Light"/>
              </a:rPr>
              <a:t> </a:t>
            </a:r>
            <a:r>
              <a:rPr lang="en-US" sz="2000" dirty="0">
                <a:latin typeface="Gill Sans Light"/>
                <a:cs typeface="Gill Sans Light"/>
              </a:rPr>
              <a:t/>
            </a:r>
            <a:br>
              <a:rPr lang="en-US" sz="2000" dirty="0">
                <a:latin typeface="Gill Sans Light"/>
                <a:cs typeface="Gill Sans Light"/>
              </a:rPr>
            </a:br>
            <a:r>
              <a:rPr lang="en-US" sz="2000" dirty="0">
                <a:latin typeface="Gill Sans Light"/>
                <a:cs typeface="Gill Sans Light"/>
              </a:rPr>
              <a:t>     </a:t>
            </a:r>
            <a:r>
              <a:rPr lang="en-US" sz="2000" dirty="0" smtClean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D*</a:t>
            </a:r>
            <a:r>
              <a:rPr lang="en-US" sz="2000" baseline="-25000" dirty="0" err="1" smtClean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i</a:t>
            </a:r>
            <a:r>
              <a:rPr lang="en-US" sz="2000" dirty="0" smtClean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&lt; </a:t>
            </a:r>
            <a:r>
              <a:rPr lang="en-US" sz="2000" dirty="0" smtClean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1</a:t>
            </a:r>
            <a:r>
              <a:rPr lang="en-US" sz="2000" dirty="0" smtClean="0">
                <a:solidFill>
                  <a:schemeClr val="accent2"/>
                </a:solidFill>
                <a:latin typeface="Gill Sans Light"/>
                <a:cs typeface="Gill Sans Light"/>
              </a:rPr>
              <a:t>.3 </a:t>
            </a:r>
            <a:r>
              <a:rPr lang="en-US" sz="2000" dirty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 10</a:t>
            </a:r>
            <a:r>
              <a:rPr lang="en-US" sz="2000" baseline="30000" dirty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-</a:t>
            </a:r>
            <a:r>
              <a:rPr lang="en-US" sz="2000" baseline="30000" dirty="0" smtClean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31</a:t>
            </a:r>
            <a:r>
              <a:rPr lang="en-US" sz="2000" dirty="0" smtClean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Gill Sans Light"/>
                <a:cs typeface="Gill Sans Light"/>
              </a:rPr>
              <a:t>GeV</a:t>
            </a:r>
            <a:r>
              <a:rPr lang="en-US" sz="2000" baseline="30000" dirty="0">
                <a:solidFill>
                  <a:schemeClr val="accent2"/>
                </a:solidFill>
                <a:latin typeface="Gill Sans Light"/>
                <a:cs typeface="Gill Sans Light"/>
              </a:rPr>
              <a:t>-1</a:t>
            </a:r>
            <a:r>
              <a:rPr lang="en-US" sz="2000" dirty="0">
                <a:solidFill>
                  <a:schemeClr val="accent2"/>
                </a:solidFill>
                <a:latin typeface="Gill Sans Light"/>
                <a:cs typeface="Gill Sans Light"/>
              </a:rPr>
              <a:t> (90% CL</a:t>
            </a:r>
            <a:r>
              <a:rPr lang="en-US" sz="2000" dirty="0" smtClean="0">
                <a:solidFill>
                  <a:schemeClr val="accent2"/>
                </a:solidFill>
                <a:latin typeface="Gill Sans Light"/>
                <a:cs typeface="Gill Sans Light"/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accent2"/>
              </a:solidFill>
              <a:latin typeface="Gill Sans Light"/>
              <a:cs typeface="Gill Sans Ligh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QG </a:t>
            </a:r>
            <a:r>
              <a:rPr lang="en-US" sz="2000" dirty="0">
                <a:solidFill>
                  <a:srgbClr val="000000"/>
                </a:solidFill>
                <a:latin typeface="Gill Sans Light"/>
                <a:cs typeface="Gill Sans Light"/>
              </a:rPr>
              <a:t>e</a:t>
            </a:r>
            <a: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xpectation?  d* of O(1) where</a:t>
            </a:r>
            <a:b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</a:br>
            <a: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</a:br>
            <a: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</a:br>
            <a: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</a:br>
            <a: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Limit for n=2:  </a:t>
            </a:r>
            <a:r>
              <a:rPr lang="en-US" sz="2000" dirty="0" smtClean="0">
                <a:solidFill>
                  <a:schemeClr val="accent2"/>
                </a:solidFill>
                <a:latin typeface="Gill Sans Light"/>
                <a:cs typeface="Gill Sans Light"/>
              </a:rPr>
              <a:t>d</a:t>
            </a:r>
            <a:r>
              <a:rPr lang="en-US" sz="2000" dirty="0" smtClean="0">
                <a:solidFill>
                  <a:schemeClr val="accent2"/>
                </a:solidFill>
                <a:latin typeface="Gill Sans Light"/>
                <a:cs typeface="Gill Sans Light"/>
              </a:rPr>
              <a:t>* &lt; 1.6 </a:t>
            </a:r>
            <a:r>
              <a:rPr lang="en-US" sz="2000" dirty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 10</a:t>
            </a:r>
            <a:r>
              <a:rPr lang="en-US" sz="2000" baseline="30000" dirty="0" smtClean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-12</a:t>
            </a:r>
            <a:r>
              <a:rPr lang="en-US" sz="2000" dirty="0" smtClean="0">
                <a:solidFill>
                  <a:schemeClr val="accent2"/>
                </a:solidFill>
                <a:latin typeface="Gill Sans Light"/>
                <a:cs typeface="Gill Sans Light"/>
                <a:sym typeface="Symbol" charset="0"/>
              </a:rPr>
              <a:t> </a:t>
            </a:r>
            <a:endParaRPr lang="en-US" sz="2000" dirty="0" smtClean="0">
              <a:solidFill>
                <a:schemeClr val="accent2"/>
              </a:solidFill>
              <a:latin typeface="Gill Sans Light"/>
              <a:cs typeface="Gill Sans Light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234163" y="2289516"/>
            <a:ext cx="36874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aseline="30000" dirty="0" smtClean="0"/>
              <a:t>‡  </a:t>
            </a:r>
            <a:r>
              <a:rPr lang="en-US" sz="1400" dirty="0" err="1"/>
              <a:t>Lisi</a:t>
            </a:r>
            <a:r>
              <a:rPr lang="en-US" sz="1400" dirty="0"/>
              <a:t>, </a:t>
            </a:r>
            <a:r>
              <a:rPr lang="en-US" sz="1400" dirty="0" err="1"/>
              <a:t>Marrone</a:t>
            </a:r>
            <a:r>
              <a:rPr lang="en-US" sz="1400" dirty="0"/>
              <a:t>, and </a:t>
            </a:r>
            <a:r>
              <a:rPr lang="en-US" sz="1400" dirty="0" err="1"/>
              <a:t>Montanino</a:t>
            </a:r>
            <a:r>
              <a:rPr lang="en-US" sz="1400" dirty="0"/>
              <a:t>, PRL </a:t>
            </a:r>
            <a:r>
              <a:rPr lang="en-US" sz="1400" b="1" dirty="0"/>
              <a:t>85</a:t>
            </a:r>
            <a:r>
              <a:rPr lang="en-US" sz="1400" dirty="0"/>
              <a:t> 6 (2000)</a:t>
            </a:r>
            <a:endParaRPr lang="en-US" sz="1800" baseline="30000" dirty="0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236118" y="1260764"/>
            <a:ext cx="1293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" charset="0"/>
              </a:rPr>
              <a:t>E</a:t>
            </a:r>
            <a:r>
              <a:rPr lang="en-US" baseline="30000" dirty="0">
                <a:solidFill>
                  <a:schemeClr val="accent2"/>
                </a:solidFill>
                <a:latin typeface="Gill Sans" charset="0"/>
              </a:rPr>
              <a:t>2</a:t>
            </a:r>
            <a:r>
              <a:rPr lang="en-US" dirty="0">
                <a:solidFill>
                  <a:schemeClr val="accent2"/>
                </a:solidFill>
                <a:latin typeface="Gill Sans" charset="0"/>
              </a:rPr>
              <a:t> model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609600" y="5791200"/>
            <a:ext cx="677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ill Sans" charset="0"/>
              </a:rPr>
              <a:t>best fit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590800" y="2057400"/>
            <a:ext cx="1292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Gill Sans" charset="0"/>
              </a:rPr>
              <a:t>excluded</a:t>
            </a:r>
          </a:p>
        </p:txBody>
      </p:sp>
      <p:pic>
        <p:nvPicPr>
          <p:cNvPr id="3" name="Picture 2" descr="PhysRevD_79_10200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9" t="49461" r="15925" b="45623"/>
          <a:stretch/>
        </p:blipFill>
        <p:spPr>
          <a:xfrm>
            <a:off x="4946071" y="4666672"/>
            <a:ext cx="3293615" cy="8081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8068" y="3646050"/>
            <a:ext cx="2855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Gill Sans"/>
                <a:cs typeface="Gill Sans"/>
              </a:rPr>
              <a:t>Abbasi</a:t>
            </a:r>
            <a:r>
              <a:rPr lang="en-US" sz="1400" dirty="0" smtClean="0">
                <a:latin typeface="Gill Sans"/>
                <a:cs typeface="Gill Sans"/>
              </a:rPr>
              <a:t> </a:t>
            </a:r>
            <a:r>
              <a:rPr lang="en-US" sz="1400" i="1" dirty="0" smtClean="0">
                <a:latin typeface="Gill Sans"/>
                <a:cs typeface="Gill Sans"/>
              </a:rPr>
              <a:t>et al.</a:t>
            </a:r>
            <a:r>
              <a:rPr lang="en-US" sz="1400" dirty="0" smtClean="0">
                <a:latin typeface="Gill Sans"/>
                <a:cs typeface="Gill Sans"/>
              </a:rPr>
              <a:t>, PRD </a:t>
            </a:r>
            <a:r>
              <a:rPr lang="en-US" sz="1400" b="1" dirty="0" smtClean="0">
                <a:latin typeface="Gill Sans"/>
                <a:cs typeface="Gill Sans"/>
              </a:rPr>
              <a:t>79</a:t>
            </a:r>
            <a:r>
              <a:rPr lang="en-US" sz="1400" dirty="0" smtClean="0">
                <a:latin typeface="Gill Sans"/>
                <a:cs typeface="Gill Sans"/>
              </a:rPr>
              <a:t>, 102005 (2009)</a:t>
            </a:r>
            <a:endParaRPr lang="en-US" sz="1400" dirty="0"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8887" y="6068078"/>
            <a:ext cx="692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Gill Sans Light"/>
                <a:cs typeface="Gill Sans Light"/>
              </a:rPr>
              <a:t>Similar methods can be used to set limits on violation of Lorentz invariance</a:t>
            </a:r>
            <a:endParaRPr lang="en-US" u="sng" dirty="0">
              <a:latin typeface="Gill Sans Light"/>
              <a:cs typeface="Gill Sans Ligh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9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Other Possibilities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299254" y="1138346"/>
            <a:ext cx="5238833" cy="513609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Astrophysical neutrino </a:t>
            </a:r>
            <a:r>
              <a:rPr lang="en-US" sz="2800" dirty="0"/>
              <a:t>sources would provide even more powerful probes of QG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Electron antineutrino decoherence from, say, Cygnus OB2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(</a:t>
            </a:r>
            <a:r>
              <a:rPr lang="en-US" sz="2000" dirty="0"/>
              <a:t>see </a:t>
            </a:r>
            <a:r>
              <a:rPr lang="en-US" sz="2000" dirty="0" err="1"/>
              <a:t>Anchordoqui</a:t>
            </a:r>
            <a:r>
              <a:rPr lang="en-US" sz="2000" dirty="0"/>
              <a:t> </a:t>
            </a:r>
            <a:r>
              <a:rPr lang="en-US" sz="2000" i="1" dirty="0"/>
              <a:t>et al.</a:t>
            </a:r>
            <a:r>
              <a:rPr lang="en-US" sz="2000" dirty="0"/>
              <a:t>, </a:t>
            </a:r>
            <a:r>
              <a:rPr lang="en-US" sz="2000" dirty="0" err="1"/>
              <a:t>hep-ph</a:t>
            </a:r>
            <a:r>
              <a:rPr lang="en-US" sz="2000" dirty="0"/>
              <a:t>/0506168)</a:t>
            </a:r>
            <a:br>
              <a:rPr lang="en-US" sz="2000" dirty="0"/>
            </a:b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But </a:t>
            </a:r>
            <a:r>
              <a:rPr lang="en-US" sz="2400" dirty="0" smtClean="0"/>
              <a:t>“standard” sources: </a:t>
            </a:r>
            <a:r>
              <a:rPr lang="en-US" sz="2400" dirty="0" smtClean="0"/>
              <a:t>degeneracy </a:t>
            </a:r>
            <a:r>
              <a:rPr lang="en-US" sz="2400" dirty="0" smtClean="0"/>
              <a:t>with 1:1:1 </a:t>
            </a:r>
            <a:r>
              <a:rPr lang="en-US" sz="2400" dirty="0" smtClean="0"/>
              <a:t>flavor ratio from </a:t>
            </a:r>
            <a:r>
              <a:rPr lang="en-US" sz="2400" dirty="0" smtClean="0"/>
              <a:t>standard oscillations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D</a:t>
            </a:r>
            <a:r>
              <a:rPr lang="en-US" sz="2400" dirty="0" smtClean="0"/>
              <a:t>istortions </a:t>
            </a:r>
            <a:r>
              <a:rPr lang="en-US" sz="2400" dirty="0" smtClean="0"/>
              <a:t>in high-energy neutrino </a:t>
            </a:r>
            <a:r>
              <a:rPr lang="en-US" sz="2400" dirty="0" smtClean="0"/>
              <a:t>spectra?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Time delays from GRBs?</a:t>
            </a:r>
            <a:endParaRPr lang="en-US" sz="2400" dirty="0" smtClean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" name="Picture 2" descr="cosmicrays_cygnusOB2_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72" y="1422400"/>
            <a:ext cx="4064000" cy="40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629817" y="5342230"/>
            <a:ext cx="2373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Cygnus OB2 region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courtesy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of J.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Knoedlseder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Kelley, Perimeter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7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Point Source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19</a:t>
            </a:fld>
            <a:endParaRPr lang="en-US"/>
          </a:p>
        </p:txBody>
      </p:sp>
      <p:pic>
        <p:nvPicPr>
          <p:cNvPr id="1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" r="934"/>
          <a:stretch>
            <a:fillRect/>
          </a:stretch>
        </p:blipFill>
        <p:spPr bwMode="auto">
          <a:xfrm>
            <a:off x="5105400" y="1060450"/>
            <a:ext cx="40386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-5881" y="1069391"/>
            <a:ext cx="4693078" cy="3020200"/>
            <a:chOff x="6350815" y="1903413"/>
            <a:chExt cx="5053785" cy="3252331"/>
          </a:xfrm>
        </p:grpSpPr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7072313" y="1903413"/>
              <a:ext cx="0" cy="2800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H="1">
              <a:off x="7099300" y="4667250"/>
              <a:ext cx="4305300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21"/>
            <p:cNvSpPr>
              <a:spLocks/>
            </p:cNvSpPr>
            <p:nvPr/>
          </p:nvSpPr>
          <p:spPr bwMode="auto">
            <a:xfrm>
              <a:off x="10620375" y="4724857"/>
              <a:ext cx="4784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800" dirty="0" err="1">
                  <a:solidFill>
                    <a:schemeClr val="tx1"/>
                  </a:solidFill>
                  <a:ea typeface="ＭＳ Ｐゴシック" charset="0"/>
                  <a:cs typeface="Gill Sans Light" charset="0"/>
                </a:rPr>
                <a:t>r.a.</a:t>
              </a:r>
              <a:endParaRPr lang="en-US" sz="2800" dirty="0">
                <a:solidFill>
                  <a:schemeClr val="tx1"/>
                </a:solidFill>
                <a:ea typeface="ＭＳ Ｐゴシック" charset="0"/>
                <a:cs typeface="Gill Sans Light" charset="0"/>
              </a:endParaRPr>
            </a:p>
          </p:txBody>
        </p:sp>
        <p:sp>
          <p:nvSpPr>
            <p:cNvPr id="21" name="Rectangle 22"/>
            <p:cNvSpPr>
              <a:spLocks/>
            </p:cNvSpPr>
            <p:nvPr/>
          </p:nvSpPr>
          <p:spPr bwMode="auto">
            <a:xfrm rot="16200000">
              <a:off x="6506987" y="1843903"/>
              <a:ext cx="24165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Lucida Grande" charset="0"/>
                </a:rPr>
                <a:t>δ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Lucida Grande" charset="0"/>
              </a:endParaRPr>
            </a:p>
          </p:txBody>
        </p:sp>
        <p:sp>
          <p:nvSpPr>
            <p:cNvPr id="22" name="Oval 23"/>
            <p:cNvSpPr>
              <a:spLocks/>
            </p:cNvSpPr>
            <p:nvPr/>
          </p:nvSpPr>
          <p:spPr bwMode="auto">
            <a:xfrm>
              <a:off x="7785100" y="32893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Oval 24"/>
            <p:cNvSpPr>
              <a:spLocks/>
            </p:cNvSpPr>
            <p:nvPr/>
          </p:nvSpPr>
          <p:spPr bwMode="auto">
            <a:xfrm>
              <a:off x="7759700" y="24384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Oval 25"/>
            <p:cNvSpPr>
              <a:spLocks/>
            </p:cNvSpPr>
            <p:nvPr/>
          </p:nvSpPr>
          <p:spPr bwMode="auto">
            <a:xfrm>
              <a:off x="8394700" y="30099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Oval 26"/>
            <p:cNvSpPr>
              <a:spLocks/>
            </p:cNvSpPr>
            <p:nvPr/>
          </p:nvSpPr>
          <p:spPr bwMode="auto">
            <a:xfrm>
              <a:off x="7556500" y="3733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Oval 27"/>
            <p:cNvSpPr>
              <a:spLocks/>
            </p:cNvSpPr>
            <p:nvPr/>
          </p:nvSpPr>
          <p:spPr bwMode="auto">
            <a:xfrm>
              <a:off x="8813800" y="3733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28"/>
            <p:cNvSpPr>
              <a:spLocks/>
            </p:cNvSpPr>
            <p:nvPr/>
          </p:nvSpPr>
          <p:spPr bwMode="auto">
            <a:xfrm>
              <a:off x="9613900" y="40640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29"/>
            <p:cNvSpPr>
              <a:spLocks/>
            </p:cNvSpPr>
            <p:nvPr/>
          </p:nvSpPr>
          <p:spPr bwMode="auto">
            <a:xfrm>
              <a:off x="10172700" y="21336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Oval 30"/>
            <p:cNvSpPr>
              <a:spLocks/>
            </p:cNvSpPr>
            <p:nvPr/>
          </p:nvSpPr>
          <p:spPr bwMode="auto">
            <a:xfrm>
              <a:off x="8610600" y="19939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31"/>
            <p:cNvSpPr>
              <a:spLocks/>
            </p:cNvSpPr>
            <p:nvPr/>
          </p:nvSpPr>
          <p:spPr bwMode="auto">
            <a:xfrm>
              <a:off x="9740900" y="30099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32"/>
            <p:cNvSpPr>
              <a:spLocks/>
            </p:cNvSpPr>
            <p:nvPr/>
          </p:nvSpPr>
          <p:spPr bwMode="auto">
            <a:xfrm>
              <a:off x="9410700" y="24384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Oval 33"/>
            <p:cNvSpPr>
              <a:spLocks/>
            </p:cNvSpPr>
            <p:nvPr/>
          </p:nvSpPr>
          <p:spPr bwMode="auto">
            <a:xfrm>
              <a:off x="10502900" y="3733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34"/>
            <p:cNvSpPr>
              <a:spLocks/>
            </p:cNvSpPr>
            <p:nvPr/>
          </p:nvSpPr>
          <p:spPr bwMode="auto">
            <a:xfrm>
              <a:off x="9017000" y="32385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35"/>
            <p:cNvSpPr>
              <a:spLocks/>
            </p:cNvSpPr>
            <p:nvPr/>
          </p:nvSpPr>
          <p:spPr bwMode="auto">
            <a:xfrm>
              <a:off x="10756900" y="2717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36"/>
            <p:cNvSpPr>
              <a:spLocks/>
            </p:cNvSpPr>
            <p:nvPr/>
          </p:nvSpPr>
          <p:spPr bwMode="auto">
            <a:xfrm>
              <a:off x="9410700" y="34544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37"/>
            <p:cNvSpPr>
              <a:spLocks/>
            </p:cNvSpPr>
            <p:nvPr/>
          </p:nvSpPr>
          <p:spPr bwMode="auto">
            <a:xfrm>
              <a:off x="9144000" y="27940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Oval 38"/>
            <p:cNvSpPr>
              <a:spLocks/>
            </p:cNvSpPr>
            <p:nvPr/>
          </p:nvSpPr>
          <p:spPr bwMode="auto">
            <a:xfrm>
              <a:off x="9258300" y="30988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Oval 39"/>
            <p:cNvSpPr>
              <a:spLocks/>
            </p:cNvSpPr>
            <p:nvPr/>
          </p:nvSpPr>
          <p:spPr bwMode="auto">
            <a:xfrm>
              <a:off x="9893300" y="33147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Oval 40"/>
            <p:cNvSpPr>
              <a:spLocks/>
            </p:cNvSpPr>
            <p:nvPr/>
          </p:nvSpPr>
          <p:spPr bwMode="auto">
            <a:xfrm>
              <a:off x="9372600" y="29337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Oval 41"/>
            <p:cNvSpPr>
              <a:spLocks/>
            </p:cNvSpPr>
            <p:nvPr/>
          </p:nvSpPr>
          <p:spPr bwMode="auto">
            <a:xfrm>
              <a:off x="8940800" y="2590800"/>
              <a:ext cx="1270000" cy="1270000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Rectangle 42"/>
            <p:cNvSpPr>
              <a:spLocks/>
            </p:cNvSpPr>
            <p:nvPr/>
          </p:nvSpPr>
          <p:spPr bwMode="auto">
            <a:xfrm>
              <a:off x="10099767" y="2389405"/>
              <a:ext cx="21820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200" dirty="0" err="1">
                  <a:solidFill>
                    <a:schemeClr val="tx1"/>
                  </a:solidFill>
                  <a:ea typeface="ＭＳ Ｐゴシック" charset="0"/>
                  <a:cs typeface="Lucida Grande" charset="0"/>
                </a:rPr>
                <a:t>σ</a:t>
              </a:r>
              <a:endParaRPr lang="en-US" sz="3200" dirty="0">
                <a:solidFill>
                  <a:schemeClr val="tx1"/>
                </a:solidFill>
                <a:ea typeface="ＭＳ Ｐゴシック" charset="0"/>
                <a:cs typeface="Lucida Grande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50247" y="4369698"/>
            <a:ext cx="4692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latin typeface="Gill Sans Light"/>
                <a:cs typeface="Gill Sans Light"/>
              </a:rPr>
              <a:t>Unbinned</a:t>
            </a:r>
            <a:r>
              <a:rPr lang="en-US" sz="2000" dirty="0" smtClean="0">
                <a:latin typeface="Gill Sans Light"/>
                <a:cs typeface="Gill Sans Light"/>
              </a:rPr>
              <a:t> likelihood search to search </a:t>
            </a:r>
            <a:br>
              <a:rPr lang="en-US" sz="2000" dirty="0" smtClean="0">
                <a:latin typeface="Gill Sans Light"/>
                <a:cs typeface="Gill Sans Light"/>
              </a:rPr>
            </a:br>
            <a:r>
              <a:rPr lang="en-US" sz="2000" dirty="0" smtClean="0">
                <a:latin typeface="Gill Sans Light"/>
                <a:cs typeface="Gill Sans Light"/>
              </a:rPr>
              <a:t>for time-independent clustering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Gill Sans Light"/>
                <a:cs typeface="Gill Sans Light"/>
              </a:rPr>
              <a:t>Covers both hemispheres</a:t>
            </a:r>
            <a:br>
              <a:rPr lang="en-US" sz="2000" dirty="0" smtClean="0">
                <a:latin typeface="Gill Sans Light"/>
                <a:cs typeface="Gill Sans Light"/>
              </a:rPr>
            </a:br>
            <a:r>
              <a:rPr lang="en-US" sz="2000" dirty="0" smtClean="0">
                <a:latin typeface="Gill Sans Light"/>
                <a:cs typeface="Gill Sans Light"/>
              </a:rPr>
              <a:t>(different backgrounds, energy regimes)</a:t>
            </a:r>
          </a:p>
        </p:txBody>
      </p:sp>
    </p:spTree>
    <p:extLst>
      <p:ext uri="{BB962C8B-B14F-4D97-AF65-F5344CB8AC3E}">
        <p14:creationId xmlns:p14="http://schemas.microsoft.com/office/powerpoint/2010/main" val="325897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429000" y="2476500"/>
            <a:ext cx="184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320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endParaRPr lang="en-US" sz="320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1203" name="Picture 3" descr="1,000 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52475"/>
            <a:ext cx="9144000" cy="6105525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429000" y="3021013"/>
            <a:ext cx="5715000" cy="2105025"/>
            <a:chOff x="2160" y="1903"/>
            <a:chExt cx="3600" cy="1326"/>
          </a:xfrm>
        </p:grpSpPr>
        <p:sp>
          <p:nvSpPr>
            <p:cNvPr id="51205" name="AutoShape 5"/>
            <p:cNvSpPr>
              <a:spLocks noChangeArrowheads="1"/>
            </p:cNvSpPr>
            <p:nvPr/>
          </p:nvSpPr>
          <p:spPr bwMode="auto">
            <a:xfrm rot="21436604" flipV="1">
              <a:off x="2160" y="2160"/>
              <a:ext cx="3600" cy="1069"/>
            </a:xfrm>
            <a:prstGeom prst="hexagon">
              <a:avLst>
                <a:gd name="adj" fmla="val 84191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09" name="Text Box 9"/>
            <p:cNvSpPr txBox="1">
              <a:spLocks noChangeArrowheads="1"/>
            </p:cNvSpPr>
            <p:nvPr/>
          </p:nvSpPr>
          <p:spPr bwMode="auto">
            <a:xfrm>
              <a:off x="3792" y="1903"/>
              <a:ext cx="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Gill Sans" charset="0"/>
                  <a:ea typeface="ＭＳ Ｐゴシック" charset="-128"/>
                  <a:cs typeface="ＭＳ Ｐゴシック" charset="-128"/>
                </a:rPr>
                <a:t>IceCube</a:t>
              </a:r>
            </a:p>
          </p:txBody>
        </p:sp>
      </p:grp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133600" y="5105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latin typeface="Gill Sans" charset="0"/>
                <a:ea typeface="ＭＳ Ｐゴシック" charset="-128"/>
                <a:cs typeface="ＭＳ Ｐゴシック" charset="-128"/>
              </a:rPr>
              <a:t>skiway</a:t>
            </a:r>
            <a:endParaRPr lang="en-US" b="1" dirty="0"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457200" y="3314700"/>
            <a:ext cx="246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" charset="0"/>
                <a:ea typeface="ＭＳ Ｐゴシック" charset="-128"/>
                <a:cs typeface="ＭＳ Ｐゴシック" charset="-128"/>
              </a:rPr>
              <a:t>South Pole Station</a:t>
            </a: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228600" y="-76200"/>
            <a:ext cx="9067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sv-SE" sz="4400" dirty="0" smtClean="0">
                <a:latin typeface="Gill Sans Light"/>
                <a:cs typeface="Gill Sans Light"/>
              </a:rPr>
              <a:t>IceCube from the Air</a:t>
            </a:r>
            <a:endParaRPr lang="en-US" sz="4400" dirty="0">
              <a:latin typeface="Gill Sans Light"/>
              <a:cs typeface="Gill Sans Light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19800" y="3669268"/>
            <a:ext cx="1451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control room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486593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B676-0CB8-6941-A905-705FAB5FA46D}" type="slidenum">
              <a:rPr lang="en-US"/>
              <a:pPr/>
              <a:t>20</a:t>
            </a:fld>
            <a:endParaRPr lang="en-US"/>
          </a:p>
        </p:txBody>
      </p:sp>
      <p:sp>
        <p:nvSpPr>
          <p:cNvPr id="72705" name="Rectangle 1"/>
          <p:cNvSpPr>
            <a:spLocks/>
          </p:cNvSpPr>
          <p:nvPr/>
        </p:nvSpPr>
        <p:spPr bwMode="auto">
          <a:xfrm>
            <a:off x="-223242" y="1151929"/>
            <a:ext cx="9670852" cy="5357813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2" y="-419695"/>
            <a:ext cx="8295680" cy="1651992"/>
          </a:xfrm>
          <a:ln/>
        </p:spPr>
        <p:txBody>
          <a:bodyPr/>
          <a:lstStyle/>
          <a:p>
            <a:r>
              <a:rPr lang="en-US" dirty="0" smtClean="0"/>
              <a:t>IC79+IC59+IC40 Neutrino Sky</a:t>
            </a:r>
            <a:endParaRPr lang="en-US" dirty="0"/>
          </a:p>
        </p:txBody>
      </p:sp>
      <p:sp>
        <p:nvSpPr>
          <p:cNvPr id="72707" name="Rectangle 3"/>
          <p:cNvSpPr>
            <a:spLocks/>
          </p:cNvSpPr>
          <p:nvPr/>
        </p:nvSpPr>
        <p:spPr bwMode="auto">
          <a:xfrm>
            <a:off x="3216920" y="6295044"/>
            <a:ext cx="641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?</a:t>
            </a:r>
          </a:p>
        </p:txBody>
      </p:sp>
      <p:sp>
        <p:nvSpPr>
          <p:cNvPr id="72708" name="Rectangle 4"/>
          <p:cNvSpPr>
            <a:spLocks/>
          </p:cNvSpPr>
          <p:nvPr/>
        </p:nvSpPr>
        <p:spPr bwMode="auto">
          <a:xfrm rot="-5400000">
            <a:off x="-812619" y="3353954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>
                <a:solidFill>
                  <a:srgbClr val="FF2712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muons</a:t>
            </a:r>
          </a:p>
        </p:txBody>
      </p:sp>
      <p:pic>
        <p:nvPicPr>
          <p:cNvPr id="72709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55" y="3920432"/>
            <a:ext cx="223242" cy="1518047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6"/>
          <p:cNvSpPr>
            <a:spLocks/>
          </p:cNvSpPr>
          <p:nvPr/>
        </p:nvSpPr>
        <p:spPr bwMode="auto">
          <a:xfrm rot="-5400000">
            <a:off x="-905806" y="1044774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5C650A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neutrinos</a:t>
            </a:r>
          </a:p>
        </p:txBody>
      </p:sp>
      <p:pic>
        <p:nvPicPr>
          <p:cNvPr id="72711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1" y="1969296"/>
            <a:ext cx="223242" cy="1768078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Rectangle 8"/>
          <p:cNvSpPr>
            <a:spLocks/>
          </p:cNvSpPr>
          <p:nvPr/>
        </p:nvSpPr>
        <p:spPr bwMode="auto">
          <a:xfrm>
            <a:off x="1497955" y="1546252"/>
            <a:ext cx="7286625" cy="58935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Total events (IC40+IC59+IC79): 108317 (upgoing) + 146018 (downgoing)</a:t>
            </a:r>
          </a:p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Livetime: 316 days (IC79) + 348 days (IC59) + 375 days (IC40)</a:t>
            </a:r>
          </a:p>
        </p:txBody>
      </p:sp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16916" r="6174" b="12340"/>
          <a:stretch>
            <a:fillRect/>
          </a:stretch>
        </p:blipFill>
        <p:spPr bwMode="auto">
          <a:xfrm>
            <a:off x="1250156" y="2207048"/>
            <a:ext cx="6866930" cy="38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740326"/>
            <a:ext cx="2133600" cy="365125"/>
          </a:xfrm>
        </p:spPr>
        <p:txBody>
          <a:bodyPr/>
          <a:lstStyle/>
          <a:p>
            <a:fld id="{E2DD5BCE-E552-5549-AFAA-2BB5508BB293}" type="slidenum">
              <a:rPr lang="en-US"/>
              <a:pPr/>
              <a:t>21</a:t>
            </a:fld>
            <a:endParaRPr lang="en-US"/>
          </a:p>
        </p:txBody>
      </p:sp>
      <p:sp>
        <p:nvSpPr>
          <p:cNvPr id="73729" name="Rectangle 1"/>
          <p:cNvSpPr>
            <a:spLocks/>
          </p:cNvSpPr>
          <p:nvPr/>
        </p:nvSpPr>
        <p:spPr bwMode="auto">
          <a:xfrm>
            <a:off x="-223242" y="1535905"/>
            <a:ext cx="9670852" cy="5357813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2843" r="7747" b="5685"/>
          <a:stretch>
            <a:fillRect/>
          </a:stretch>
        </p:blipFill>
        <p:spPr bwMode="auto">
          <a:xfrm>
            <a:off x="991195" y="1705570"/>
            <a:ext cx="71359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785812" y="-419695"/>
            <a:ext cx="8295680" cy="1651992"/>
          </a:xfrm>
          <a:ln/>
        </p:spPr>
        <p:txBody>
          <a:bodyPr/>
          <a:lstStyle/>
          <a:p>
            <a:r>
              <a:rPr lang="en-US" dirty="0"/>
              <a:t>IC79+IC59+IC40 Neutrino Sky</a:t>
            </a:r>
          </a:p>
        </p:txBody>
      </p:sp>
      <p:sp>
        <p:nvSpPr>
          <p:cNvPr id="73732" name="Rectangle 4"/>
          <p:cNvSpPr>
            <a:spLocks/>
          </p:cNvSpPr>
          <p:nvPr/>
        </p:nvSpPr>
        <p:spPr bwMode="auto">
          <a:xfrm>
            <a:off x="3216920" y="5981089"/>
            <a:ext cx="641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?</a:t>
            </a:r>
          </a:p>
        </p:txBody>
      </p:sp>
      <p:sp>
        <p:nvSpPr>
          <p:cNvPr id="73733" name="Rectangle 5"/>
          <p:cNvSpPr>
            <a:spLocks/>
          </p:cNvSpPr>
          <p:nvPr/>
        </p:nvSpPr>
        <p:spPr bwMode="auto">
          <a:xfrm rot="-5400000">
            <a:off x="-849155" y="3039998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FF2712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muons</a:t>
            </a:r>
          </a:p>
        </p:txBody>
      </p:sp>
      <p:pic>
        <p:nvPicPr>
          <p:cNvPr id="737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55" y="3606477"/>
            <a:ext cx="223242" cy="1518047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Rectangle 7"/>
          <p:cNvSpPr>
            <a:spLocks/>
          </p:cNvSpPr>
          <p:nvPr/>
        </p:nvSpPr>
        <p:spPr bwMode="auto">
          <a:xfrm rot="-5400000">
            <a:off x="-844091" y="1044774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5C650A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neutrinos</a:t>
            </a:r>
          </a:p>
        </p:txBody>
      </p:sp>
      <p:pic>
        <p:nvPicPr>
          <p:cNvPr id="7373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1" y="1655341"/>
            <a:ext cx="223242" cy="1768078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7" name="Rectangle 9"/>
          <p:cNvSpPr>
            <a:spLocks/>
          </p:cNvSpPr>
          <p:nvPr/>
        </p:nvSpPr>
        <p:spPr bwMode="auto">
          <a:xfrm>
            <a:off x="1497955" y="1232297"/>
            <a:ext cx="7286625" cy="58935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Total events (IC40+IC59+IC79): 108317 (upgoing) + 146018 (downgoing)</a:t>
            </a:r>
          </a:p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Livetime: 316 days (IC79) + 348 days (IC59) + 375 days (IC40)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702766"/>
            <a:ext cx="2133600" cy="365125"/>
          </a:xfrm>
        </p:spPr>
        <p:txBody>
          <a:bodyPr/>
          <a:lstStyle/>
          <a:p>
            <a:fld id="{99B56E36-A884-D249-9479-916B6D99FA0A}" type="slidenum">
              <a:rPr lang="en-US"/>
              <a:pPr/>
              <a:t>22</a:t>
            </a:fld>
            <a:endParaRPr lang="en-US"/>
          </a:p>
        </p:txBody>
      </p:sp>
      <p:sp>
        <p:nvSpPr>
          <p:cNvPr id="74753" name="Rectangle 1"/>
          <p:cNvSpPr>
            <a:spLocks/>
          </p:cNvSpPr>
          <p:nvPr/>
        </p:nvSpPr>
        <p:spPr bwMode="auto">
          <a:xfrm>
            <a:off x="-223242" y="1498345"/>
            <a:ext cx="9670852" cy="5357813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2843" r="7747" b="5685"/>
          <a:stretch>
            <a:fillRect/>
          </a:stretch>
        </p:blipFill>
        <p:spPr bwMode="auto">
          <a:xfrm>
            <a:off x="991195" y="1668010"/>
            <a:ext cx="71359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85812" y="-419695"/>
            <a:ext cx="8295680" cy="1651992"/>
          </a:xfrm>
          <a:ln/>
        </p:spPr>
        <p:txBody>
          <a:bodyPr/>
          <a:lstStyle/>
          <a:p>
            <a:r>
              <a:rPr lang="en-US" dirty="0"/>
              <a:t>IC79+IC59+IC40 Neutrino Sky</a:t>
            </a:r>
          </a:p>
        </p:txBody>
      </p:sp>
      <p:sp>
        <p:nvSpPr>
          <p:cNvPr id="74756" name="Rectangle 4"/>
          <p:cNvSpPr>
            <a:spLocks/>
          </p:cNvSpPr>
          <p:nvPr/>
        </p:nvSpPr>
        <p:spPr bwMode="auto">
          <a:xfrm>
            <a:off x="3216920" y="5943529"/>
            <a:ext cx="641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?</a:t>
            </a:r>
          </a:p>
        </p:txBody>
      </p:sp>
      <p:sp>
        <p:nvSpPr>
          <p:cNvPr id="74757" name="Rectangle 5"/>
          <p:cNvSpPr>
            <a:spLocks/>
          </p:cNvSpPr>
          <p:nvPr/>
        </p:nvSpPr>
        <p:spPr bwMode="auto">
          <a:xfrm rot="-5400000">
            <a:off x="-881585" y="3042689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FF2712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muons</a:t>
            </a:r>
          </a:p>
        </p:txBody>
      </p:sp>
      <p:pic>
        <p:nvPicPr>
          <p:cNvPr id="7475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55" y="3568917"/>
            <a:ext cx="223242" cy="1518047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Rectangle 7"/>
          <p:cNvSpPr>
            <a:spLocks/>
          </p:cNvSpPr>
          <p:nvPr/>
        </p:nvSpPr>
        <p:spPr bwMode="auto">
          <a:xfrm rot="-5400000">
            <a:off x="-788063" y="1130965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5C650A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neutrinos</a:t>
            </a:r>
          </a:p>
        </p:txBody>
      </p:sp>
      <p:pic>
        <p:nvPicPr>
          <p:cNvPr id="74760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1" y="1617781"/>
            <a:ext cx="223242" cy="1768078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1" name="Rectangle 9"/>
          <p:cNvSpPr>
            <a:spLocks/>
          </p:cNvSpPr>
          <p:nvPr/>
        </p:nvSpPr>
        <p:spPr bwMode="auto">
          <a:xfrm>
            <a:off x="1497955" y="1194737"/>
            <a:ext cx="7286625" cy="58935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Total events (IC40+IC59+IC79): 108317 (upgoing) + 146018 (downgoing)</a:t>
            </a:r>
          </a:p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Livetime: 316 days (IC79) + 348 days (IC59) + 375 days (IC40)</a:t>
            </a:r>
          </a:p>
        </p:txBody>
      </p:sp>
      <p:sp>
        <p:nvSpPr>
          <p:cNvPr id="74762" name="Rectangle 10"/>
          <p:cNvSpPr>
            <a:spLocks/>
          </p:cNvSpPr>
          <p:nvPr/>
        </p:nvSpPr>
        <p:spPr bwMode="auto">
          <a:xfrm>
            <a:off x="7197328" y="3507526"/>
            <a:ext cx="196453" cy="160734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63" name="Freeform 11"/>
          <p:cNvSpPr>
            <a:spLocks/>
          </p:cNvSpPr>
          <p:nvPr/>
        </p:nvSpPr>
        <p:spPr bwMode="auto">
          <a:xfrm>
            <a:off x="6364215" y="2235388"/>
            <a:ext cx="833113" cy="1368258"/>
          </a:xfrm>
          <a:custGeom>
            <a:avLst/>
            <a:gdLst>
              <a:gd name="T0" fmla="*/ 0 w 21600"/>
              <a:gd name="T1" fmla="*/ 19100 h 21600"/>
              <a:gd name="T2" fmla="*/ 21600 w 21600"/>
              <a:gd name="T3" fmla="*/ 21600 h 21600"/>
              <a:gd name="T4" fmla="*/ 21489 w 21600"/>
              <a:gd name="T5" fmla="*/ 18988 h 21600"/>
              <a:gd name="T6" fmla="*/ 27 w 21600"/>
              <a:gd name="T7" fmla="*/ 0 h 21600"/>
              <a:gd name="T8" fmla="*/ 0 w 21600"/>
              <a:gd name="T9" fmla="*/ 19100 h 21600"/>
              <a:gd name="T10" fmla="*/ 0 w 21600"/>
              <a:gd name="T11" fmla="*/ 19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19100"/>
                </a:moveTo>
                <a:lnTo>
                  <a:pt x="21600" y="21600"/>
                </a:lnTo>
                <a:lnTo>
                  <a:pt x="21489" y="18988"/>
                </a:lnTo>
                <a:lnTo>
                  <a:pt x="27" y="0"/>
                </a:lnTo>
                <a:lnTo>
                  <a:pt x="0" y="19100"/>
                </a:lnTo>
                <a:close/>
                <a:moveTo>
                  <a:pt x="0" y="19100"/>
                </a:moveTo>
              </a:path>
            </a:pathLst>
          </a:custGeom>
          <a:solidFill>
            <a:srgbClr val="A5B0AE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64" name="Rectangle 12"/>
          <p:cNvSpPr>
            <a:spLocks/>
          </p:cNvSpPr>
          <p:nvPr/>
        </p:nvSpPr>
        <p:spPr bwMode="auto">
          <a:xfrm>
            <a:off x="4503976" y="2235387"/>
            <a:ext cx="1860239" cy="1046440"/>
          </a:xfrm>
          <a:prstGeom prst="rect">
            <a:avLst/>
          </a:prstGeom>
          <a:solidFill>
            <a:srgbClr val="A5B0AE">
              <a:alpha val="72940"/>
            </a:srgbClr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-log10(p) = 4.707</a:t>
            </a:r>
          </a:p>
          <a:p>
            <a:pPr algn="l"/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Ra</a:t>
            </a:r>
            <a:r>
              <a:rPr lang="en-US" sz="1700" i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34.25 Dec</a:t>
            </a:r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2.75</a:t>
            </a:r>
          </a:p>
          <a:p>
            <a:pPr algn="l"/>
            <a:r>
              <a:rPr lang="en-US" sz="1700" i="1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nSrc</a:t>
            </a:r>
            <a:r>
              <a:rPr lang="en-US" sz="1700" i="1" baseline="-6000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best</a:t>
            </a:r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</a:t>
            </a:r>
            <a:r>
              <a:rPr lang="en-US" sz="1700" i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23.07</a:t>
            </a:r>
          </a:p>
          <a:p>
            <a:pPr algn="l"/>
            <a:r>
              <a:rPr lang="en-US" sz="1700" i="1" dirty="0" err="1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γ</a:t>
            </a:r>
            <a:r>
              <a:rPr lang="en-US" sz="1700" i="1" baseline="-6000" dirty="0" err="1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best</a:t>
            </a:r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2.35</a:t>
            </a:r>
          </a:p>
        </p:txBody>
      </p:sp>
      <p:sp>
        <p:nvSpPr>
          <p:cNvPr id="74765" name="Freeform 13"/>
          <p:cNvSpPr>
            <a:spLocks/>
          </p:cNvSpPr>
          <p:nvPr/>
        </p:nvSpPr>
        <p:spPr bwMode="auto">
          <a:xfrm rot="10800000" flipH="1">
            <a:off x="3281066" y="4284408"/>
            <a:ext cx="679250" cy="1160643"/>
          </a:xfrm>
          <a:custGeom>
            <a:avLst/>
            <a:gdLst>
              <a:gd name="T0" fmla="*/ 0 w 21600"/>
              <a:gd name="T1" fmla="*/ 19702 h 21600"/>
              <a:gd name="T2" fmla="*/ 21530 w 21600"/>
              <a:gd name="T3" fmla="*/ 21600 h 21600"/>
              <a:gd name="T4" fmla="*/ 21600 w 21600"/>
              <a:gd name="T5" fmla="*/ 18807 h 21600"/>
              <a:gd name="T6" fmla="*/ 85 w 21600"/>
              <a:gd name="T7" fmla="*/ 0 h 21600"/>
              <a:gd name="T8" fmla="*/ 0 w 21600"/>
              <a:gd name="T9" fmla="*/ 19702 h 21600"/>
              <a:gd name="T10" fmla="*/ 0 w 21600"/>
              <a:gd name="T11" fmla="*/ 1970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19702"/>
                </a:moveTo>
                <a:lnTo>
                  <a:pt x="21530" y="21600"/>
                </a:lnTo>
                <a:lnTo>
                  <a:pt x="21600" y="18807"/>
                </a:lnTo>
                <a:lnTo>
                  <a:pt x="85" y="0"/>
                </a:lnTo>
                <a:lnTo>
                  <a:pt x="0" y="19702"/>
                </a:lnTo>
                <a:close/>
                <a:moveTo>
                  <a:pt x="0" y="19702"/>
                </a:moveTo>
              </a:path>
            </a:pathLst>
          </a:custGeom>
          <a:solidFill>
            <a:srgbClr val="A5B0AE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66" name="Rectangle 14"/>
          <p:cNvSpPr>
            <a:spLocks/>
          </p:cNvSpPr>
          <p:nvPr/>
        </p:nvSpPr>
        <p:spPr bwMode="auto">
          <a:xfrm>
            <a:off x="3955852" y="4293338"/>
            <a:ext cx="196453" cy="160734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67" name="Rectangle 15"/>
          <p:cNvSpPr>
            <a:spLocks/>
          </p:cNvSpPr>
          <p:nvPr/>
        </p:nvSpPr>
        <p:spPr bwMode="auto">
          <a:xfrm>
            <a:off x="1285876" y="4398611"/>
            <a:ext cx="1995190" cy="1046440"/>
          </a:xfrm>
          <a:prstGeom prst="rect">
            <a:avLst/>
          </a:prstGeom>
          <a:solidFill>
            <a:srgbClr val="A5B0AE">
              <a:alpha val="72940"/>
            </a:srgbClr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-log10(p) =  </a:t>
            </a:r>
            <a:r>
              <a:rPr lang="en-US" sz="1700" i="1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4.047</a:t>
            </a:r>
          </a:p>
          <a:p>
            <a:pPr algn="l"/>
            <a:r>
              <a:rPr lang="en-US" sz="1700" i="1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Ra</a:t>
            </a:r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</a:t>
            </a:r>
            <a:r>
              <a:rPr lang="en-US" sz="1700" i="1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219.25 Dec</a:t>
            </a:r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-38.75</a:t>
            </a:r>
          </a:p>
          <a:p>
            <a:pPr algn="l"/>
            <a:r>
              <a:rPr lang="en-US" sz="1700" i="1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nSrc</a:t>
            </a:r>
            <a:r>
              <a:rPr lang="en-US" sz="1700" i="1" baseline="-6000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best</a:t>
            </a:r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20.81</a:t>
            </a:r>
          </a:p>
          <a:p>
            <a:pPr algn="l"/>
            <a:r>
              <a:rPr lang="en-US" sz="1700" i="1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γ</a:t>
            </a:r>
            <a:r>
              <a:rPr lang="en-US" sz="1700" i="1" baseline="-6000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best</a:t>
            </a:r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3.75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702766"/>
            <a:ext cx="2133600" cy="365125"/>
          </a:xfrm>
        </p:spPr>
        <p:txBody>
          <a:bodyPr/>
          <a:lstStyle/>
          <a:p>
            <a:fld id="{99B56E36-A884-D249-9479-916B6D99FA0A}" type="slidenum">
              <a:rPr lang="en-US"/>
              <a:pPr/>
              <a:t>23</a:t>
            </a:fld>
            <a:endParaRPr lang="en-US"/>
          </a:p>
        </p:txBody>
      </p:sp>
      <p:sp>
        <p:nvSpPr>
          <p:cNvPr id="74753" name="Rectangle 1"/>
          <p:cNvSpPr>
            <a:spLocks/>
          </p:cNvSpPr>
          <p:nvPr/>
        </p:nvSpPr>
        <p:spPr bwMode="auto">
          <a:xfrm>
            <a:off x="-223242" y="1498345"/>
            <a:ext cx="9670852" cy="5357813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2843" r="7747" b="5685"/>
          <a:stretch>
            <a:fillRect/>
          </a:stretch>
        </p:blipFill>
        <p:spPr bwMode="auto">
          <a:xfrm>
            <a:off x="991195" y="1668010"/>
            <a:ext cx="71359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85812" y="-419695"/>
            <a:ext cx="8295680" cy="1651992"/>
          </a:xfrm>
          <a:ln/>
        </p:spPr>
        <p:txBody>
          <a:bodyPr/>
          <a:lstStyle/>
          <a:p>
            <a:r>
              <a:rPr lang="en-US" dirty="0"/>
              <a:t>IC79+IC59+IC40 Neutrino Sky</a:t>
            </a:r>
          </a:p>
        </p:txBody>
      </p:sp>
      <p:sp>
        <p:nvSpPr>
          <p:cNvPr id="74756" name="Rectangle 4"/>
          <p:cNvSpPr>
            <a:spLocks/>
          </p:cNvSpPr>
          <p:nvPr/>
        </p:nvSpPr>
        <p:spPr bwMode="auto">
          <a:xfrm>
            <a:off x="3216920" y="5943529"/>
            <a:ext cx="641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?</a:t>
            </a:r>
          </a:p>
        </p:txBody>
      </p:sp>
      <p:sp>
        <p:nvSpPr>
          <p:cNvPr id="74757" name="Rectangle 5"/>
          <p:cNvSpPr>
            <a:spLocks/>
          </p:cNvSpPr>
          <p:nvPr/>
        </p:nvSpPr>
        <p:spPr bwMode="auto">
          <a:xfrm rot="-5400000">
            <a:off x="-881585" y="3042689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FF2712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muons</a:t>
            </a:r>
          </a:p>
        </p:txBody>
      </p:sp>
      <p:pic>
        <p:nvPicPr>
          <p:cNvPr id="7475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55" y="3568917"/>
            <a:ext cx="223242" cy="1518047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Rectangle 7"/>
          <p:cNvSpPr>
            <a:spLocks/>
          </p:cNvSpPr>
          <p:nvPr/>
        </p:nvSpPr>
        <p:spPr bwMode="auto">
          <a:xfrm rot="-5400000">
            <a:off x="-788063" y="1130965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5C650A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neutrinos</a:t>
            </a:r>
          </a:p>
        </p:txBody>
      </p:sp>
      <p:pic>
        <p:nvPicPr>
          <p:cNvPr id="74760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1" y="1617781"/>
            <a:ext cx="223242" cy="1768078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1" name="Rectangle 9"/>
          <p:cNvSpPr>
            <a:spLocks/>
          </p:cNvSpPr>
          <p:nvPr/>
        </p:nvSpPr>
        <p:spPr bwMode="auto">
          <a:xfrm>
            <a:off x="1497955" y="1194737"/>
            <a:ext cx="7286625" cy="58935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Total events (IC40+IC59+IC79): 108317 (upgoing) + 146018 (downgoing)</a:t>
            </a:r>
          </a:p>
          <a:p>
            <a:pPr algn="l">
              <a:buSzPct val="100000"/>
              <a:buFont typeface="Lucida Grande" charset="0"/>
              <a:buChar char="‣"/>
            </a:pPr>
            <a:r>
              <a:rPr lang="en-US" sz="17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Livetime: 316 days (IC79) + 348 days (IC59) + 375 days (IC40)</a:t>
            </a:r>
          </a:p>
        </p:txBody>
      </p:sp>
      <p:sp>
        <p:nvSpPr>
          <p:cNvPr id="74762" name="Rectangle 10"/>
          <p:cNvSpPr>
            <a:spLocks/>
          </p:cNvSpPr>
          <p:nvPr/>
        </p:nvSpPr>
        <p:spPr bwMode="auto">
          <a:xfrm>
            <a:off x="7197328" y="3507526"/>
            <a:ext cx="196453" cy="160734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63" name="Freeform 11"/>
          <p:cNvSpPr>
            <a:spLocks/>
          </p:cNvSpPr>
          <p:nvPr/>
        </p:nvSpPr>
        <p:spPr bwMode="auto">
          <a:xfrm>
            <a:off x="6364215" y="2235388"/>
            <a:ext cx="833113" cy="1368258"/>
          </a:xfrm>
          <a:custGeom>
            <a:avLst/>
            <a:gdLst>
              <a:gd name="T0" fmla="*/ 0 w 21600"/>
              <a:gd name="T1" fmla="*/ 19100 h 21600"/>
              <a:gd name="T2" fmla="*/ 21600 w 21600"/>
              <a:gd name="T3" fmla="*/ 21600 h 21600"/>
              <a:gd name="T4" fmla="*/ 21489 w 21600"/>
              <a:gd name="T5" fmla="*/ 18988 h 21600"/>
              <a:gd name="T6" fmla="*/ 27 w 21600"/>
              <a:gd name="T7" fmla="*/ 0 h 21600"/>
              <a:gd name="T8" fmla="*/ 0 w 21600"/>
              <a:gd name="T9" fmla="*/ 19100 h 21600"/>
              <a:gd name="T10" fmla="*/ 0 w 21600"/>
              <a:gd name="T11" fmla="*/ 19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19100"/>
                </a:moveTo>
                <a:lnTo>
                  <a:pt x="21600" y="21600"/>
                </a:lnTo>
                <a:lnTo>
                  <a:pt x="21489" y="18988"/>
                </a:lnTo>
                <a:lnTo>
                  <a:pt x="27" y="0"/>
                </a:lnTo>
                <a:lnTo>
                  <a:pt x="0" y="19100"/>
                </a:lnTo>
                <a:close/>
                <a:moveTo>
                  <a:pt x="0" y="19100"/>
                </a:moveTo>
              </a:path>
            </a:pathLst>
          </a:custGeom>
          <a:solidFill>
            <a:srgbClr val="A5B0AE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64" name="Rectangle 12"/>
          <p:cNvSpPr>
            <a:spLocks/>
          </p:cNvSpPr>
          <p:nvPr/>
        </p:nvSpPr>
        <p:spPr bwMode="auto">
          <a:xfrm>
            <a:off x="4503976" y="2235387"/>
            <a:ext cx="1860239" cy="1046440"/>
          </a:xfrm>
          <a:prstGeom prst="rect">
            <a:avLst/>
          </a:prstGeom>
          <a:solidFill>
            <a:srgbClr val="A5B0AE">
              <a:alpha val="72940"/>
            </a:srgbClr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-log10(p) = 4.707</a:t>
            </a:r>
          </a:p>
          <a:p>
            <a:pPr algn="l"/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Ra: </a:t>
            </a:r>
            <a:r>
              <a:rPr lang="en-US" sz="1700" i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34.25 Dec</a:t>
            </a:r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2.75</a:t>
            </a:r>
          </a:p>
          <a:p>
            <a:pPr algn="l"/>
            <a:r>
              <a:rPr lang="en-US" sz="1700" i="1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nSrc</a:t>
            </a:r>
            <a:r>
              <a:rPr lang="en-US" sz="1700" i="1" baseline="-6000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best</a:t>
            </a:r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</a:t>
            </a:r>
            <a:r>
              <a:rPr lang="en-US" sz="1700" i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23.07</a:t>
            </a:r>
          </a:p>
          <a:p>
            <a:pPr algn="l"/>
            <a:r>
              <a:rPr lang="en-US" sz="1700" i="1" dirty="0" err="1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γ</a:t>
            </a:r>
            <a:r>
              <a:rPr lang="en-US" sz="1700" i="1" baseline="-6000" dirty="0" err="1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best</a:t>
            </a:r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2.35</a:t>
            </a:r>
          </a:p>
        </p:txBody>
      </p:sp>
      <p:sp>
        <p:nvSpPr>
          <p:cNvPr id="74765" name="Freeform 13"/>
          <p:cNvSpPr>
            <a:spLocks/>
          </p:cNvSpPr>
          <p:nvPr/>
        </p:nvSpPr>
        <p:spPr bwMode="auto">
          <a:xfrm rot="10800000" flipH="1">
            <a:off x="3281066" y="4284408"/>
            <a:ext cx="679250" cy="1160643"/>
          </a:xfrm>
          <a:custGeom>
            <a:avLst/>
            <a:gdLst>
              <a:gd name="T0" fmla="*/ 0 w 21600"/>
              <a:gd name="T1" fmla="*/ 19702 h 21600"/>
              <a:gd name="T2" fmla="*/ 21530 w 21600"/>
              <a:gd name="T3" fmla="*/ 21600 h 21600"/>
              <a:gd name="T4" fmla="*/ 21600 w 21600"/>
              <a:gd name="T5" fmla="*/ 18807 h 21600"/>
              <a:gd name="T6" fmla="*/ 85 w 21600"/>
              <a:gd name="T7" fmla="*/ 0 h 21600"/>
              <a:gd name="T8" fmla="*/ 0 w 21600"/>
              <a:gd name="T9" fmla="*/ 19702 h 21600"/>
              <a:gd name="T10" fmla="*/ 0 w 21600"/>
              <a:gd name="T11" fmla="*/ 1970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19702"/>
                </a:moveTo>
                <a:lnTo>
                  <a:pt x="21530" y="21600"/>
                </a:lnTo>
                <a:lnTo>
                  <a:pt x="21600" y="18807"/>
                </a:lnTo>
                <a:lnTo>
                  <a:pt x="85" y="0"/>
                </a:lnTo>
                <a:lnTo>
                  <a:pt x="0" y="19702"/>
                </a:lnTo>
                <a:close/>
                <a:moveTo>
                  <a:pt x="0" y="19702"/>
                </a:moveTo>
              </a:path>
            </a:pathLst>
          </a:custGeom>
          <a:solidFill>
            <a:srgbClr val="A5B0AE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66" name="Rectangle 14"/>
          <p:cNvSpPr>
            <a:spLocks/>
          </p:cNvSpPr>
          <p:nvPr/>
        </p:nvSpPr>
        <p:spPr bwMode="auto">
          <a:xfrm>
            <a:off x="3955852" y="4293338"/>
            <a:ext cx="196453" cy="160734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67" name="Rectangle 15"/>
          <p:cNvSpPr>
            <a:spLocks/>
          </p:cNvSpPr>
          <p:nvPr/>
        </p:nvSpPr>
        <p:spPr bwMode="auto">
          <a:xfrm>
            <a:off x="1285876" y="4398611"/>
            <a:ext cx="1995190" cy="1046440"/>
          </a:xfrm>
          <a:prstGeom prst="rect">
            <a:avLst/>
          </a:prstGeom>
          <a:solidFill>
            <a:srgbClr val="A5B0AE">
              <a:alpha val="72940"/>
            </a:srgbClr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-log10(p) =  </a:t>
            </a:r>
            <a:r>
              <a:rPr lang="en-US" sz="1700" i="1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4.047</a:t>
            </a:r>
          </a:p>
          <a:p>
            <a:pPr algn="l"/>
            <a:r>
              <a:rPr lang="en-US" sz="1700" i="1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Ra</a:t>
            </a:r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</a:t>
            </a:r>
            <a:r>
              <a:rPr lang="en-US" sz="1700" i="1" dirty="0" smtClean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219.25 Dec</a:t>
            </a:r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-38.75</a:t>
            </a:r>
          </a:p>
          <a:p>
            <a:pPr algn="l"/>
            <a:r>
              <a:rPr lang="en-US" sz="1700" i="1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nSrc</a:t>
            </a:r>
            <a:r>
              <a:rPr lang="en-US" sz="1700" i="1" baseline="-6000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best</a:t>
            </a:r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20.81</a:t>
            </a:r>
          </a:p>
          <a:p>
            <a:pPr algn="l"/>
            <a:r>
              <a:rPr lang="en-US" sz="1700" i="1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γ</a:t>
            </a:r>
            <a:r>
              <a:rPr lang="en-US" sz="1700" i="1" baseline="-6000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best</a:t>
            </a:r>
            <a:r>
              <a:rPr lang="en-US" sz="17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 3.75</a:t>
            </a:r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891853"/>
            <a:ext cx="3333006" cy="2500313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139700" dist="126999" dir="3360000" algn="ctr" rotWithShape="0">
              <a:schemeClr val="bg2">
                <a:alpha val="8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7"/>
          <p:cNvSpPr>
            <a:spLocks/>
          </p:cNvSpPr>
          <p:nvPr/>
        </p:nvSpPr>
        <p:spPr bwMode="auto">
          <a:xfrm>
            <a:off x="2527102" y="1879327"/>
            <a:ext cx="84393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56.8%</a:t>
            </a:r>
          </a:p>
        </p:txBody>
      </p:sp>
      <p:pic>
        <p:nvPicPr>
          <p:cNvPr id="21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76" y="3922755"/>
            <a:ext cx="3571875" cy="2678906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139700" dist="126999" dir="3360000" algn="ctr" rotWithShape="0">
              <a:schemeClr val="bg2">
                <a:alpha val="8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8"/>
          <p:cNvSpPr>
            <a:spLocks/>
          </p:cNvSpPr>
          <p:nvPr/>
        </p:nvSpPr>
        <p:spPr bwMode="auto">
          <a:xfrm>
            <a:off x="6705522" y="4438736"/>
            <a:ext cx="84393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00" i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97.9%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Gamma-ray Burst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4563171"/>
            <a:ext cx="8058836" cy="179317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“Long” GRBs (~10s) are likely associated with core-collapse supernovae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“Fireball” phenomenological model of GRBs predicts gamma-ray and neutrino emission from proton acceleration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normalized by high-energy cosmic ray spectrum </a:t>
            </a:r>
            <a:r>
              <a:rPr lang="en-US" sz="1800" u="sng" dirty="0" smtClean="0"/>
              <a:t>if</a:t>
            </a:r>
            <a:r>
              <a:rPr lang="en-US" sz="1800" dirty="0" smtClean="0"/>
              <a:t> GRBs are the accelerators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8" descr="2012-04-19-icecubeGRB-fireball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 b="9561"/>
          <a:stretch/>
        </p:blipFill>
        <p:spPr>
          <a:xfrm>
            <a:off x="18676" y="1101762"/>
            <a:ext cx="9144000" cy="332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0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GRB Neutrinos as a Probe of QG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24200" y="5897250"/>
            <a:ext cx="6147795" cy="6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latin typeface="Gill Sans Light"/>
                <a:cs typeface="Gill Sans Light"/>
              </a:rPr>
              <a:t>U</a:t>
            </a:r>
            <a:r>
              <a:rPr lang="en-US" sz="1400" dirty="0">
                <a:latin typeface="Gill Sans Light"/>
                <a:cs typeface="Gill Sans Light"/>
              </a:rPr>
              <a:t>. Jacob and T. </a:t>
            </a:r>
            <a:r>
              <a:rPr lang="en-US" sz="1400" dirty="0" err="1">
                <a:latin typeface="Gill Sans Light"/>
                <a:cs typeface="Gill Sans Light"/>
              </a:rPr>
              <a:t>Piran</a:t>
            </a:r>
            <a:r>
              <a:rPr lang="en-US" sz="1400" dirty="0">
                <a:latin typeface="Gill Sans Light"/>
                <a:cs typeface="Gill Sans Light"/>
              </a:rPr>
              <a:t>, </a:t>
            </a:r>
            <a:r>
              <a:rPr lang="en-US" sz="1400" i="1" dirty="0">
                <a:latin typeface="Gill Sans Light"/>
                <a:cs typeface="Gill Sans Light"/>
              </a:rPr>
              <a:t>Nature Phys.</a:t>
            </a:r>
            <a:r>
              <a:rPr lang="en-US" sz="1400" dirty="0">
                <a:latin typeface="Gill Sans Light"/>
                <a:cs typeface="Gill Sans Light"/>
              </a:rPr>
              <a:t> </a:t>
            </a:r>
            <a:r>
              <a:rPr lang="en-US" sz="1400" b="1" dirty="0">
                <a:latin typeface="Gill Sans Light"/>
                <a:cs typeface="Gill Sans Light"/>
              </a:rPr>
              <a:t>3</a:t>
            </a:r>
            <a:r>
              <a:rPr lang="en-US" sz="1400" dirty="0">
                <a:latin typeface="Gill Sans Light"/>
                <a:cs typeface="Gill Sans Light"/>
              </a:rPr>
              <a:t>, 87 (2007</a:t>
            </a:r>
            <a:r>
              <a:rPr lang="en-US" sz="1400" dirty="0" smtClean="0">
                <a:latin typeface="Gill Sans Light"/>
                <a:cs typeface="Gill Sans Light"/>
              </a:rPr>
              <a:t>)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latin typeface="Gill Sans Light"/>
                <a:cs typeface="Gill Sans Light"/>
              </a:rPr>
              <a:t>M.C. Gonzalez-Garcia and F. </a:t>
            </a:r>
            <a:r>
              <a:rPr lang="en-US" sz="1400" dirty="0" err="1" smtClean="0">
                <a:latin typeface="Gill Sans Light"/>
                <a:cs typeface="Gill Sans Light"/>
              </a:rPr>
              <a:t>Halzen</a:t>
            </a:r>
            <a:r>
              <a:rPr lang="en-US" sz="1400" dirty="0" smtClean="0">
                <a:latin typeface="Gill Sans Light"/>
                <a:cs typeface="Gill Sans Light"/>
              </a:rPr>
              <a:t>, </a:t>
            </a:r>
            <a:r>
              <a:rPr lang="en-US" sz="1400" i="1" dirty="0" smtClean="0">
                <a:latin typeface="Gill Sans Light"/>
                <a:cs typeface="Gill Sans Light"/>
              </a:rPr>
              <a:t>JCAP</a:t>
            </a:r>
            <a:r>
              <a:rPr lang="en-US" sz="1400" dirty="0" smtClean="0">
                <a:latin typeface="Gill Sans Light"/>
                <a:cs typeface="Gill Sans Light"/>
              </a:rPr>
              <a:t> </a:t>
            </a:r>
            <a:r>
              <a:rPr lang="en-US" sz="1400" b="1" dirty="0" smtClean="0">
                <a:latin typeface="Gill Sans Light"/>
                <a:cs typeface="Gill Sans Light"/>
              </a:rPr>
              <a:t>0702</a:t>
            </a:r>
            <a:r>
              <a:rPr lang="en-US" sz="1400" dirty="0" smtClean="0">
                <a:latin typeface="Gill Sans Light"/>
                <a:cs typeface="Gill Sans Light"/>
              </a:rPr>
              <a:t>, 008 (2007)</a:t>
            </a:r>
            <a:r>
              <a:rPr lang="en-US" sz="1400" dirty="0">
                <a:latin typeface="Gill Sans Light"/>
                <a:cs typeface="Gill Sans Light"/>
              </a:rPr>
              <a:t>	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>
                <a:latin typeface="Gill Sans Light"/>
                <a:cs typeface="Gill Sans Light"/>
              </a:rPr>
              <a:t>G. </a:t>
            </a:r>
            <a:r>
              <a:rPr lang="en-US" sz="1400" dirty="0" err="1">
                <a:latin typeface="Gill Sans Light"/>
                <a:cs typeface="Gill Sans Light"/>
              </a:rPr>
              <a:t>Amelino-Camelia</a:t>
            </a:r>
            <a:r>
              <a:rPr lang="en-US" sz="1400" dirty="0">
                <a:latin typeface="Gill Sans Light"/>
                <a:cs typeface="Gill Sans Light"/>
              </a:rPr>
              <a:t> and L. </a:t>
            </a:r>
            <a:r>
              <a:rPr lang="en-US" sz="1400" dirty="0" err="1">
                <a:latin typeface="Gill Sans Light"/>
                <a:cs typeface="Gill Sans Light"/>
              </a:rPr>
              <a:t>Smolin</a:t>
            </a:r>
            <a:r>
              <a:rPr lang="en-US" sz="1400" dirty="0">
                <a:latin typeface="Gill Sans Light"/>
                <a:cs typeface="Gill Sans Light"/>
              </a:rPr>
              <a:t>, </a:t>
            </a:r>
            <a:r>
              <a:rPr lang="en-US" sz="1400" i="1" dirty="0">
                <a:latin typeface="Gill Sans Light"/>
                <a:cs typeface="Gill Sans Light"/>
              </a:rPr>
              <a:t>Phys. Rev. D </a:t>
            </a:r>
            <a:r>
              <a:rPr lang="en-US" sz="1400" b="1" dirty="0">
                <a:latin typeface="Gill Sans Light"/>
                <a:cs typeface="Gill Sans Light"/>
              </a:rPr>
              <a:t>80</a:t>
            </a:r>
            <a:r>
              <a:rPr lang="en-US" sz="1400" dirty="0">
                <a:latin typeface="Gill Sans Light"/>
                <a:cs typeface="Gill Sans Light"/>
              </a:rPr>
              <a:t>, 084017 (2009) </a:t>
            </a:r>
          </a:p>
        </p:txBody>
      </p:sp>
      <p:pic>
        <p:nvPicPr>
          <p:cNvPr id="8" name="Picture 7" descr="0611359v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67572" r="33115" b="26428"/>
          <a:stretch/>
        </p:blipFill>
        <p:spPr>
          <a:xfrm>
            <a:off x="4183954" y="1073851"/>
            <a:ext cx="4421002" cy="10515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252105" y="1886870"/>
            <a:ext cx="3494663" cy="1214890"/>
            <a:chOff x="1842074" y="1757270"/>
            <a:chExt cx="1464356" cy="509071"/>
          </a:xfrm>
        </p:grpSpPr>
        <p:pic>
          <p:nvPicPr>
            <p:cNvPr id="9" name="Picture 8" descr="0611359v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1" t="77328" r="81240" b="16074"/>
            <a:stretch/>
          </p:blipFill>
          <p:spPr>
            <a:xfrm>
              <a:off x="1842074" y="1790114"/>
              <a:ext cx="413306" cy="452515"/>
            </a:xfrm>
            <a:prstGeom prst="rect">
              <a:avLst/>
            </a:prstGeom>
          </p:spPr>
        </p:pic>
        <p:pic>
          <p:nvPicPr>
            <p:cNvPr id="10" name="Picture 9" descr="0611359v1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95" t="76951" r="14361" b="15626"/>
            <a:stretch/>
          </p:blipFill>
          <p:spPr>
            <a:xfrm>
              <a:off x="2238958" y="1757270"/>
              <a:ext cx="1067472" cy="50907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957673" y="1408921"/>
            <a:ext cx="299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Lorentz violation, dispersion of: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3863" y="235778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time delay / advance of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83954" y="2891283"/>
            <a:ext cx="2582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Light"/>
                <a:cs typeface="Gill Sans Light"/>
              </a:rPr>
              <a:t>GRB neutrinos: large d and high E!</a:t>
            </a:r>
            <a:endParaRPr lang="en-US" sz="1400" dirty="0">
              <a:latin typeface="Gill Sans Light"/>
              <a:cs typeface="Gill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987" y="4972926"/>
            <a:ext cx="86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Challenges: source physics (intrinsic delays up to O(1000) seconds) and energy </a:t>
            </a:r>
            <a:r>
              <a:rPr lang="en-US" dirty="0" smtClean="0">
                <a:latin typeface="Gill Sans Light"/>
                <a:cs typeface="Gill Sans Light"/>
              </a:rPr>
              <a:t>measurement</a:t>
            </a:r>
          </a:p>
          <a:p>
            <a:pPr algn="ctr"/>
            <a:r>
              <a:rPr lang="en-US" dirty="0" smtClean="0">
                <a:latin typeface="Gill Sans Light"/>
                <a:cs typeface="Gill Sans Light"/>
              </a:rPr>
              <a:t>Other challenge: have to detect the neutrinos first!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16" name="Picture 15" descr="grbs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75" y="3199060"/>
            <a:ext cx="1450670" cy="145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2864652" y="342863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Δt</a:t>
            </a:r>
            <a:r>
              <a:rPr lang="en-US" baseline="-25000" dirty="0" err="1" smtClean="0"/>
              <a:t>source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13427" y="342863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Δt</a:t>
            </a:r>
            <a:r>
              <a:rPr lang="en-US" baseline="-25000" dirty="0" err="1" smtClean="0"/>
              <a:t>LIV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078923" y="4205983"/>
            <a:ext cx="25487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64652" y="3868235"/>
            <a:ext cx="25487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413427" y="3862898"/>
            <a:ext cx="977577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622646" y="4205983"/>
            <a:ext cx="525148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5" descr=" Earth.jpg                                                      007C8485Sea Cucumber                   BE172E48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62139" y="3710303"/>
            <a:ext cx="769257" cy="769257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785178" y="4629012"/>
            <a:ext cx="7174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Benefits: possibly larger distances, higher energies with neutrinos than photons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298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362" y="2915562"/>
            <a:ext cx="5407079" cy="3484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GRB Searches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606891"/>
            <a:ext cx="8229599" cy="2067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/>
              <a:cs typeface="Gill Sans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1328" y="1606891"/>
            <a:ext cx="3038162" cy="206756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/>
              <a:cs typeface="Gill Sans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29875" y="1606891"/>
            <a:ext cx="797378" cy="20675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/>
              <a:cs typeface="Gill Sans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81745" y="1606891"/>
            <a:ext cx="246289" cy="206756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/>
              <a:cs typeface="Gill Sans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1026" y="1990866"/>
            <a:ext cx="2930302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6219491" y="1979230"/>
            <a:ext cx="2699325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20569" y="1990866"/>
            <a:ext cx="96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Off-time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69378" y="1992454"/>
            <a:ext cx="96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Off-time</a:t>
            </a:r>
            <a:endParaRPr lang="en-US" dirty="0">
              <a:latin typeface="Gill Sans Light"/>
              <a:cs typeface="Gill Sans Ligh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181328" y="1990866"/>
            <a:ext cx="3038162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63617" y="1992454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On-time</a:t>
            </a:r>
            <a:endParaRPr lang="en-US" dirty="0">
              <a:latin typeface="Gill Sans Light"/>
              <a:cs typeface="Gill Sans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4192059" y="1296440"/>
            <a:ext cx="473792" cy="1841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24606" y="955342"/>
            <a:ext cx="2677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T</a:t>
            </a:r>
            <a:r>
              <a:rPr lang="en-US" sz="2000" baseline="-25000" dirty="0" smtClean="0">
                <a:latin typeface="Gill Sans Light"/>
                <a:cs typeface="Gill Sans Light"/>
              </a:rPr>
              <a:t>0:</a:t>
            </a:r>
            <a:r>
              <a:rPr lang="en-US" sz="2000" dirty="0" smtClean="0">
                <a:latin typeface="Gill Sans Light"/>
                <a:cs typeface="Gill Sans Light"/>
              </a:rPr>
              <a:t> From a satellite GCN</a:t>
            </a:r>
            <a:endParaRPr lang="en-US" sz="2000" baseline="-25000" dirty="0">
              <a:latin typeface="Gill Sans Light"/>
              <a:cs typeface="Gill Sans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" y="2448683"/>
            <a:ext cx="246289" cy="206756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/>
              <a:cs typeface="Gill Sans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8255" y="2345309"/>
            <a:ext cx="1931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Precursor (~100 </a:t>
            </a:r>
            <a:r>
              <a:rPr lang="en-US" dirty="0" err="1" smtClean="0">
                <a:latin typeface="Gill Sans Light"/>
                <a:cs typeface="Gill Sans Light"/>
              </a:rPr>
              <a:t>s</a:t>
            </a:r>
            <a:r>
              <a:rPr lang="en-US" dirty="0" smtClean="0">
                <a:latin typeface="Gill Sans Light"/>
                <a:cs typeface="Gill Sans Light"/>
              </a:rPr>
              <a:t>)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7174" y="2793067"/>
            <a:ext cx="246289" cy="20675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/>
              <a:cs typeface="Gill Sans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8229" y="2689693"/>
            <a:ext cx="137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Prompt (T</a:t>
            </a:r>
            <a:r>
              <a:rPr lang="en-US" baseline="-25000" dirty="0" smtClean="0">
                <a:latin typeface="Gill Sans Light"/>
                <a:cs typeface="Gill Sans Light"/>
              </a:rPr>
              <a:t>90</a:t>
            </a:r>
            <a:r>
              <a:rPr lang="en-US" dirty="0" smtClean="0">
                <a:latin typeface="Gill Sans Light"/>
                <a:cs typeface="Gill Sans Light"/>
              </a:rPr>
              <a:t>)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3162399"/>
            <a:ext cx="246289" cy="206756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/>
              <a:cs typeface="Gill Sans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8255" y="3047480"/>
            <a:ext cx="276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Model Independent (±24 h)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200" y="3531731"/>
            <a:ext cx="246289" cy="2067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/>
              <a:cs typeface="Gill Sans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8255" y="3428357"/>
            <a:ext cx="192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Off-time (full year)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110" y="3810587"/>
            <a:ext cx="3117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Very low background:</a:t>
            </a:r>
            <a:br>
              <a:rPr lang="en-US" sz="2000" dirty="0" smtClean="0">
                <a:latin typeface="Gill Sans Light"/>
                <a:cs typeface="Gill Sans Light"/>
              </a:rPr>
            </a:br>
            <a:r>
              <a:rPr lang="en-US" sz="2000" dirty="0" smtClean="0">
                <a:latin typeface="Gill Sans Light"/>
                <a:cs typeface="Gill Sans Light"/>
              </a:rPr>
              <a:t>One event can be significant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70853" y="4841091"/>
            <a:ext cx="2056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IC-59</a:t>
            </a:r>
            <a:br>
              <a:rPr lang="en-US" sz="2000" dirty="0" smtClean="0">
                <a:latin typeface="Gill Sans Light"/>
                <a:cs typeface="Gill Sans Light"/>
              </a:rPr>
            </a:br>
            <a:r>
              <a:rPr lang="en-US" sz="2000" dirty="0" smtClean="0">
                <a:latin typeface="Gill Sans Light"/>
                <a:cs typeface="Gill Sans Light"/>
              </a:rPr>
              <a:t>98 northern </a:t>
            </a:r>
            <a:r>
              <a:rPr lang="en-US" sz="2000" dirty="0" err="1" smtClean="0">
                <a:latin typeface="Gill Sans Light"/>
                <a:cs typeface="Gill Sans Light"/>
              </a:rPr>
              <a:t>GRBs</a:t>
            </a:r>
            <a:r>
              <a:rPr lang="en-US" sz="2000" dirty="0" smtClean="0">
                <a:latin typeface="Gill Sans Light"/>
                <a:cs typeface="Gill Sans Light"/>
              </a:rPr>
              <a:t> 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26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0867" y="4962724"/>
            <a:ext cx="3414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Two stacked searches using </a:t>
            </a:r>
            <a:br>
              <a:rPr lang="en-US" sz="2000" dirty="0" smtClean="0">
                <a:latin typeface="Gill Sans Light"/>
                <a:cs typeface="Gill Sans Light"/>
              </a:rPr>
            </a:br>
            <a:r>
              <a:rPr lang="en-US" sz="2000" dirty="0" smtClean="0">
                <a:latin typeface="Gill Sans Light"/>
                <a:cs typeface="Gill Sans Light"/>
              </a:rPr>
              <a:t>IC40 and IC59 data (300 GRBs)</a:t>
            </a:r>
            <a:endParaRPr lang="en-US" sz="2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4461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IC40 + IC59 GRB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12" y="2863273"/>
            <a:ext cx="4666579" cy="33037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254188" y="2409732"/>
            <a:ext cx="3553907" cy="3598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82030" tIns="41015" rIns="82030" bIns="41015">
            <a:spAutoFit/>
          </a:bodyPr>
          <a:lstStyle/>
          <a:p>
            <a:pPr algn="ctr"/>
            <a:r>
              <a:rPr lang="en-US" i="1" dirty="0"/>
              <a:t>Nature </a:t>
            </a:r>
            <a:r>
              <a:rPr lang="en-US" dirty="0" err="1"/>
              <a:t>Vol</a:t>
            </a:r>
            <a:r>
              <a:rPr lang="en-US" b="1" dirty="0"/>
              <a:t> 484</a:t>
            </a:r>
            <a:r>
              <a:rPr lang="en-US" dirty="0"/>
              <a:t>, 351 (2012)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1430157"/>
            <a:ext cx="3038527" cy="8214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82030" tIns="41015" rIns="82030" bIns="41015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14 </a:t>
            </a:r>
            <a:r>
              <a:rPr lang="en-US" sz="1600" dirty="0">
                <a:solidFill>
                  <a:srgbClr val="000000"/>
                </a:solidFill>
              </a:rPr>
              <a:t>events </a:t>
            </a:r>
            <a:r>
              <a:rPr lang="en-US" sz="1600" dirty="0" smtClean="0">
                <a:solidFill>
                  <a:srgbClr val="000000"/>
                </a:solidFill>
              </a:rPr>
              <a:t>expected (</a:t>
            </a:r>
            <a:r>
              <a:rPr lang="en-US" sz="1600" dirty="0" err="1" smtClean="0">
                <a:solidFill>
                  <a:srgbClr val="000000"/>
                </a:solidFill>
              </a:rPr>
              <a:t>Guetta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</a:rPr>
              <a:t>et al.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0 neutrino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events </a:t>
            </a:r>
            <a:r>
              <a:rPr lang="en-US" sz="1600" dirty="0" smtClean="0">
                <a:solidFill>
                  <a:srgbClr val="000000"/>
                </a:solidFill>
              </a:rPr>
              <a:t>observed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(2 background)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3408" y="1121848"/>
            <a:ext cx="5254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Gill Sans Light"/>
                <a:cs typeface="Gill Sans Light"/>
              </a:rPr>
              <a:t>No</a:t>
            </a:r>
            <a:r>
              <a:rPr lang="en-US" dirty="0" smtClean="0">
                <a:latin typeface="Gill Sans Light"/>
                <a:cs typeface="Gill Sans Light"/>
              </a:rPr>
              <a:t> observation of GRB neutrinos: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“fireball” theory must be significantly revised</a:t>
            </a:r>
            <a:endParaRPr lang="en-US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hypothesis of GRBs as the </a:t>
            </a:r>
            <a:r>
              <a:rPr lang="en-US" dirty="0" smtClean="0">
                <a:latin typeface="Gill Sans Light"/>
                <a:cs typeface="Gill Sans Light"/>
              </a:rPr>
              <a:t>primary source </a:t>
            </a:r>
            <a:r>
              <a:rPr lang="en-US" dirty="0" smtClean="0">
                <a:latin typeface="Gill Sans Light"/>
                <a:cs typeface="Gill Sans Light"/>
              </a:rPr>
              <a:t>of </a:t>
            </a:r>
            <a:r>
              <a:rPr lang="en-US" dirty="0" smtClean="0">
                <a:latin typeface="Gill Sans Light"/>
                <a:cs typeface="Gill Sans Light"/>
              </a:rPr>
              <a:t>UHECRs</a:t>
            </a:r>
            <a:r>
              <a:rPr lang="en-US" dirty="0">
                <a:latin typeface="Gill Sans Light"/>
                <a:cs typeface="Gill Sans Light"/>
              </a:rPr>
              <a:t> </a:t>
            </a:r>
            <a:r>
              <a:rPr lang="en-US" dirty="0" smtClean="0">
                <a:latin typeface="Gill Sans Light"/>
                <a:cs typeface="Gill Sans Light"/>
              </a:rPr>
              <a:t>excluded </a:t>
            </a:r>
            <a:r>
              <a:rPr lang="en-US" dirty="0" smtClean="0">
                <a:latin typeface="Gill Sans Light"/>
                <a:cs typeface="Gill Sans Light"/>
              </a:rPr>
              <a:t>for some models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8485"/>
            <a:ext cx="4504850" cy="323261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10/23/2012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Kelley, Perimeter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2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Untriggered</a:t>
            </a:r>
            <a:r>
              <a:rPr lang="en-US" dirty="0" smtClean="0"/>
              <a:t> Flare </a:t>
            </a:r>
            <a:r>
              <a:rPr lang="en-US" dirty="0"/>
              <a:t>S</a:t>
            </a:r>
            <a:r>
              <a:rPr lang="en-US" dirty="0" smtClean="0"/>
              <a:t>earches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100037"/>
            <a:ext cx="726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Would we have seen a GRB with </a:t>
            </a:r>
            <a:r>
              <a:rPr lang="en-US" u="sng" dirty="0" smtClean="0">
                <a:latin typeface="Gill Sans Light"/>
                <a:cs typeface="Gill Sans Light"/>
              </a:rPr>
              <a:t>larger</a:t>
            </a:r>
            <a:r>
              <a:rPr lang="en-US" dirty="0" smtClean="0">
                <a:latin typeface="Gill Sans Light"/>
                <a:cs typeface="Gill Sans Light"/>
              </a:rPr>
              <a:t> QG effects?  Maybe, if bright enough...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4051" y="5417273"/>
            <a:ext cx="779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Light"/>
                <a:cs typeface="Gill Sans Light"/>
              </a:rPr>
              <a:t>For greater sensitivity: stacking analysis incorporating a </a:t>
            </a:r>
          </a:p>
          <a:p>
            <a:pPr algn="ctr"/>
            <a:r>
              <a:rPr lang="en-US" sz="2400" dirty="0" smtClean="0">
                <a:latin typeface="Gill Sans Light"/>
                <a:cs typeface="Gill Sans Light"/>
              </a:rPr>
              <a:t>distance- and energy-dependent delay hypothesis</a:t>
            </a:r>
            <a:endParaRPr lang="en-US" sz="2400" dirty="0">
              <a:latin typeface="Gill Sans Light"/>
              <a:cs typeface="Gill Sans Light"/>
            </a:endParaRPr>
          </a:p>
        </p:txBody>
      </p:sp>
      <p:pic>
        <p:nvPicPr>
          <p:cNvPr id="9" name="Picture 8" descr="IC40 Flare 1104.007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6" t="56341" r="18648" b="20287"/>
          <a:stretch/>
        </p:blipFill>
        <p:spPr>
          <a:xfrm>
            <a:off x="1864605" y="1469369"/>
            <a:ext cx="7566516" cy="3633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75312" y="4906715"/>
            <a:ext cx="2173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Gill Sans Light"/>
                <a:cs typeface="Gill Sans Light"/>
              </a:rPr>
              <a:t>Astrophys.J</a:t>
            </a:r>
            <a:r>
              <a:rPr lang="en-US" sz="1600" i="1" dirty="0" smtClean="0">
                <a:latin typeface="Gill Sans Light"/>
                <a:cs typeface="Gill Sans Light"/>
              </a:rPr>
              <a:t>. </a:t>
            </a:r>
            <a:r>
              <a:rPr lang="en-US" sz="1600" b="1" dirty="0" smtClean="0">
                <a:latin typeface="Gill Sans Light"/>
                <a:cs typeface="Gill Sans Light"/>
              </a:rPr>
              <a:t>744</a:t>
            </a:r>
            <a:r>
              <a:rPr lang="en-US" sz="1600" dirty="0" smtClean="0">
                <a:latin typeface="Gill Sans Light"/>
                <a:cs typeface="Gill Sans Light"/>
              </a:rPr>
              <a:t>, 1 (2012)</a:t>
            </a:r>
            <a:endParaRPr lang="en-US" sz="1600" dirty="0">
              <a:latin typeface="Gill Sans Light"/>
              <a:cs typeface="Gill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0582" y="2722217"/>
            <a:ext cx="25820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"/>
                <a:cs typeface="Gill Sans"/>
              </a:rPr>
              <a:t>Hottest spot:</a:t>
            </a:r>
          </a:p>
          <a:p>
            <a:r>
              <a:rPr lang="en-US" sz="1600" dirty="0">
                <a:latin typeface="Gill Sans"/>
                <a:cs typeface="Gill Sans"/>
              </a:rPr>
              <a:t>(</a:t>
            </a:r>
            <a:r>
              <a:rPr lang="en-US" sz="1600" dirty="0" err="1">
                <a:latin typeface="Gill Sans"/>
                <a:cs typeface="Gill Sans"/>
              </a:rPr>
              <a:t>RA,Dec</a:t>
            </a:r>
            <a:r>
              <a:rPr lang="en-US" sz="1600" dirty="0">
                <a:latin typeface="Gill Sans"/>
                <a:cs typeface="Gill Sans"/>
              </a:rPr>
              <a:t>)=(</a:t>
            </a:r>
            <a:r>
              <a:rPr lang="en-US" sz="1600" dirty="0" smtClean="0">
                <a:latin typeface="Gill Sans"/>
                <a:cs typeface="Gill Sans"/>
              </a:rPr>
              <a:t>254.75º, </a:t>
            </a:r>
            <a:r>
              <a:rPr lang="en-US" sz="1600" dirty="0">
                <a:latin typeface="Gill Sans"/>
                <a:cs typeface="Gill Sans"/>
              </a:rPr>
              <a:t>+</a:t>
            </a:r>
            <a:r>
              <a:rPr lang="en-US" sz="1600" dirty="0" smtClean="0">
                <a:latin typeface="Gill Sans"/>
                <a:cs typeface="Gill Sans"/>
              </a:rPr>
              <a:t>36.25º)</a:t>
            </a:r>
          </a:p>
          <a:p>
            <a:r>
              <a:rPr lang="en-US" sz="1600" dirty="0" smtClean="0">
                <a:latin typeface="Gill Sans"/>
                <a:cs typeface="Gill Sans"/>
              </a:rPr>
              <a:t>15 second time period</a:t>
            </a:r>
          </a:p>
          <a:p>
            <a:r>
              <a:rPr lang="en-US" sz="1600" dirty="0" smtClean="0">
                <a:latin typeface="Gill Sans"/>
                <a:cs typeface="Gill Sans"/>
              </a:rPr>
              <a:t>56% post-trial significance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11" y="1857718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Gill Sans Light"/>
                <a:cs typeface="Gill Sans Light"/>
              </a:rPr>
              <a:t>40-string IceCube </a:t>
            </a:r>
            <a:r>
              <a:rPr lang="en-US" u="sng" dirty="0" smtClean="0">
                <a:latin typeface="Gill Sans Light"/>
                <a:cs typeface="Gill Sans Light"/>
              </a:rPr>
              <a:t>data</a:t>
            </a:r>
          </a:p>
          <a:p>
            <a:r>
              <a:rPr lang="en-US" u="sng" dirty="0" smtClean="0">
                <a:latin typeface="Gill Sans Light"/>
                <a:cs typeface="Gill Sans Light"/>
              </a:rPr>
              <a:t>flare search</a:t>
            </a:r>
            <a:endParaRPr lang="en-US" u="sng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6326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Ultra-high Energy Neutrino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6_interac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97" y="1228593"/>
            <a:ext cx="7020399" cy="2003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75572" y="1112051"/>
            <a:ext cx="209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image courtesy JEM-EUSO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7884" y="2819762"/>
            <a:ext cx="8686800" cy="348056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VLI-induced neutrino splitting</a:t>
            </a:r>
          </a:p>
          <a:p>
            <a:pPr lvl="1"/>
            <a:r>
              <a:rPr lang="en-US" sz="2000" dirty="0" smtClean="0"/>
              <a:t>modification of spectral shape</a:t>
            </a:r>
          </a:p>
          <a:p>
            <a:pPr lvl="1"/>
            <a:r>
              <a:rPr lang="en-US" sz="2000" dirty="0" smtClean="0"/>
              <a:t>see e.g. Mattingly, </a:t>
            </a:r>
            <a:r>
              <a:rPr lang="en-US" sz="2000" dirty="0" err="1" smtClean="0"/>
              <a:t>Liberati</a:t>
            </a:r>
            <a:r>
              <a:rPr lang="en-US" sz="2000" dirty="0" smtClean="0"/>
              <a:t> </a:t>
            </a:r>
            <a:r>
              <a:rPr lang="en-US" sz="2000" i="1" dirty="0" smtClean="0"/>
              <a:t>et al.</a:t>
            </a:r>
            <a:r>
              <a:rPr lang="en-US" sz="2000" dirty="0" smtClean="0"/>
              <a:t>, </a:t>
            </a:r>
            <a:r>
              <a:rPr lang="en-US" sz="2000" dirty="0" err="1" smtClean="0"/>
              <a:t>arXiv</a:t>
            </a:r>
            <a:r>
              <a:rPr lang="en-US" sz="2000" dirty="0" smtClean="0"/>
              <a:t>: 0911.0521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Cross section enhancement from large extra dimensions</a:t>
            </a:r>
          </a:p>
          <a:p>
            <a:pPr lvl="1"/>
            <a:r>
              <a:rPr lang="en-US" sz="2000" dirty="0" smtClean="0"/>
              <a:t>detection via angular dependence of event rate</a:t>
            </a:r>
          </a:p>
          <a:p>
            <a:pPr lvl="1"/>
            <a:r>
              <a:rPr lang="en-US" sz="2000" dirty="0" smtClean="0"/>
              <a:t>see e.g.</a:t>
            </a:r>
            <a:r>
              <a:rPr lang="en-US" sz="2000" dirty="0"/>
              <a:t> </a:t>
            </a:r>
            <a:r>
              <a:rPr lang="en-US" sz="2000" dirty="0" smtClean="0"/>
              <a:t>Connolly</a:t>
            </a:r>
            <a:r>
              <a:rPr lang="en-US" sz="2000" dirty="0"/>
              <a:t>,  </a:t>
            </a:r>
            <a:r>
              <a:rPr lang="en-US" sz="2000" dirty="0" smtClean="0"/>
              <a:t>Thorne</a:t>
            </a:r>
            <a:r>
              <a:rPr lang="en-US" sz="2000" dirty="0"/>
              <a:t>, and </a:t>
            </a:r>
            <a:r>
              <a:rPr lang="en-US" sz="2000" dirty="0" smtClean="0"/>
              <a:t>Waters</a:t>
            </a:r>
            <a:r>
              <a:rPr lang="en-US" sz="2000" dirty="0"/>
              <a:t>, arXiv:</a:t>
            </a:r>
            <a:r>
              <a:rPr lang="en-US" sz="2000" dirty="0" smtClean="0"/>
              <a:t>1102.0691</a:t>
            </a:r>
          </a:p>
          <a:p>
            <a:pPr lvl="1"/>
            <a:endParaRPr lang="en-US" sz="2000" dirty="0"/>
          </a:p>
        </p:txBody>
      </p:sp>
      <p:pic>
        <p:nvPicPr>
          <p:cNvPr id="10" name="Picture 9" descr="Screen shot 2010-07-07 at 15.55.31.png"/>
          <p:cNvPicPr>
            <a:picLocks noChangeAspect="1"/>
          </p:cNvPicPr>
          <p:nvPr/>
        </p:nvPicPr>
        <p:blipFill>
          <a:blip r:embed="rId3"/>
          <a:srcRect l="7639" r="2778"/>
          <a:stretch>
            <a:fillRect/>
          </a:stretch>
        </p:blipFill>
        <p:spPr>
          <a:xfrm>
            <a:off x="6936347" y="3578551"/>
            <a:ext cx="1638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0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3ArrayJan2011wAmanda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9221"/>
          <a:stretch/>
        </p:blipFill>
        <p:spPr>
          <a:xfrm>
            <a:off x="3124200" y="1159998"/>
            <a:ext cx="6019799" cy="4816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IceCube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17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16320"/>
            <a:ext cx="2806700" cy="210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18" y="3400425"/>
            <a:ext cx="2258258" cy="26587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5700" y="5987018"/>
            <a:ext cx="289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digital optical module (DOM)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5546" y="3321385"/>
            <a:ext cx="159586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AMANDA-II Array</a:t>
            </a: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(precursor to IceCube)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5010" y="4066501"/>
            <a:ext cx="1059063" cy="1215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2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GZK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4267200" cy="43301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Suppression (“cutoff”) of high-energy cosmic rays due to interaction with CMB photons (</a:t>
            </a:r>
            <a:r>
              <a:rPr lang="en-US" sz="2000" dirty="0" err="1" smtClean="0"/>
              <a:t>Greisen-Zatsepin-Kuzmin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Threshold ~ 6 × 10</a:t>
            </a:r>
            <a:r>
              <a:rPr lang="en-US" sz="2000" baseline="30000" dirty="0" smtClean="0"/>
              <a:t>19</a:t>
            </a:r>
            <a:r>
              <a:rPr lang="en-US" sz="2000" dirty="0" smtClean="0"/>
              <a:t> eV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Suppression observed in cosmic-ray flux consistent with GZK explanation</a:t>
            </a:r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baseline="30000" dirty="0" smtClean="0">
              <a:latin typeface="Lucida Grande"/>
              <a:ea typeface="Lucida Grande"/>
              <a:cs typeface="Lucida Grande"/>
            </a:endParaRPr>
          </a:p>
          <a:p>
            <a:pPr>
              <a:buNone/>
            </a:pPr>
            <a:endParaRPr lang="en-US" sz="2000" baseline="30000" dirty="0" smtClean="0">
              <a:latin typeface="Lucida Grande"/>
              <a:ea typeface="Lucida Grande"/>
              <a:cs typeface="Lucida Grande"/>
            </a:endParaRPr>
          </a:p>
          <a:p>
            <a:pPr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2" name="Picture 11" descr="delta_resona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971800"/>
            <a:ext cx="3380232" cy="688964"/>
          </a:xfrm>
          <a:prstGeom prst="rect">
            <a:avLst/>
          </a:prstGeom>
        </p:spPr>
      </p:pic>
      <p:pic>
        <p:nvPicPr>
          <p:cNvPr id="14" name="Picture 13" descr="1002.1975v1.pdf"/>
          <p:cNvPicPr>
            <a:picLocks noChangeAspect="1"/>
          </p:cNvPicPr>
          <p:nvPr/>
        </p:nvPicPr>
        <p:blipFill>
          <a:blip r:embed="rId3"/>
          <a:srcRect l="19994" t="12593" r="20125" b="54444"/>
          <a:stretch>
            <a:fillRect/>
          </a:stretch>
        </p:blipFill>
        <p:spPr>
          <a:xfrm>
            <a:off x="4748093" y="1801093"/>
            <a:ext cx="4395907" cy="34243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68817" y="1339334"/>
            <a:ext cx="283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Cosmic ray energy spectrum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50360" y="5261022"/>
            <a:ext cx="2286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100" dirty="0" smtClean="0">
                <a:latin typeface="Gill Sans Light"/>
                <a:cs typeface="Gill Sans Light"/>
              </a:rPr>
              <a:t>Auger Collaboration, </a:t>
            </a:r>
            <a:br>
              <a:rPr lang="en-US" sz="1100" dirty="0" smtClean="0">
                <a:latin typeface="Gill Sans Light"/>
                <a:cs typeface="Gill Sans Light"/>
              </a:rPr>
            </a:br>
            <a:r>
              <a:rPr lang="en-US" sz="1100" dirty="0" smtClean="0">
                <a:latin typeface="Gill Sans Light"/>
                <a:cs typeface="Gill Sans Light"/>
              </a:rPr>
              <a:t>Phys</a:t>
            </a:r>
            <a:r>
              <a:rPr lang="en-US" sz="1100" dirty="0">
                <a:latin typeface="Gill Sans Light"/>
                <a:cs typeface="Gill Sans Light"/>
              </a:rPr>
              <a:t>. </a:t>
            </a:r>
            <a:r>
              <a:rPr lang="en-US" sz="1100" dirty="0" err="1">
                <a:latin typeface="Gill Sans Light"/>
                <a:cs typeface="Gill Sans Light"/>
              </a:rPr>
              <a:t>Lett</a:t>
            </a:r>
            <a:r>
              <a:rPr lang="en-US" sz="1100" dirty="0">
                <a:latin typeface="Gill Sans Light"/>
                <a:cs typeface="Gill Sans Light"/>
              </a:rPr>
              <a:t>. </a:t>
            </a:r>
            <a:r>
              <a:rPr lang="en-US" sz="1100" b="1" dirty="0">
                <a:latin typeface="Gill Sans Light"/>
                <a:cs typeface="Gill Sans Light"/>
              </a:rPr>
              <a:t>B685</a:t>
            </a:r>
            <a:r>
              <a:rPr lang="en-US" sz="1100" dirty="0">
                <a:latin typeface="Gill Sans Light"/>
                <a:cs typeface="Gill Sans Light"/>
              </a:rPr>
              <a:t> (2010) 239</a:t>
            </a:r>
            <a:br>
              <a:rPr lang="en-US" sz="1100" dirty="0">
                <a:latin typeface="Gill Sans Light"/>
                <a:cs typeface="Gill Sans Light"/>
              </a:rPr>
            </a:br>
            <a:endParaRPr lang="en-US" sz="11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255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Neutrino Connection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10/23/2012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87450"/>
            <a:ext cx="4267200" cy="4756150"/>
          </a:xfrm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r>
              <a:rPr lang="en-US" sz="2400" dirty="0" smtClean="0"/>
              <a:t>GZK process also produces UHE neutrinos!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Nuclei will tend to </a:t>
            </a:r>
            <a:r>
              <a:rPr lang="en-US" sz="2400" dirty="0" err="1" smtClean="0"/>
              <a:t>photodisintegrate</a:t>
            </a:r>
            <a:r>
              <a:rPr lang="en-US" sz="2400" dirty="0" smtClean="0"/>
              <a:t> first (reduced flux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smtClean="0"/>
              <a:t>Neutrino measurement could confirm GZK nature of CR suppression</a:t>
            </a:r>
            <a:endParaRPr lang="en-US" sz="1600" dirty="0"/>
          </a:p>
          <a:p>
            <a:endParaRPr lang="en-US" sz="2400" dirty="0" smtClean="0"/>
          </a:p>
        </p:txBody>
      </p:sp>
      <p:pic>
        <p:nvPicPr>
          <p:cNvPr id="9" name="Content Placeholder 6" descr="Picture 13.png"/>
          <p:cNvPicPr>
            <a:picLocks noChangeAspect="1"/>
          </p:cNvPicPr>
          <p:nvPr/>
        </p:nvPicPr>
        <p:blipFill>
          <a:blip r:embed="rId2"/>
          <a:srcRect t="-214768" b="-214768"/>
          <a:stretch>
            <a:fillRect/>
          </a:stretch>
        </p:blipFill>
        <p:spPr>
          <a:xfrm>
            <a:off x="1135971" y="1905000"/>
            <a:ext cx="2909658" cy="1600200"/>
          </a:xfrm>
          <a:prstGeom prst="rect">
            <a:avLst/>
          </a:prstGeom>
        </p:spPr>
      </p:pic>
      <p:pic>
        <p:nvPicPr>
          <p:cNvPr id="10" name="Picture 9" descr="arXiv 2007 Anchordoqui.pdf"/>
          <p:cNvPicPr>
            <a:picLocks noChangeAspect="1"/>
          </p:cNvPicPr>
          <p:nvPr/>
        </p:nvPicPr>
        <p:blipFill>
          <a:blip r:embed="rId3"/>
          <a:srcRect l="17255" t="24556" r="49673" b="57091"/>
          <a:stretch>
            <a:fillRect/>
          </a:stretch>
        </p:blipFill>
        <p:spPr>
          <a:xfrm>
            <a:off x="4724400" y="2590800"/>
            <a:ext cx="4240179" cy="30451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5834390"/>
            <a:ext cx="26696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Gill Sans"/>
                <a:cs typeface="Gill Sans"/>
              </a:rPr>
              <a:t>Anchordoqui</a:t>
            </a:r>
            <a:r>
              <a:rPr lang="en-US" sz="1100" dirty="0" smtClean="0">
                <a:latin typeface="Gill Sans"/>
                <a:cs typeface="Gill Sans"/>
              </a:rPr>
              <a:t> </a:t>
            </a:r>
            <a:r>
              <a:rPr lang="en-US" sz="1100" i="1" dirty="0" smtClean="0">
                <a:latin typeface="Gill Sans"/>
                <a:cs typeface="Gill Sans"/>
              </a:rPr>
              <a:t>et al.</a:t>
            </a:r>
            <a:r>
              <a:rPr lang="en-US" sz="1100" dirty="0" smtClean="0">
                <a:latin typeface="Gill Sans"/>
                <a:cs typeface="Gill Sans"/>
              </a:rPr>
              <a:t>, PRD </a:t>
            </a:r>
            <a:r>
              <a:rPr lang="en-US" sz="1100" b="1" dirty="0" smtClean="0">
                <a:latin typeface="Gill Sans"/>
                <a:cs typeface="Gill Sans"/>
              </a:rPr>
              <a:t>76 </a:t>
            </a:r>
            <a:r>
              <a:rPr lang="en-US" sz="1100" dirty="0" smtClean="0">
                <a:latin typeface="Gill Sans"/>
                <a:cs typeface="Gill Sans"/>
              </a:rPr>
              <a:t>123008 (2007)</a:t>
            </a:r>
            <a:endParaRPr lang="en-US" sz="1100" dirty="0"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3188985"/>
            <a:ext cx="1098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Gill Sans"/>
                <a:cs typeface="Gill Sans"/>
              </a:rPr>
              <a:t>best-fit proton</a:t>
            </a:r>
            <a:endParaRPr lang="en-US" sz="1200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3962400"/>
            <a:ext cx="989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Gill Sans"/>
                <a:cs typeface="Gill Sans"/>
              </a:rPr>
              <a:t>range of iron</a:t>
            </a:r>
            <a:endParaRPr lang="en-US" sz="1200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2057400"/>
            <a:ext cx="2394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"/>
                <a:cs typeface="Gill Sans"/>
              </a:rPr>
              <a:t>GZK neutrino flux models</a:t>
            </a:r>
            <a:endParaRPr lang="en-US" sz="1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906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IceCube EHE Neutrino Search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50938" y="6581001"/>
            <a:ext cx="4293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also first IceCube upper limits: Phys</a:t>
            </a:r>
            <a:r>
              <a:rPr lang="en-US" sz="1200" dirty="0"/>
              <a:t>. Rev. D 82, 072003 (2010)</a:t>
            </a:r>
          </a:p>
        </p:txBody>
      </p:sp>
      <p:pic>
        <p:nvPicPr>
          <p:cNvPr id="5" name="Picture 4" descr="aya_selecti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8832" r="21077" b="53276"/>
          <a:stretch/>
        </p:blipFill>
        <p:spPr>
          <a:xfrm>
            <a:off x="457200" y="1312659"/>
            <a:ext cx="2788512" cy="2831086"/>
          </a:xfrm>
          <a:prstGeom prst="rect">
            <a:avLst/>
          </a:prstGeom>
        </p:spPr>
      </p:pic>
      <p:pic>
        <p:nvPicPr>
          <p:cNvPr id="6" name="Picture 5" descr="aya_selec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57620" r="2267" b="12535"/>
          <a:stretch/>
        </p:blipFill>
        <p:spPr>
          <a:xfrm>
            <a:off x="457200" y="4304866"/>
            <a:ext cx="8468508" cy="20466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43918" y="1312659"/>
            <a:ext cx="50817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Gill Sans Light"/>
                <a:cs typeface="Gill Sans Light"/>
              </a:rPr>
              <a:t>May 2010 – May 2012 </a:t>
            </a:r>
            <a:r>
              <a:rPr lang="en-US" sz="2400" dirty="0" smtClean="0">
                <a:latin typeface="Gill Sans Light"/>
                <a:cs typeface="Gill Sans Light"/>
              </a:rPr>
              <a:t>(</a:t>
            </a:r>
            <a:r>
              <a:rPr lang="en-US" sz="2400" dirty="0" smtClean="0">
                <a:latin typeface="Gill Sans Light"/>
                <a:cs typeface="Gill Sans Light"/>
              </a:rPr>
              <a:t>672.7 days livetime)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Gill Sans Light"/>
                <a:cs typeface="Gill Sans Light"/>
              </a:rPr>
              <a:t>Primary selection criterion: high “NPE”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Gill Sans Light"/>
                <a:cs typeface="Gill Sans Light"/>
              </a:rPr>
              <a:t>Track reconstruction quality removes corner-clippers, coincident CR events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40237" y="955271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PRELIMINARY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5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Candidates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717" y="1218372"/>
            <a:ext cx="83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Two </a:t>
            </a:r>
            <a:r>
              <a:rPr lang="en-US" dirty="0" smtClean="0">
                <a:latin typeface="Gill Sans Light"/>
                <a:cs typeface="Gill Sans Light"/>
              </a:rPr>
              <a:t>cascade events </a:t>
            </a:r>
            <a:r>
              <a:rPr lang="en-US" dirty="0" smtClean="0">
                <a:latin typeface="Gill Sans Light"/>
                <a:cs typeface="Gill Sans Light"/>
              </a:rPr>
              <a:t>in </a:t>
            </a:r>
            <a:r>
              <a:rPr lang="en-US" dirty="0" err="1" smtClean="0">
                <a:latin typeface="Gill Sans Light"/>
                <a:cs typeface="Gill Sans Light"/>
              </a:rPr>
              <a:t>unblinded</a:t>
            </a:r>
            <a:r>
              <a:rPr lang="en-US" dirty="0" smtClean="0">
                <a:latin typeface="Gill Sans Light"/>
                <a:cs typeface="Gill Sans Light"/>
              </a:rPr>
              <a:t> data sample (background estimation: 0.14 events; 2.36σ)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6" name="Picture 5" descr="movie_EHE_JanuaryYok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38" y="2202130"/>
            <a:ext cx="3556284" cy="3223922"/>
          </a:xfrm>
          <a:prstGeom prst="rect">
            <a:avLst/>
          </a:prstGeom>
        </p:spPr>
      </p:pic>
      <p:pic>
        <p:nvPicPr>
          <p:cNvPr id="7" name="Picture 6" descr="movie_EHE_AugYok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5" y="2169864"/>
            <a:ext cx="3556285" cy="3223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6687" y="1832798"/>
            <a:ext cx="2980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 Jan 2012: 96k PE, 312 DOMs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783" y="1768266"/>
            <a:ext cx="309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9 Aug. 2011: 70k PE, 354 DOMs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82902" y="5600254"/>
            <a:ext cx="190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“Ernie” ~1300 </a:t>
            </a:r>
            <a:r>
              <a:rPr lang="en-US" dirty="0" err="1" smtClean="0">
                <a:latin typeface="Gill Sans Light"/>
                <a:cs typeface="Gill Sans Light"/>
              </a:rPr>
              <a:t>TeV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5849" y="5567988"/>
            <a:ext cx="182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“Bert” ~1100 </a:t>
            </a:r>
            <a:r>
              <a:rPr lang="en-US" dirty="0" err="1" smtClean="0">
                <a:latin typeface="Gill Sans Light"/>
                <a:cs typeface="Gill Sans Light"/>
              </a:rPr>
              <a:t>TeV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1832" y="5951659"/>
            <a:ext cx="24751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PRELIMINARY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Event Brightness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03006" y="1968330"/>
            <a:ext cx="394099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No indication that they are </a:t>
            </a:r>
            <a:r>
              <a:rPr lang="en-US" dirty="0" smtClean="0">
                <a:latin typeface="Gill Sans Light"/>
                <a:cs typeface="Gill Sans Light"/>
              </a:rPr>
              <a:t>background cosmic</a:t>
            </a:r>
            <a:r>
              <a:rPr lang="en-US" dirty="0" smtClean="0">
                <a:latin typeface="Gill Sans Light"/>
                <a:cs typeface="Gill Sans Light"/>
              </a:rPr>
              <a:t>-ray </a:t>
            </a:r>
            <a:r>
              <a:rPr lang="en-US" dirty="0" smtClean="0">
                <a:latin typeface="Gill Sans Light"/>
                <a:cs typeface="Gill Sans Light"/>
              </a:rPr>
              <a:t>muons</a:t>
            </a:r>
            <a:br>
              <a:rPr lang="en-US" dirty="0" smtClean="0">
                <a:latin typeface="Gill Sans Light"/>
                <a:cs typeface="Gill Sans Light"/>
              </a:rPr>
            </a:br>
            <a:endParaRPr lang="en-US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Analysis of energy, directions ongoing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Follow-up analysis in </a:t>
            </a:r>
            <a:r>
              <a:rPr lang="en-US" dirty="0" smtClean="0">
                <a:latin typeface="Gill Sans Light"/>
                <a:cs typeface="Gill Sans Light"/>
              </a:rPr>
              <a:t>progress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extend </a:t>
            </a:r>
            <a:r>
              <a:rPr lang="en-US" dirty="0" smtClean="0">
                <a:latin typeface="Gill Sans Light"/>
                <a:cs typeface="Gill Sans Light"/>
              </a:rPr>
              <a:t>to lower </a:t>
            </a:r>
            <a:r>
              <a:rPr lang="en-US" dirty="0" smtClean="0">
                <a:latin typeface="Gill Sans Light"/>
                <a:cs typeface="Gill Sans Light"/>
              </a:rPr>
              <a:t>energies</a:t>
            </a:r>
            <a:endParaRPr lang="en-US" dirty="0">
              <a:latin typeface="Gill Sans Light"/>
              <a:cs typeface="Gill Sans Ligh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veto </a:t>
            </a:r>
            <a:r>
              <a:rPr lang="en-US" dirty="0" err="1" smtClean="0">
                <a:latin typeface="Gill Sans Light"/>
                <a:cs typeface="Gill Sans Light"/>
              </a:rPr>
              <a:t>downgoing</a:t>
            </a:r>
            <a:r>
              <a:rPr lang="en-US" dirty="0" smtClean="0">
                <a:latin typeface="Gill Sans Light"/>
                <a:cs typeface="Gill Sans Light"/>
              </a:rPr>
              <a:t> atmospheric </a:t>
            </a:r>
            <a:r>
              <a:rPr lang="en-US" dirty="0" smtClean="0">
                <a:latin typeface="Gill Sans Light"/>
                <a:cs typeface="Gill Sans Light"/>
              </a:rPr>
              <a:t>neutrinos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all flavors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5" name="Picture 4" descr="aya_brightnes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17235" r="41009" b="7138"/>
          <a:stretch/>
        </p:blipFill>
        <p:spPr>
          <a:xfrm>
            <a:off x="156607" y="1181958"/>
            <a:ext cx="4905281" cy="5186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Conclusions and </a:t>
            </a:r>
            <a:r>
              <a:rPr lang="en-US" sz="3600" dirty="0" smtClean="0"/>
              <a:t>outlook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172" y="1119674"/>
            <a:ext cx="6306556" cy="573832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IceCube is completed and is operating well</a:t>
            </a:r>
          </a:p>
          <a:p>
            <a:endParaRPr lang="en-US" sz="2000" dirty="0"/>
          </a:p>
          <a:p>
            <a:r>
              <a:rPr lang="en-US" sz="2000" dirty="0" smtClean="0"/>
              <a:t>Atmospheric neutrinos: our high-statistics source</a:t>
            </a:r>
          </a:p>
          <a:p>
            <a:pPr lvl="1"/>
            <a:r>
              <a:rPr lang="en-US" sz="1800" dirty="0" smtClean="0"/>
              <a:t>limits on quantum decoherence in neutrino sector</a:t>
            </a:r>
          </a:p>
          <a:p>
            <a:pPr lvl="1"/>
            <a:r>
              <a:rPr lang="en-US" sz="1800" dirty="0" smtClean="0"/>
              <a:t>limits on violation of Lorentz </a:t>
            </a:r>
            <a:r>
              <a:rPr lang="en-US" sz="1800" dirty="0" smtClean="0"/>
              <a:t>invariance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000" dirty="0" smtClean="0"/>
              <a:t>Extend </a:t>
            </a:r>
            <a:r>
              <a:rPr lang="en-US" sz="2000" dirty="0" smtClean="0"/>
              <a:t>searches to higher energies, longer baselines</a:t>
            </a:r>
          </a:p>
          <a:p>
            <a:pPr lvl="1"/>
            <a:r>
              <a:rPr lang="en-US" sz="1800" dirty="0" smtClean="0"/>
              <a:t>no GRB neutrinos seen so far; GRB models constrained</a:t>
            </a:r>
          </a:p>
          <a:p>
            <a:pPr lvl="1"/>
            <a:r>
              <a:rPr lang="en-US" sz="1800" dirty="0" smtClean="0"/>
              <a:t>ongoing searches for other neutrino point sources</a:t>
            </a:r>
            <a:br>
              <a:rPr lang="en-US" sz="1800" dirty="0" smtClean="0"/>
            </a:br>
            <a:r>
              <a:rPr lang="en-US" sz="1800" dirty="0" smtClean="0"/>
              <a:t> </a:t>
            </a:r>
          </a:p>
          <a:p>
            <a:r>
              <a:rPr lang="en-US" sz="2000" dirty="0" smtClean="0"/>
              <a:t>High-energy searches </a:t>
            </a:r>
            <a:r>
              <a:rPr lang="en-US" sz="2000" dirty="0" smtClean="0"/>
              <a:t>for diffuse </a:t>
            </a:r>
            <a:r>
              <a:rPr lang="en-US" sz="2000" dirty="0" smtClean="0"/>
              <a:t>and </a:t>
            </a:r>
            <a:r>
              <a:rPr lang="en-US" sz="2000" dirty="0" smtClean="0"/>
              <a:t>cosmogenic neutrinos</a:t>
            </a:r>
          </a:p>
          <a:p>
            <a:pPr lvl="1"/>
            <a:r>
              <a:rPr lang="en-US" sz="1800" dirty="0" smtClean="0"/>
              <a:t>no significant excess so far, but two interesting events</a:t>
            </a:r>
          </a:p>
          <a:p>
            <a:pPr lvl="1"/>
            <a:r>
              <a:rPr lang="en-US" sz="1800" dirty="0" smtClean="0"/>
              <a:t>may eventually provide the next “test beam</a:t>
            </a:r>
            <a:r>
              <a:rPr lang="en-US" sz="1800" dirty="0" smtClean="0"/>
              <a:t>”</a:t>
            </a:r>
            <a:br>
              <a:rPr lang="en-US" sz="1800" dirty="0" smtClean="0"/>
            </a:b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Kelley, Perimeter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Picture 6" descr="sven_walking_to_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" y="1590842"/>
            <a:ext cx="2949965" cy="442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70048" y="5601365"/>
            <a:ext cx="1904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photo credit: S. </a:t>
            </a:r>
            <a:r>
              <a:rPr lang="en-US" sz="1400" dirty="0" err="1" smtClean="0">
                <a:solidFill>
                  <a:srgbClr val="FFFFFF"/>
                </a:solidFill>
                <a:latin typeface="Gill Sans Light"/>
                <a:cs typeface="Gill Sans Light"/>
              </a:rPr>
              <a:t>Lidstrom</a:t>
            </a:r>
            <a:endParaRPr lang="en-US" sz="14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402086"/>
            <a:ext cx="6482953" cy="4011662"/>
          </a:xfrm>
          <a:prstGeom prst="rect">
            <a:avLst/>
          </a:prstGeom>
          <a:noFill/>
          <a:ln>
            <a:noFill/>
          </a:ln>
          <a:effectLst>
            <a:outerShdw blurRad="266700" dist="101600" dir="4320000" algn="ctr" rotWithShape="0">
              <a:schemeClr val="bg2">
                <a:alpha val="6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2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000000">
                    <a:alpha val="32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/>
          <p:cNvSpPr>
            <a:spLocks/>
          </p:cNvSpPr>
          <p:nvPr/>
        </p:nvSpPr>
        <p:spPr bwMode="auto">
          <a:xfrm>
            <a:off x="848321" y="2080617"/>
            <a:ext cx="2253630" cy="139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 err="1">
                <a:ea typeface="ＭＳ Ｐゴシック" charset="0"/>
                <a:cs typeface="Gill Sans Light" charset="0"/>
              </a:rPr>
              <a:t>Bartol</a:t>
            </a:r>
            <a:r>
              <a:rPr lang="en-US" sz="1000" dirty="0">
                <a:ea typeface="ＭＳ Ｐゴシック" charset="0"/>
                <a:cs typeface="Gill Sans Light" charset="0"/>
              </a:rPr>
              <a:t> Research </a:t>
            </a:r>
            <a:r>
              <a:rPr lang="en-US" sz="1000" dirty="0" err="1">
                <a:ea typeface="ＭＳ Ｐゴシック" charset="0"/>
                <a:cs typeface="Gill Sans Light" charset="0"/>
              </a:rPr>
              <a:t>Inst</a:t>
            </a:r>
            <a:r>
              <a:rPr lang="en-US" sz="1000" dirty="0">
                <a:ea typeface="ＭＳ Ｐゴシック" charset="0"/>
                <a:cs typeface="Gill Sans Light" charset="0"/>
              </a:rPr>
              <a:t>, </a:t>
            </a:r>
            <a:r>
              <a:rPr lang="en-US" sz="1000" dirty="0" err="1">
                <a:ea typeface="ＭＳ Ｐゴシック" charset="0"/>
                <a:cs typeface="Gill Sans Light" charset="0"/>
              </a:rPr>
              <a:t>Univ</a:t>
            </a:r>
            <a:r>
              <a:rPr lang="en-US" sz="1000" dirty="0">
                <a:ea typeface="ＭＳ Ｐゴシック" charset="0"/>
                <a:cs typeface="Gill Sans Light" charset="0"/>
              </a:rPr>
              <a:t> of Delaware,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University of Alaska Anchorage,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Pennsylvania State University,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University of Wisconsin-Madison,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University of Wisconsin-River Falls,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LBNL, Berkeley,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UC Berkeley,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UC Irvine,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Stony Brook University, USA</a:t>
            </a:r>
          </a:p>
        </p:txBody>
      </p:sp>
      <p:sp>
        <p:nvSpPr>
          <p:cNvPr id="49155" name="Rectangle 3"/>
          <p:cNvSpPr>
            <a:spLocks/>
          </p:cNvSpPr>
          <p:nvPr/>
        </p:nvSpPr>
        <p:spPr bwMode="auto">
          <a:xfrm>
            <a:off x="848320" y="4098727"/>
            <a:ext cx="4125516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Univ. of Alabama,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Clark-Atlanta University,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Georgia Tech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Ohio State University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Univ. of Maryland,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University of Kansas,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Southern Univ. and A&amp;M College, 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Baton Rouge, LA, USA</a:t>
            </a:r>
          </a:p>
        </p:txBody>
      </p:sp>
      <p:sp>
        <p:nvSpPr>
          <p:cNvPr id="49156" name="Rectangle 4"/>
          <p:cNvSpPr>
            <a:spLocks/>
          </p:cNvSpPr>
          <p:nvPr/>
        </p:nvSpPr>
        <p:spPr bwMode="auto">
          <a:xfrm>
            <a:off x="4643438" y="1535906"/>
            <a:ext cx="2964656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8929" tIns="8929" rIns="8929" bIns="8929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Mainz,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DESY Zeuthen,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Wuppertal,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Dortmund,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Humboldt Universität,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RWTH Aachen,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Bonn,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Ruhr-Universität, Bochum,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MPI, Heidelberg,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7206258" y="1634133"/>
            <a:ext cx="2268141" cy="16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Uppsala Universitet, Sweden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Stockholm Universitet, Sweden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Imperial College, London, UK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University of Oxford, UK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Université Libre de Bruxelles,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Vrije Universiteit Brussel,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Université de Mons,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Universiteit Gent,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EPFL, UniGe, Switzerland</a:t>
            </a:r>
          </a:p>
          <a:p>
            <a:pPr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</p:txBody>
      </p:sp>
      <p:sp>
        <p:nvSpPr>
          <p:cNvPr id="49158" name="Rectangle 6"/>
          <p:cNvSpPr>
            <a:spLocks/>
          </p:cNvSpPr>
          <p:nvPr/>
        </p:nvSpPr>
        <p:spPr bwMode="auto">
          <a:xfrm>
            <a:off x="7777758" y="4152304"/>
            <a:ext cx="182165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1836102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Chiba University, Japan</a:t>
            </a:r>
          </a:p>
        </p:txBody>
      </p:sp>
      <p:sp>
        <p:nvSpPr>
          <p:cNvPr id="49159" name="Rectangle 7"/>
          <p:cNvSpPr>
            <a:spLocks/>
          </p:cNvSpPr>
          <p:nvPr/>
        </p:nvSpPr>
        <p:spPr bwMode="auto">
          <a:xfrm>
            <a:off x="6259711" y="5911453"/>
            <a:ext cx="2044898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064917" algn="l"/>
                <a:tab pos="0" algn="l"/>
                <a:tab pos="910796" algn="l"/>
                <a:tab pos="1830521" algn="l"/>
                <a:tab pos="2064917" algn="l"/>
              </a:tabLst>
            </a:pPr>
            <a:r>
              <a:rPr lang="en-US" sz="1000">
                <a:solidFill>
                  <a:srgbClr val="000000"/>
                </a:solidFill>
                <a:ea typeface="ＭＳ Ｐゴシック" charset="0"/>
                <a:cs typeface="Gill Sans Light" charset="0"/>
              </a:rPr>
              <a:t>University of Canterbury,  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064917" algn="l"/>
                <a:tab pos="0" algn="l"/>
                <a:tab pos="910796" algn="l"/>
                <a:tab pos="1830521" algn="l"/>
                <a:tab pos="2064917" algn="l"/>
              </a:tabLst>
            </a:pPr>
            <a:r>
              <a:rPr lang="en-US" sz="1000">
                <a:solidFill>
                  <a:srgbClr val="000000"/>
                </a:solidFill>
                <a:ea typeface="ＭＳ Ｐゴシック" charset="0"/>
                <a:cs typeface="Gill Sans Light" charset="0"/>
              </a:rPr>
              <a:t>Christchurch, New Zealand</a:t>
            </a:r>
          </a:p>
        </p:txBody>
      </p:sp>
      <p:pic>
        <p:nvPicPr>
          <p:cNvPr id="49160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39" y="4286250"/>
            <a:ext cx="419695" cy="250031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56" y="3482578"/>
            <a:ext cx="419695" cy="247799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33" y="4313039"/>
            <a:ext cx="418579" cy="250031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086" y="5679281"/>
            <a:ext cx="419695" cy="250031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4" name="Rectangle 12"/>
          <p:cNvSpPr>
            <a:spLocks/>
          </p:cNvSpPr>
          <p:nvPr/>
        </p:nvSpPr>
        <p:spPr bwMode="auto">
          <a:xfrm>
            <a:off x="848320" y="3411140"/>
            <a:ext cx="208061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University of Alberta, Canada</a:t>
            </a:r>
          </a:p>
        </p:txBody>
      </p:sp>
      <p:sp>
        <p:nvSpPr>
          <p:cNvPr id="49165" name="Rectangle 13"/>
          <p:cNvSpPr>
            <a:spLocks/>
          </p:cNvSpPr>
          <p:nvPr/>
        </p:nvSpPr>
        <p:spPr bwMode="auto">
          <a:xfrm>
            <a:off x="3330773" y="4616648"/>
            <a:ext cx="2866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University of the West Indies, Barbados</a:t>
            </a:r>
          </a:p>
        </p:txBody>
      </p:sp>
      <p:pic>
        <p:nvPicPr>
          <p:cNvPr id="49166" name="Picture 1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16" y="4348758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7" name="Picture 1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05" y="3366492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3009305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9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64" y="1768078"/>
            <a:ext cx="419695" cy="251148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0" name="Picture 18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2491383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1" name="Picture 19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2058293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2" name="Picture 20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1643063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3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7" y="71438"/>
            <a:ext cx="4464844" cy="1358429"/>
          </a:xfrm>
          <a:prstGeom prst="rect">
            <a:avLst/>
          </a:prstGeom>
          <a:noFill/>
          <a:ln>
            <a:noFill/>
          </a:ln>
          <a:effectLst>
            <a:outerShdw blurRad="127000" dist="76199" dir="18660002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4" name="Rectangle 22"/>
          <p:cNvSpPr>
            <a:spLocks/>
          </p:cNvSpPr>
          <p:nvPr/>
        </p:nvSpPr>
        <p:spPr bwMode="auto">
          <a:xfrm>
            <a:off x="154254" y="1542001"/>
            <a:ext cx="5000625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10 countries, 40 institutions, ~260 collaborators</a:t>
            </a:r>
          </a:p>
        </p:txBody>
      </p:sp>
      <p:sp>
        <p:nvSpPr>
          <p:cNvPr id="49175" name="Rectangle 23"/>
          <p:cNvSpPr>
            <a:spLocks/>
          </p:cNvSpPr>
          <p:nvPr/>
        </p:nvSpPr>
        <p:spPr bwMode="auto">
          <a:xfrm>
            <a:off x="44648" y="-44648"/>
            <a:ext cx="4750594" cy="17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200" dirty="0">
                <a:latin typeface="Gill Sans Light"/>
                <a:ea typeface="ＭＳ Ｐゴシック" charset="0"/>
                <a:cs typeface="Gill Sans Light"/>
              </a:rPr>
              <a:t>ICECUBE</a:t>
            </a:r>
          </a:p>
          <a:p>
            <a:pPr algn="l"/>
            <a:r>
              <a:rPr lang="en-US" sz="4200" dirty="0">
                <a:latin typeface="Gill Sans Light"/>
                <a:ea typeface="ＭＳ Ｐゴシック" charset="0"/>
                <a:cs typeface="Gill Sans Light"/>
              </a:rPr>
              <a:t>COLLABORATION</a:t>
            </a:r>
          </a:p>
        </p:txBody>
      </p:sp>
      <p:sp>
        <p:nvSpPr>
          <p:cNvPr id="49176" name="Line 24"/>
          <p:cNvSpPr>
            <a:spLocks noChangeShapeType="1"/>
          </p:cNvSpPr>
          <p:nvPr/>
        </p:nvSpPr>
        <p:spPr bwMode="auto">
          <a:xfrm>
            <a:off x="89297" y="1504653"/>
            <a:ext cx="4233788" cy="122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274" y="2849286"/>
            <a:ext cx="3817587" cy="7221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Violation of Lorentz Invariance (VLI)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pic>
        <p:nvPicPr>
          <p:cNvPr id="8" name="Picture 3" descr=" Earth.jpg                                                      007C8485Sea Cucumber                   BE172E4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6957" y="2202130"/>
            <a:ext cx="782858" cy="782858"/>
          </a:xfrm>
          <a:prstGeom prst="rect">
            <a:avLst/>
          </a:prstGeom>
          <a:noFill/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 flipH="1">
            <a:off x="1411710" y="2202130"/>
            <a:ext cx="1165" cy="72694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5" descr=" Earth.jpg                                                      007C8485Sea Cucumber                   BE172E4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129" y="4889987"/>
            <a:ext cx="769257" cy="769257"/>
          </a:xfrm>
          <a:prstGeom prst="rect">
            <a:avLst/>
          </a:prstGeom>
          <a:noFill/>
        </p:spPr>
      </p:pic>
      <p:sp>
        <p:nvSpPr>
          <p:cNvPr id="11" name="Line 6"/>
          <p:cNvSpPr>
            <a:spLocks noChangeShapeType="1"/>
          </p:cNvSpPr>
          <p:nvPr/>
        </p:nvSpPr>
        <p:spPr bwMode="auto">
          <a:xfrm rot="16200000" flipH="1">
            <a:off x="1238673" y="5486207"/>
            <a:ext cx="0" cy="346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7" descr="plot_contour_1e27_dee#75363.jpg                                000752BDTriton                         C3510FBD:"/>
          <p:cNvPicPr>
            <a:picLocks noChangeAspect="1" noChangeArrowheads="1"/>
          </p:cNvPicPr>
          <p:nvPr/>
        </p:nvPicPr>
        <p:blipFill>
          <a:blip r:embed="rId3"/>
          <a:srcRect t="7227"/>
          <a:stretch>
            <a:fillRect/>
          </a:stretch>
        </p:blipFill>
        <p:spPr bwMode="auto">
          <a:xfrm>
            <a:off x="1944007" y="2202130"/>
            <a:ext cx="5867400" cy="3685715"/>
          </a:xfrm>
          <a:prstGeom prst="rect">
            <a:avLst/>
          </a:prstGeom>
          <a:noFill/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221264" y="5650660"/>
            <a:ext cx="3660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" charset="0"/>
                <a:sym typeface="Symbol" charset="2"/>
              </a:rPr>
              <a:t>maximal mixing, </a:t>
            </a:r>
            <a:r>
              <a:rPr lang="en-US" dirty="0" err="1">
                <a:latin typeface="Gill Sans" charset="0"/>
                <a:sym typeface="Symbol" charset="2"/>
              </a:rPr>
              <a:t>c/c</a:t>
            </a:r>
            <a:r>
              <a:rPr lang="en-US" dirty="0">
                <a:latin typeface="Gill Sans" charset="0"/>
                <a:sym typeface="Symbol" charset="2"/>
              </a:rPr>
              <a:t> = 10</a:t>
            </a:r>
            <a:r>
              <a:rPr lang="en-US" baseline="30000" dirty="0">
                <a:latin typeface="Gill Sans" charset="0"/>
                <a:sym typeface="Symbol" charset="2"/>
              </a:rPr>
              <a:t>-27</a:t>
            </a:r>
            <a:endParaRPr lang="en-US" dirty="0">
              <a:latin typeface="Gill Sans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907646" y="1717695"/>
            <a:ext cx="4903761" cy="72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US" sz="1800" dirty="0" smtClean="0">
                <a:sym typeface="Symbol" charset="2"/>
              </a:rPr>
              <a:t>VLI atmospheric </a:t>
            </a:r>
            <a:r>
              <a:rPr lang="en-US" sz="1800" baseline="-25000" dirty="0" smtClean="0">
                <a:sym typeface="Symbol" charset="2"/>
              </a:rPr>
              <a:t></a:t>
            </a:r>
            <a:r>
              <a:rPr lang="en-US" sz="1800" dirty="0" smtClean="0">
                <a:sym typeface="Symbol" charset="2"/>
              </a:rPr>
              <a:t> s</a:t>
            </a:r>
            <a:r>
              <a:rPr lang="en-US" sz="1800" dirty="0" smtClean="0"/>
              <a:t>urvival </a:t>
            </a:r>
            <a:r>
              <a:rPr lang="en-US" sz="1800" dirty="0"/>
              <a:t>p</a:t>
            </a:r>
            <a:r>
              <a:rPr lang="en-US" sz="1800" dirty="0" smtClean="0"/>
              <a:t>robability</a:t>
            </a:r>
            <a:endParaRPr lang="en-US" sz="18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15440" y="953132"/>
            <a:ext cx="6744229" cy="72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US" sz="2400" dirty="0" smtClean="0">
                <a:sym typeface="Symbol" charset="2"/>
              </a:rPr>
              <a:t>Different limiting velocity </a:t>
            </a:r>
            <a:r>
              <a:rPr lang="en-US" sz="2400" dirty="0" err="1" smtClean="0">
                <a:sym typeface="Symbol" charset="2"/>
              </a:rPr>
              <a:t>eigenstates</a:t>
            </a:r>
            <a:r>
              <a:rPr lang="en-US" sz="2400" dirty="0" smtClean="0">
                <a:sym typeface="Symbol" charset="2"/>
              </a:rPr>
              <a:t>: VLI </a:t>
            </a:r>
            <a:r>
              <a:rPr lang="en-US" sz="2400" dirty="0" err="1" smtClean="0">
                <a:sym typeface="Symbol" charset="2"/>
              </a:rPr>
              <a:t>oscilations</a:t>
            </a:r>
            <a:r>
              <a:rPr lang="en-US" sz="2400" dirty="0" smtClean="0">
                <a:sym typeface="Symbol" charset="2"/>
              </a:rPr>
              <a:t>*</a:t>
            </a:r>
            <a:endParaRPr lang="en-US" sz="2400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334452" y="6243060"/>
            <a:ext cx="38816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Gill Sans" charset="0"/>
              </a:rPr>
              <a:t>*see González</a:t>
            </a:r>
            <a:r>
              <a:rPr lang="en-US" sz="1200" dirty="0">
                <a:latin typeface="Gill Sans" charset="0"/>
              </a:rPr>
              <a:t>-</a:t>
            </a:r>
            <a:r>
              <a:rPr lang="en-US" sz="1200" dirty="0" err="1">
                <a:latin typeface="Gill Sans" charset="0"/>
              </a:rPr>
              <a:t>García</a:t>
            </a:r>
            <a:r>
              <a:rPr lang="en-US" sz="1200" dirty="0">
                <a:latin typeface="Gill Sans" charset="0"/>
              </a:rPr>
              <a:t>, </a:t>
            </a:r>
            <a:r>
              <a:rPr lang="en-US" sz="1200" dirty="0" err="1">
                <a:latin typeface="Gill Sans" charset="0"/>
              </a:rPr>
              <a:t>Halzen</a:t>
            </a:r>
            <a:r>
              <a:rPr lang="en-US" sz="1200" dirty="0">
                <a:latin typeface="Gill Sans" charset="0"/>
              </a:rPr>
              <a:t>, and </a:t>
            </a:r>
            <a:r>
              <a:rPr lang="en-US" sz="1200" dirty="0" err="1">
                <a:latin typeface="Gill Sans" charset="0"/>
              </a:rPr>
              <a:t>Maltoni</a:t>
            </a:r>
            <a:r>
              <a:rPr lang="en-US" sz="1200" dirty="0">
                <a:latin typeface="Gill Sans" charset="0"/>
              </a:rPr>
              <a:t>, hep-ph/0502223</a:t>
            </a:r>
          </a:p>
        </p:txBody>
      </p:sp>
      <p:pic>
        <p:nvPicPr>
          <p:cNvPr id="21" name="Picture 5" descr="dispersion.png                                                 007C8485Sea Cucumber                   BE172E4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9925" y="1026905"/>
            <a:ext cx="2268538" cy="600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445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hysical Review D 2009 Abbasi.pdf"/>
          <p:cNvPicPr>
            <a:picLocks noChangeAspect="1"/>
          </p:cNvPicPr>
          <p:nvPr/>
        </p:nvPicPr>
        <p:blipFill>
          <a:blip r:embed="rId2"/>
          <a:srcRect l="51111" t="43333" r="4314" b="25556"/>
          <a:stretch>
            <a:fillRect/>
          </a:stretch>
        </p:blipFill>
        <p:spPr>
          <a:xfrm>
            <a:off x="65315" y="1447800"/>
            <a:ext cx="5146222" cy="4648200"/>
          </a:xfrm>
          <a:prstGeom prst="rect">
            <a:avLst/>
          </a:prstGeom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-76200"/>
            <a:ext cx="6629400" cy="1143000"/>
          </a:xfrm>
        </p:spPr>
        <p:txBody>
          <a:bodyPr/>
          <a:lstStyle/>
          <a:p>
            <a:r>
              <a:rPr lang="en-US" dirty="0"/>
              <a:t>Results: VLI upper limit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00600" y="1828800"/>
            <a:ext cx="3902075" cy="39624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SuperK+K2K limit</a:t>
            </a:r>
            <a:r>
              <a:rPr lang="en-US" sz="1800" dirty="0" smtClean="0"/>
              <a:t>* (red dotted):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800" dirty="0" err="1">
                <a:sym typeface="Symbol" charset="2"/>
              </a:rPr>
              <a:t>c/c</a:t>
            </a:r>
            <a:r>
              <a:rPr lang="en-US" sz="1800" dirty="0">
                <a:sym typeface="Symbol" charset="2"/>
              </a:rPr>
              <a:t> &lt; 1.9 </a:t>
            </a:r>
            <a:r>
              <a:rPr lang="en-US" sz="1800" dirty="0" err="1">
                <a:sym typeface="Symbol" charset="2"/>
              </a:rPr>
              <a:t></a:t>
            </a:r>
            <a:r>
              <a:rPr lang="en-US" sz="1800" dirty="0">
                <a:sym typeface="Symbol" charset="2"/>
              </a:rPr>
              <a:t> 10</a:t>
            </a:r>
            <a:r>
              <a:rPr lang="en-US" sz="1800" baseline="30000" dirty="0">
                <a:sym typeface="Symbol" charset="2"/>
              </a:rPr>
              <a:t>-27</a:t>
            </a:r>
            <a:r>
              <a:rPr lang="en-US" sz="1800" dirty="0">
                <a:sym typeface="Symbol" charset="2"/>
              </a:rPr>
              <a:t> (90%CL)</a:t>
            </a:r>
            <a:endParaRPr lang="en-US" sz="1800" baseline="30000" dirty="0">
              <a:sym typeface="Symbol" charset="2"/>
            </a:endParaRPr>
          </a:p>
          <a:p>
            <a:pPr>
              <a:lnSpc>
                <a:spcPct val="90000"/>
              </a:lnSpc>
            </a:pPr>
            <a:endParaRPr lang="en-US" sz="1800" dirty="0" smtClean="0">
              <a:sym typeface="Symbol" charset="2"/>
            </a:endParaRPr>
          </a:p>
          <a:p>
            <a:pPr>
              <a:lnSpc>
                <a:spcPct val="90000"/>
              </a:lnSpc>
            </a:pPr>
            <a:r>
              <a:rPr lang="en-US" sz="1800" dirty="0" smtClean="0">
                <a:sym typeface="Symbol" charset="2"/>
              </a:rPr>
              <a:t>AMANDA 2000-2006 data:</a:t>
            </a:r>
            <a:r>
              <a:rPr lang="en-US" sz="1800" dirty="0">
                <a:sym typeface="Symbol" charset="2"/>
              </a:rPr>
              <a:t/>
            </a:r>
            <a:br>
              <a:rPr lang="en-US" sz="1800" dirty="0">
                <a:sym typeface="Symbol" charset="2"/>
              </a:rPr>
            </a:br>
            <a:r>
              <a:rPr lang="en-US" sz="1800" dirty="0">
                <a:sym typeface="Symbol" charset="2"/>
              </a:rPr>
              <a:t/>
            </a:r>
            <a:br>
              <a:rPr lang="en-US" sz="1800" dirty="0">
                <a:sym typeface="Symbol" charset="2"/>
              </a:rPr>
            </a:br>
            <a:r>
              <a:rPr lang="en-US" sz="1800" dirty="0">
                <a:sym typeface="Symbol" charset="2"/>
              </a:rPr>
              <a:t>	 </a:t>
            </a:r>
            <a:r>
              <a:rPr lang="en-US" sz="1800" dirty="0" err="1">
                <a:solidFill>
                  <a:schemeClr val="accent2"/>
                </a:solidFill>
                <a:sym typeface="Symbol" charset="2"/>
              </a:rPr>
              <a:t>c/c</a:t>
            </a:r>
            <a:r>
              <a:rPr lang="en-US" sz="1800" dirty="0">
                <a:solidFill>
                  <a:schemeClr val="accent2"/>
                </a:solidFill>
                <a:sym typeface="Symbol" charset="2"/>
              </a:rPr>
              <a:t> &lt; 2.8 </a:t>
            </a:r>
            <a:r>
              <a:rPr lang="en-US" sz="1800" dirty="0" err="1">
                <a:solidFill>
                  <a:schemeClr val="accent2"/>
                </a:solidFill>
                <a:sym typeface="Symbol" charset="2"/>
              </a:rPr>
              <a:t></a:t>
            </a:r>
            <a:r>
              <a:rPr lang="en-US" sz="1800" dirty="0">
                <a:solidFill>
                  <a:schemeClr val="accent2"/>
                </a:solidFill>
                <a:sym typeface="Symbol" charset="2"/>
              </a:rPr>
              <a:t> 10</a:t>
            </a:r>
            <a:r>
              <a:rPr lang="en-US" sz="1800" baseline="30000" dirty="0">
                <a:solidFill>
                  <a:schemeClr val="accent2"/>
                </a:solidFill>
                <a:sym typeface="Symbol" charset="2"/>
              </a:rPr>
              <a:t>-27</a:t>
            </a:r>
            <a:r>
              <a:rPr lang="en-US" sz="1800" dirty="0">
                <a:solidFill>
                  <a:schemeClr val="accent2"/>
                </a:solidFill>
                <a:sym typeface="Symbol" charset="2"/>
              </a:rPr>
              <a:t> (90%CL)</a:t>
            </a:r>
            <a:endParaRPr lang="en-US" sz="1800" baseline="30000" dirty="0">
              <a:solidFill>
                <a:schemeClr val="accent2"/>
              </a:solidFill>
              <a:sym typeface="Symbol" charset="2"/>
            </a:endParaRPr>
          </a:p>
          <a:p>
            <a:pPr>
              <a:lnSpc>
                <a:spcPct val="90000"/>
              </a:lnSpc>
            </a:pPr>
            <a:endParaRPr lang="en-US" sz="1800" baseline="30000" dirty="0" smtClean="0">
              <a:sym typeface="Symbol" charset="2"/>
            </a:endParaRPr>
          </a:p>
          <a:p>
            <a:pPr>
              <a:lnSpc>
                <a:spcPct val="90000"/>
              </a:lnSpc>
            </a:pPr>
            <a:endParaRPr lang="en-US" sz="1800" baseline="30000" dirty="0" smtClean="0">
              <a:sym typeface="Symbol" charset="2"/>
            </a:endParaRPr>
          </a:p>
          <a:p>
            <a:pPr>
              <a:lnSpc>
                <a:spcPct val="90000"/>
              </a:lnSpc>
            </a:pPr>
            <a:r>
              <a:rPr lang="en-US" sz="1800" dirty="0" smtClean="0">
                <a:sym typeface="Symbol" charset="2"/>
              </a:rPr>
              <a:t>IceCube </a:t>
            </a:r>
            <a:r>
              <a:rPr lang="en-US" sz="1800" dirty="0" smtClean="0">
                <a:sym typeface="Symbol" charset="2"/>
              </a:rPr>
              <a:t>10</a:t>
            </a:r>
            <a:r>
              <a:rPr lang="en-US" sz="1800" dirty="0" smtClean="0">
                <a:sym typeface="Symbol" charset="2"/>
              </a:rPr>
              <a:t>-year </a:t>
            </a:r>
            <a:r>
              <a:rPr lang="en-US" sz="1800" dirty="0" smtClean="0">
                <a:sym typeface="Symbol" charset="2"/>
              </a:rPr>
              <a:t>sensitivity </a:t>
            </a:r>
            <a:r>
              <a:rPr lang="en-US" sz="1800" dirty="0" smtClean="0">
                <a:sym typeface="Symbol" charset="2"/>
              </a:rPr>
              <a:t>~ 10</a:t>
            </a:r>
            <a:r>
              <a:rPr lang="en-US" sz="1800" baseline="30000" dirty="0" smtClean="0">
                <a:sym typeface="Symbol" charset="2"/>
              </a:rPr>
              <a:t>-28</a:t>
            </a:r>
            <a:br>
              <a:rPr lang="en-US" sz="1800" baseline="30000" dirty="0" smtClean="0">
                <a:sym typeface="Symbol" charset="2"/>
              </a:rPr>
            </a:br>
            <a:r>
              <a:rPr lang="en-US" sz="1600" dirty="0" smtClean="0">
                <a:sym typeface="Symbol" charset="2"/>
              </a:rPr>
              <a:t>(yellow dotted)</a:t>
            </a:r>
          </a:p>
          <a:p>
            <a:pPr lvl="1">
              <a:lnSpc>
                <a:spcPct val="90000"/>
              </a:lnSpc>
            </a:pPr>
            <a:endParaRPr lang="en-US" sz="1600" baseline="30000" dirty="0" smtClean="0">
              <a:sym typeface="Symbol" charset="2"/>
            </a:endParaRPr>
          </a:p>
          <a:p>
            <a:pPr>
              <a:lnSpc>
                <a:spcPct val="90000"/>
              </a:lnSpc>
            </a:pPr>
            <a:r>
              <a:rPr lang="en-US" sz="1838" dirty="0" smtClean="0">
                <a:sym typeface="Symbol" charset="2"/>
              </a:rPr>
              <a:t>Cosmic ray limits (on </a:t>
            </a:r>
            <a:r>
              <a:rPr lang="en-US" sz="1838" dirty="0" err="1" smtClean="0">
                <a:sym typeface="Symbol" charset="2"/>
              </a:rPr>
              <a:t>p,</a:t>
            </a:r>
            <a:r>
              <a:rPr lang="en-US" sz="1838" dirty="0" err="1" smtClean="0">
                <a:latin typeface="Lucida Grande"/>
                <a:ea typeface="Lucida Grande"/>
                <a:cs typeface="Lucida Grande"/>
                <a:sym typeface="Symbol" charset="2"/>
              </a:rPr>
              <a:t>π</a:t>
            </a:r>
            <a:r>
              <a:rPr lang="en-US" sz="1838" dirty="0" smtClean="0">
                <a:sym typeface="Symbol" charset="2"/>
              </a:rPr>
              <a:t>)</a:t>
            </a:r>
            <a:r>
              <a:rPr lang="en-US" sz="1838" baseline="30000" dirty="0" smtClean="0">
                <a:sym typeface="Symbol" charset="2"/>
              </a:rPr>
              <a:t>§</a:t>
            </a:r>
            <a:r>
              <a:rPr lang="en-US" sz="1838" dirty="0" smtClean="0">
                <a:sym typeface="Symbol" charset="2"/>
              </a:rPr>
              <a:t>: ~10</a:t>
            </a:r>
            <a:r>
              <a:rPr lang="en-US" sz="1838" baseline="30000" dirty="0" smtClean="0">
                <a:sym typeface="Symbol" charset="2"/>
              </a:rPr>
              <a:t>-23</a:t>
            </a:r>
            <a:r>
              <a:rPr lang="en-US" sz="1838" dirty="0" smtClean="0">
                <a:sym typeface="Symbol" charset="2"/>
              </a:rPr>
              <a:t/>
            </a:r>
            <a:br>
              <a:rPr lang="en-US" sz="1838" dirty="0" smtClean="0">
                <a:sym typeface="Symbol" charset="2"/>
              </a:rPr>
            </a:br>
            <a:endParaRPr lang="en-US" sz="1838" dirty="0" smtClean="0">
              <a:sym typeface="Symbol" charset="2"/>
            </a:endParaRPr>
          </a:p>
          <a:p>
            <a:pPr>
              <a:lnSpc>
                <a:spcPct val="90000"/>
              </a:lnSpc>
              <a:buNone/>
            </a:pPr>
            <a:endParaRPr lang="en-US" sz="1800" dirty="0">
              <a:sym typeface="Symbol" charset="2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990600" y="4876800"/>
            <a:ext cx="23740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" charset="0"/>
              </a:rPr>
              <a:t>90%, 95%, 99% allowed CL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124200" y="2116930"/>
            <a:ext cx="1014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Gill Sans" charset="0"/>
              </a:rPr>
              <a:t>excluded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4876800" y="5943600"/>
            <a:ext cx="3951150" cy="54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ym typeface="Symbol" charset="2"/>
              </a:rPr>
              <a:t>*</a:t>
            </a:r>
            <a:r>
              <a:rPr lang="en-US" sz="1400" dirty="0" err="1">
                <a:sym typeface="Symbol" charset="2"/>
              </a:rPr>
              <a:t>González-García</a:t>
            </a:r>
            <a:r>
              <a:rPr lang="en-US" sz="1400" dirty="0">
                <a:sym typeface="Symbol" charset="2"/>
              </a:rPr>
              <a:t> &amp; </a:t>
            </a:r>
            <a:r>
              <a:rPr lang="en-US" sz="1400" dirty="0" err="1">
                <a:sym typeface="Symbol" charset="2"/>
              </a:rPr>
              <a:t>Maltoni</a:t>
            </a:r>
            <a:r>
              <a:rPr lang="en-US" sz="1400" dirty="0">
                <a:sym typeface="Symbol" charset="2"/>
              </a:rPr>
              <a:t>, PRD </a:t>
            </a:r>
            <a:r>
              <a:rPr lang="en-US" sz="1400" b="1" dirty="0">
                <a:sym typeface="Symbol" charset="2"/>
              </a:rPr>
              <a:t>70</a:t>
            </a:r>
            <a:r>
              <a:rPr lang="en-US" sz="1400" dirty="0">
                <a:sym typeface="Symbol" charset="2"/>
              </a:rPr>
              <a:t> 033010 (2004</a:t>
            </a:r>
            <a:r>
              <a:rPr lang="en-US" sz="1400" dirty="0" smtClean="0">
                <a:sym typeface="Symbol" charset="2"/>
              </a:rPr>
              <a:t>)</a:t>
            </a:r>
          </a:p>
          <a:p>
            <a:r>
              <a:rPr lang="en-US" sz="1400" baseline="30000" dirty="0" smtClean="0">
                <a:sym typeface="Symbol" charset="2"/>
              </a:rPr>
              <a:t>§</a:t>
            </a:r>
            <a:r>
              <a:rPr lang="en-US" sz="1400" dirty="0" smtClean="0"/>
              <a:t>Scully &amp; </a:t>
            </a:r>
            <a:r>
              <a:rPr lang="en-US" sz="1400" dirty="0" err="1" smtClean="0"/>
              <a:t>Stecker</a:t>
            </a:r>
            <a:r>
              <a:rPr lang="en-US" sz="1400" dirty="0" smtClean="0"/>
              <a:t>, </a:t>
            </a:r>
            <a:r>
              <a:rPr lang="en-US" sz="1400" dirty="0" err="1" smtClean="0"/>
              <a:t>Astropart</a:t>
            </a:r>
            <a:r>
              <a:rPr lang="en-US" sz="1400" dirty="0" smtClean="0"/>
              <a:t>. Phys. </a:t>
            </a:r>
            <a:r>
              <a:rPr lang="en-US" sz="1400" b="1" dirty="0" smtClean="0"/>
              <a:t>31</a:t>
            </a:r>
            <a:r>
              <a:rPr lang="en-US" sz="1400" dirty="0" smtClean="0"/>
              <a:t> (2009) 220</a:t>
            </a:r>
            <a:endParaRPr lang="en-US" sz="1400" dirty="0">
              <a:sym typeface="Symbol" charset="2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334000" y="1219200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" charset="0"/>
              </a:rPr>
              <a:t>maximal mixing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0756" y="1143000"/>
            <a:ext cx="2855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Gill Sans"/>
                <a:cs typeface="Gill Sans"/>
              </a:rPr>
              <a:t>Abbasi</a:t>
            </a:r>
            <a:r>
              <a:rPr lang="en-US" sz="1400" dirty="0" smtClean="0">
                <a:latin typeface="Gill Sans"/>
                <a:cs typeface="Gill Sans"/>
              </a:rPr>
              <a:t> </a:t>
            </a:r>
            <a:r>
              <a:rPr lang="en-US" sz="1400" i="1" dirty="0" smtClean="0">
                <a:latin typeface="Gill Sans"/>
                <a:cs typeface="Gill Sans"/>
              </a:rPr>
              <a:t>et al.</a:t>
            </a:r>
            <a:r>
              <a:rPr lang="en-US" sz="1400" dirty="0" smtClean="0">
                <a:latin typeface="Gill Sans"/>
                <a:cs typeface="Gill Sans"/>
              </a:rPr>
              <a:t>, PRD </a:t>
            </a:r>
            <a:r>
              <a:rPr lang="en-US" sz="1400" b="1" dirty="0" smtClean="0">
                <a:latin typeface="Gill Sans"/>
                <a:cs typeface="Gill Sans"/>
              </a:rPr>
              <a:t>79</a:t>
            </a:r>
            <a:r>
              <a:rPr lang="en-US" sz="1400" dirty="0" smtClean="0">
                <a:latin typeface="Gill Sans"/>
                <a:cs typeface="Gill Sans"/>
              </a:rPr>
              <a:t>, 102005 (2009)</a:t>
            </a:r>
            <a:endParaRPr lang="en-US" sz="1400" dirty="0">
              <a:latin typeface="Gill Sans"/>
              <a:cs typeface="Gill San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12.7.2010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Kelley, ESQG Workshop</a:t>
            </a:r>
            <a:endParaRPr lang="en-US" dirty="0"/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5127625" y="3276600"/>
            <a:ext cx="2949575" cy="609600"/>
          </a:xfrm>
          <a:prstGeom prst="rect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Detection Principle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8311" y="6356350"/>
            <a:ext cx="2133600" cy="365125"/>
          </a:xfrm>
        </p:spPr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5311" y="6356350"/>
            <a:ext cx="2895600" cy="365125"/>
          </a:xfrm>
        </p:spPr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/>
          <a:stretch/>
        </p:blipFill>
        <p:spPr bwMode="auto">
          <a:xfrm>
            <a:off x="5068394" y="225479"/>
            <a:ext cx="4019578" cy="3175088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/>
          </p:cNvSpPr>
          <p:nvPr/>
        </p:nvSpPr>
        <p:spPr bwMode="auto">
          <a:xfrm>
            <a:off x="3173997" y="1536639"/>
            <a:ext cx="199707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Northern Sky</a:t>
            </a:r>
          </a:p>
        </p:txBody>
      </p: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5064245" y="3529466"/>
            <a:ext cx="4030470" cy="3328535"/>
            <a:chOff x="0" y="0"/>
            <a:chExt cx="2847" cy="2351"/>
          </a:xfrm>
        </p:grpSpPr>
        <p:pic>
          <p:nvPicPr>
            <p:cNvPr id="10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3"/>
            <a:stretch>
              <a:fillRect/>
            </a:stretch>
          </p:blipFill>
          <p:spPr bwMode="auto">
            <a:xfrm>
              <a:off x="0" y="0"/>
              <a:ext cx="2847" cy="2351"/>
            </a:xfrm>
            <a:prstGeom prst="rect">
              <a:avLst/>
            </a:pr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636" y="297"/>
              <a:ext cx="2077" cy="1791"/>
              <a:chOff x="0" y="0"/>
              <a:chExt cx="2077" cy="1791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auto">
              <a:xfrm>
                <a:off x="1058" y="220"/>
                <a:ext cx="1010" cy="1571"/>
              </a:xfrm>
              <a:custGeom>
                <a:avLst/>
                <a:gdLst>
                  <a:gd name="T0" fmla="*/ 21600 w 21600"/>
                  <a:gd name="T1" fmla="*/ 0 h 21600"/>
                  <a:gd name="T2" fmla="*/ 16474 w 21600"/>
                  <a:gd name="T3" fmla="*/ 809 h 21600"/>
                  <a:gd name="T4" fmla="*/ 10628 w 21600"/>
                  <a:gd name="T5" fmla="*/ 2232 h 21600"/>
                  <a:gd name="T6" fmla="*/ 6288 w 21600"/>
                  <a:gd name="T7" fmla="*/ 4475 h 21600"/>
                  <a:gd name="T8" fmla="*/ 3521 w 21600"/>
                  <a:gd name="T9" fmla="*/ 7581 h 21600"/>
                  <a:gd name="T10" fmla="*/ 2015 w 21600"/>
                  <a:gd name="T11" fmla="*/ 11005 h 21600"/>
                  <a:gd name="T12" fmla="*/ 1151 w 21600"/>
                  <a:gd name="T13" fmla="*/ 14310 h 21600"/>
                  <a:gd name="T14" fmla="*/ 509 w 21600"/>
                  <a:gd name="T15" fmla="*/ 17610 h 21600"/>
                  <a:gd name="T16" fmla="*/ 0 w 21600"/>
                  <a:gd name="T17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21600" y="0"/>
                    </a:moveTo>
                    <a:cubicBezTo>
                      <a:pt x="20748" y="135"/>
                      <a:pt x="18301" y="437"/>
                      <a:pt x="16474" y="809"/>
                    </a:cubicBezTo>
                    <a:cubicBezTo>
                      <a:pt x="14647" y="1181"/>
                      <a:pt x="12322" y="1623"/>
                      <a:pt x="10628" y="2232"/>
                    </a:cubicBezTo>
                    <a:cubicBezTo>
                      <a:pt x="8934" y="2842"/>
                      <a:pt x="7473" y="3586"/>
                      <a:pt x="6288" y="4475"/>
                    </a:cubicBezTo>
                    <a:cubicBezTo>
                      <a:pt x="5104" y="5365"/>
                      <a:pt x="4229" y="6492"/>
                      <a:pt x="3521" y="7581"/>
                    </a:cubicBezTo>
                    <a:cubicBezTo>
                      <a:pt x="2812" y="8670"/>
                      <a:pt x="2414" y="9883"/>
                      <a:pt x="2015" y="11005"/>
                    </a:cubicBezTo>
                    <a:cubicBezTo>
                      <a:pt x="1616" y="12126"/>
                      <a:pt x="1406" y="13210"/>
                      <a:pt x="1151" y="14310"/>
                    </a:cubicBezTo>
                    <a:cubicBezTo>
                      <a:pt x="897" y="15410"/>
                      <a:pt x="697" y="16397"/>
                      <a:pt x="509" y="17610"/>
                    </a:cubicBezTo>
                    <a:cubicBezTo>
                      <a:pt x="321" y="18823"/>
                      <a:pt x="111" y="20770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auto">
              <a:xfrm>
                <a:off x="1058" y="34"/>
                <a:ext cx="1019" cy="1751"/>
              </a:xfrm>
              <a:custGeom>
                <a:avLst/>
                <a:gdLst>
                  <a:gd name="T0" fmla="*/ 21600 w 21600"/>
                  <a:gd name="T1" fmla="*/ 0 h 21600"/>
                  <a:gd name="T2" fmla="*/ 16068 w 21600"/>
                  <a:gd name="T3" fmla="*/ 774 h 21600"/>
                  <a:gd name="T4" fmla="*/ 12644 w 21600"/>
                  <a:gd name="T5" fmla="*/ 1625 h 21600"/>
                  <a:gd name="T6" fmla="*/ 8956 w 21600"/>
                  <a:gd name="T7" fmla="*/ 2825 h 21600"/>
                  <a:gd name="T8" fmla="*/ 5971 w 21600"/>
                  <a:gd name="T9" fmla="*/ 4683 h 21600"/>
                  <a:gd name="T10" fmla="*/ 3984 w 21600"/>
                  <a:gd name="T11" fmla="*/ 6681 h 21600"/>
                  <a:gd name="T12" fmla="*/ 2810 w 21600"/>
                  <a:gd name="T13" fmla="*/ 8592 h 21600"/>
                  <a:gd name="T14" fmla="*/ 1405 w 21600"/>
                  <a:gd name="T15" fmla="*/ 12655 h 21600"/>
                  <a:gd name="T16" fmla="*/ 0 w 21600"/>
                  <a:gd name="T17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21600" y="0"/>
                    </a:moveTo>
                    <a:cubicBezTo>
                      <a:pt x="20678" y="131"/>
                      <a:pt x="17561" y="503"/>
                      <a:pt x="16068" y="774"/>
                    </a:cubicBezTo>
                    <a:cubicBezTo>
                      <a:pt x="14576" y="1045"/>
                      <a:pt x="13829" y="1282"/>
                      <a:pt x="12644" y="1625"/>
                    </a:cubicBezTo>
                    <a:cubicBezTo>
                      <a:pt x="11459" y="1969"/>
                      <a:pt x="10065" y="2317"/>
                      <a:pt x="8956" y="2825"/>
                    </a:cubicBezTo>
                    <a:cubicBezTo>
                      <a:pt x="7848" y="3333"/>
                      <a:pt x="6805" y="4039"/>
                      <a:pt x="5971" y="4683"/>
                    </a:cubicBezTo>
                    <a:cubicBezTo>
                      <a:pt x="5137" y="5326"/>
                      <a:pt x="4511" y="6028"/>
                      <a:pt x="3984" y="6681"/>
                    </a:cubicBezTo>
                    <a:cubicBezTo>
                      <a:pt x="3457" y="7334"/>
                      <a:pt x="3238" y="7595"/>
                      <a:pt x="2810" y="8592"/>
                    </a:cubicBezTo>
                    <a:cubicBezTo>
                      <a:pt x="2382" y="9588"/>
                      <a:pt x="1877" y="10488"/>
                      <a:pt x="1405" y="12655"/>
                    </a:cubicBezTo>
                    <a:cubicBezTo>
                      <a:pt x="933" y="14822"/>
                      <a:pt x="296" y="19738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Rectangle 6"/>
              <p:cNvSpPr>
                <a:spLocks/>
              </p:cNvSpPr>
              <p:nvPr/>
            </p:nvSpPr>
            <p:spPr bwMode="auto">
              <a:xfrm>
                <a:off x="0" y="0"/>
                <a:ext cx="2077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38100" tIns="38100" rIns="38100" bIns="38100"/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atmospheric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 Bold" charset="0"/>
                    <a:ea typeface="ＭＳ Ｐゴシック" charset="0"/>
                    <a:cs typeface="Times New Roman Bold" charset="0"/>
                    <a:sym typeface="Times New Roman Bold" charset="0"/>
                  </a:rPr>
                  <a:t>µ</a:t>
                </a:r>
                <a:r>
                  <a:rPr lang="en-US" sz="2400" b="1" dirty="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 </a:t>
                </a:r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354" y="1373"/>
              <a:ext cx="2309" cy="556"/>
              <a:chOff x="-30" y="0"/>
              <a:chExt cx="2309" cy="555"/>
            </a:xfrm>
          </p:grpSpPr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159" y="175"/>
                <a:ext cx="2114" cy="125"/>
              </a:xfrm>
              <a:custGeom>
                <a:avLst/>
                <a:gdLst>
                  <a:gd name="T0" fmla="*/ 0 w 21600"/>
                  <a:gd name="T1" fmla="+- 0 21600 192"/>
                  <a:gd name="T2" fmla="*/ 21600 h 21408"/>
                  <a:gd name="T3" fmla="*/ 5281 w 21600"/>
                  <a:gd name="T4" fmla="+- 0 13095 192"/>
                  <a:gd name="T5" fmla="*/ 13095 h 21408"/>
                  <a:gd name="T6" fmla="*/ 8456 w 21600"/>
                  <a:gd name="T7" fmla="+- 0 4995 192"/>
                  <a:gd name="T8" fmla="*/ 4995 h 21408"/>
                  <a:gd name="T9" fmla="*/ 10800 w 21600"/>
                  <a:gd name="T10" fmla="+- 0 202 192"/>
                  <a:gd name="T11" fmla="*/ 202 h 21408"/>
                  <a:gd name="T12" fmla="*/ 13155 w 21600"/>
                  <a:gd name="T13" fmla="+- 0 6075 192"/>
                  <a:gd name="T14" fmla="*/ 6075 h 21408"/>
                  <a:gd name="T15" fmla="*/ 16668 w 21600"/>
                  <a:gd name="T16" fmla="+- 0 14715 192"/>
                  <a:gd name="T17" fmla="*/ 14715 h 21408"/>
                  <a:gd name="T18" fmla="*/ 21600 w 21600"/>
                  <a:gd name="T19" fmla="+- 0 21600 192"/>
                  <a:gd name="T20" fmla="*/ 21600 h 21408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</a:cxnLst>
                <a:rect l="0" t="0" r="r" b="b"/>
                <a:pathLst>
                  <a:path w="21600" h="21408">
                    <a:moveTo>
                      <a:pt x="0" y="21408"/>
                    </a:moveTo>
                    <a:cubicBezTo>
                      <a:pt x="878" y="19990"/>
                      <a:pt x="3873" y="15671"/>
                      <a:pt x="5281" y="12903"/>
                    </a:cubicBezTo>
                    <a:cubicBezTo>
                      <a:pt x="6688" y="10136"/>
                      <a:pt x="7535" y="6963"/>
                      <a:pt x="8456" y="4803"/>
                    </a:cubicBezTo>
                    <a:cubicBezTo>
                      <a:pt x="9377" y="2643"/>
                      <a:pt x="10017" y="-192"/>
                      <a:pt x="10800" y="10"/>
                    </a:cubicBezTo>
                    <a:cubicBezTo>
                      <a:pt x="11583" y="213"/>
                      <a:pt x="12176" y="3453"/>
                      <a:pt x="13155" y="5883"/>
                    </a:cubicBezTo>
                    <a:cubicBezTo>
                      <a:pt x="14134" y="8313"/>
                      <a:pt x="15261" y="11958"/>
                      <a:pt x="16668" y="14523"/>
                    </a:cubicBezTo>
                    <a:cubicBezTo>
                      <a:pt x="18076" y="17088"/>
                      <a:pt x="20573" y="19990"/>
                      <a:pt x="21600" y="21408"/>
                    </a:cubicBezTo>
                  </a:path>
                </a:pathLst>
              </a:custGeom>
              <a:noFill/>
              <a:ln w="1905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135" y="0"/>
                <a:ext cx="2144" cy="87"/>
              </a:xfrm>
              <a:custGeom>
                <a:avLst/>
                <a:gdLst>
                  <a:gd name="T0" fmla="*/ 0 w 21600"/>
                  <a:gd name="T1" fmla="+- 0 21600 96"/>
                  <a:gd name="T2" fmla="*/ 21600 h 21504"/>
                  <a:gd name="T3" fmla="*/ 4497 w 21600"/>
                  <a:gd name="T4" fmla="+- 0 17144 96"/>
                  <a:gd name="T5" fmla="*/ 17144 h 21504"/>
                  <a:gd name="T6" fmla="*/ 7910 w 21600"/>
                  <a:gd name="T7" fmla="+- 0 9396 96"/>
                  <a:gd name="T8" fmla="*/ 9396 h 21504"/>
                  <a:gd name="T9" fmla="*/ 10915 w 21600"/>
                  <a:gd name="T10" fmla="+- 0 97 96"/>
                  <a:gd name="T11" fmla="*/ 97 h 21504"/>
                  <a:gd name="T12" fmla="*/ 13711 w 21600"/>
                  <a:gd name="T13" fmla="+- 0 8621 96"/>
                  <a:gd name="T14" fmla="*/ 8621 h 21504"/>
                  <a:gd name="T15" fmla="*/ 17259 w 21600"/>
                  <a:gd name="T16" fmla="+- 0 17144 96"/>
                  <a:gd name="T17" fmla="*/ 17144 h 21504"/>
                  <a:gd name="T18" fmla="*/ 21600 w 21600"/>
                  <a:gd name="T19" fmla="+- 0 19469 96"/>
                  <a:gd name="T20" fmla="*/ 19469 h 21504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</a:cxnLst>
                <a:rect l="0" t="0" r="r" b="b"/>
                <a:pathLst>
                  <a:path w="21600" h="21504">
                    <a:moveTo>
                      <a:pt x="0" y="21504"/>
                    </a:moveTo>
                    <a:cubicBezTo>
                      <a:pt x="1597" y="20342"/>
                      <a:pt x="3177" y="19082"/>
                      <a:pt x="4497" y="17048"/>
                    </a:cubicBezTo>
                    <a:cubicBezTo>
                      <a:pt x="5817" y="15014"/>
                      <a:pt x="6840" y="12108"/>
                      <a:pt x="7910" y="9300"/>
                    </a:cubicBezTo>
                    <a:cubicBezTo>
                      <a:pt x="8979" y="6491"/>
                      <a:pt x="9950" y="98"/>
                      <a:pt x="10915" y="1"/>
                    </a:cubicBezTo>
                    <a:cubicBezTo>
                      <a:pt x="11880" y="-96"/>
                      <a:pt x="12652" y="5716"/>
                      <a:pt x="13711" y="8525"/>
                    </a:cubicBezTo>
                    <a:cubicBezTo>
                      <a:pt x="14770" y="11334"/>
                      <a:pt x="15944" y="15208"/>
                      <a:pt x="17259" y="17048"/>
                    </a:cubicBezTo>
                    <a:cubicBezTo>
                      <a:pt x="18574" y="18889"/>
                      <a:pt x="20697" y="18889"/>
                      <a:pt x="21600" y="19373"/>
                    </a:cubicBezTo>
                  </a:path>
                </a:pathLst>
              </a:custGeom>
              <a:noFill/>
              <a:ln w="19050" cap="flat">
                <a:solidFill>
                  <a:srgbClr val="0000FF"/>
                </a:solidFill>
                <a:prstDash val="lg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Rectangle 10"/>
              <p:cNvSpPr>
                <a:spLocks/>
              </p:cNvSpPr>
              <p:nvPr/>
            </p:nvSpPr>
            <p:spPr bwMode="auto">
              <a:xfrm>
                <a:off x="-30" y="259"/>
                <a:ext cx="1743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38100" tIns="38100" rIns="38100" bIns="38100"/>
              <a:lstStyle/>
              <a:p>
                <a:r>
                  <a:rPr lang="en-US" sz="2400" b="1" dirty="0">
                    <a:solidFill>
                      <a:srgbClr val="0000FF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  </a:t>
                </a:r>
                <a:r>
                  <a:rPr lang="en-US" sz="2400" dirty="0" err="1" smtClean="0">
                    <a:solidFill>
                      <a:srgbClr val="0000FF"/>
                    </a:solidFill>
                    <a:latin typeface="Times New Roman Bold" charset="0"/>
                    <a:ea typeface="ＭＳ Ｐゴシック" charset="0"/>
                    <a:cs typeface="Times New Roman Bold" charset="0"/>
                    <a:sym typeface="Times New Roman Bold" charset="0"/>
                  </a:rPr>
                  <a:t>ν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 Bold" charset="0"/>
                    <a:ea typeface="ＭＳ Ｐゴシック" charset="0"/>
                    <a:cs typeface="Times New Roman Bold" charset="0"/>
                    <a:sym typeface="Times New Roman Bold" charset="0"/>
                  </a:rPr>
                  <a:t>-</a:t>
                </a:r>
                <a:r>
                  <a:rPr lang="en-US" sz="2400" b="1" dirty="0" smtClean="0">
                    <a:solidFill>
                      <a:srgbClr val="0000FF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induced 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 Bold" charset="0"/>
                    <a:ea typeface="ＭＳ Ｐゴシック" charset="0"/>
                    <a:cs typeface="Times New Roman Bold" charset="0"/>
                    <a:sym typeface="Times New Roman Bold" charset="0"/>
                  </a:rPr>
                  <a:t>µ</a:t>
                </a:r>
                <a:r>
                  <a:rPr lang="en-US" sz="2400" b="1" dirty="0">
                    <a:solidFill>
                      <a:srgbClr val="0000FF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 </a:t>
                </a:r>
              </a:p>
            </p:txBody>
          </p:sp>
        </p:grpSp>
      </p:grpSp>
      <p:grpSp>
        <p:nvGrpSpPr>
          <p:cNvPr id="19" name="Group 24"/>
          <p:cNvGrpSpPr>
            <a:grpSpLocks/>
          </p:cNvGrpSpPr>
          <p:nvPr/>
        </p:nvGrpSpPr>
        <p:grpSpPr bwMode="auto">
          <a:xfrm>
            <a:off x="7318101" y="901231"/>
            <a:ext cx="2147888" cy="2192338"/>
            <a:chOff x="71" y="-93"/>
            <a:chExt cx="1353" cy="1381"/>
          </a:xfrm>
        </p:grpSpPr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159" y="259"/>
              <a:ext cx="454" cy="23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 rot="10800000" flipH="1">
              <a:off x="608" y="315"/>
              <a:ext cx="495" cy="17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 rot="10800000" flipH="1">
              <a:off x="159" y="874"/>
              <a:ext cx="449" cy="168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608" y="874"/>
              <a:ext cx="486" cy="118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Rectangle 18"/>
            <p:cNvSpPr>
              <a:spLocks/>
            </p:cNvSpPr>
            <p:nvPr/>
          </p:nvSpPr>
          <p:spPr bwMode="auto">
            <a:xfrm>
              <a:off x="71" y="-93"/>
              <a:ext cx="610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88900" tIns="88900" rIns="88900" bIns="88900"/>
            <a:lstStyle/>
            <a:p>
              <a:r>
                <a:rPr lang="en-US" sz="3400" dirty="0" err="1">
                  <a:solidFill>
                    <a:srgbClr val="FFFFFF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  <a:r>
                <a:rPr lang="en-US" sz="2200" dirty="0" err="1">
                  <a:solidFill>
                    <a:srgbClr val="FFFFFF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μ</a:t>
              </a:r>
              <a:endParaRPr lang="en-US" sz="2200" dirty="0">
                <a:solidFill>
                  <a:srgbClr val="FFFFFF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endParaRPr>
            </a:p>
          </p:txBody>
        </p:sp>
        <p:sp>
          <p:nvSpPr>
            <p:cNvPr id="25" name="Rectangle 19"/>
            <p:cNvSpPr>
              <a:spLocks/>
            </p:cNvSpPr>
            <p:nvPr/>
          </p:nvSpPr>
          <p:spPr bwMode="auto">
            <a:xfrm>
              <a:off x="873" y="-73"/>
              <a:ext cx="230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88900" tIns="88900" rIns="88900" bIns="88900"/>
            <a:lstStyle/>
            <a:p>
              <a:r>
                <a:rPr lang="en-US" sz="3400" dirty="0">
                  <a:solidFill>
                    <a:srgbClr val="FFFFFF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μ</a:t>
              </a:r>
            </a:p>
          </p:txBody>
        </p:sp>
        <p:sp>
          <p:nvSpPr>
            <p:cNvPr id="26" name="Rectangle 20"/>
            <p:cNvSpPr>
              <a:spLocks/>
            </p:cNvSpPr>
            <p:nvPr/>
          </p:nvSpPr>
          <p:spPr bwMode="auto">
            <a:xfrm>
              <a:off x="241" y="914"/>
              <a:ext cx="36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88900" tIns="88900" rIns="88900" bIns="88900"/>
            <a:lstStyle/>
            <a:p>
              <a:r>
                <a:rPr lang="en-US" sz="3400">
                  <a:solidFill>
                    <a:srgbClr val="FFFFFF"/>
                  </a:solidFill>
                  <a:ea typeface="ＭＳ Ｐゴシック" charset="0"/>
                  <a:cs typeface="Gill Sans Light" charset="0"/>
                </a:rPr>
                <a:t>N</a:t>
              </a:r>
            </a:p>
          </p:txBody>
        </p:sp>
        <p:sp>
          <p:nvSpPr>
            <p:cNvPr id="27" name="Rectangle 21"/>
            <p:cNvSpPr>
              <a:spLocks/>
            </p:cNvSpPr>
            <p:nvPr/>
          </p:nvSpPr>
          <p:spPr bwMode="auto">
            <a:xfrm>
              <a:off x="681" y="920"/>
              <a:ext cx="74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88900" tIns="88900" rIns="88900" bIns="88900"/>
            <a:lstStyle/>
            <a:p>
              <a:r>
                <a:rPr lang="en-US" sz="3400">
                  <a:solidFill>
                    <a:srgbClr val="FFFFFF"/>
                  </a:solidFill>
                  <a:ea typeface="ＭＳ Ｐゴシック" charset="0"/>
                  <a:cs typeface="Gill Sans Light" charset="0"/>
                </a:rPr>
                <a:t>X</a:t>
              </a:r>
            </a:p>
          </p:txBody>
        </p:sp>
        <p:sp>
          <p:nvSpPr>
            <p:cNvPr id="28" name="Rectangle 22"/>
            <p:cNvSpPr>
              <a:spLocks/>
            </p:cNvSpPr>
            <p:nvPr/>
          </p:nvSpPr>
          <p:spPr bwMode="auto">
            <a:xfrm>
              <a:off x="576" y="444"/>
              <a:ext cx="5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88900" tIns="88900" rIns="88900" bIns="88900"/>
            <a:lstStyle/>
            <a:p>
              <a:r>
                <a:rPr lang="en-US" sz="3400" dirty="0">
                  <a:solidFill>
                    <a:srgbClr val="FFFFFF"/>
                  </a:solidFill>
                  <a:ea typeface="ＭＳ Ｐゴシック" charset="0"/>
                  <a:cs typeface="Gill Sans Light" charset="0"/>
                </a:rPr>
                <a:t>W</a:t>
              </a:r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>
              <a:off x="608" y="490"/>
              <a:ext cx="1" cy="38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0" name="Group 49"/>
          <p:cNvGrpSpPr>
            <a:grpSpLocks/>
          </p:cNvGrpSpPr>
          <p:nvPr/>
        </p:nvGrpSpPr>
        <p:grpSpPr bwMode="auto">
          <a:xfrm>
            <a:off x="-94101" y="949962"/>
            <a:ext cx="5507906" cy="5735344"/>
            <a:chOff x="0" y="-8"/>
            <a:chExt cx="4456" cy="4639"/>
          </a:xfrm>
        </p:grpSpPr>
        <p:sp>
          <p:nvSpPr>
            <p:cNvPr id="31" name="Rectangle 25"/>
            <p:cNvSpPr>
              <a:spLocks/>
            </p:cNvSpPr>
            <p:nvPr/>
          </p:nvSpPr>
          <p:spPr bwMode="auto">
            <a:xfrm>
              <a:off x="213" y="387"/>
              <a:ext cx="1474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>
                  <a:solidFill>
                    <a:schemeClr val="tx1"/>
                  </a:solidFill>
                  <a:latin typeface="Gill Sans"/>
                  <a:ea typeface="ＭＳ Ｐゴシック" charset="0"/>
                  <a:cs typeface="Gill Sans"/>
                </a:rPr>
                <a:t>cosmic ray</a:t>
              </a:r>
            </a:p>
          </p:txBody>
        </p:sp>
        <p:sp>
          <p:nvSpPr>
            <p:cNvPr id="32" name="Rectangle 26"/>
            <p:cNvSpPr>
              <a:spLocks/>
            </p:cNvSpPr>
            <p:nvPr/>
          </p:nvSpPr>
          <p:spPr bwMode="auto">
            <a:xfrm>
              <a:off x="1958" y="2716"/>
              <a:ext cx="539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3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ν</a:t>
              </a:r>
              <a:r>
                <a:rPr lang="en-US" sz="2800" baseline="-200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atm</a:t>
              </a:r>
            </a:p>
          </p:txBody>
        </p:sp>
        <p:grpSp>
          <p:nvGrpSpPr>
            <p:cNvPr id="33" name="Group 30"/>
            <p:cNvGrpSpPr>
              <a:grpSpLocks/>
            </p:cNvGrpSpPr>
            <p:nvPr/>
          </p:nvGrpSpPr>
          <p:grpSpPr bwMode="auto">
            <a:xfrm>
              <a:off x="0" y="299"/>
              <a:ext cx="4456" cy="4332"/>
              <a:chOff x="0" y="0"/>
              <a:chExt cx="4456" cy="4332"/>
            </a:xfrm>
          </p:grpSpPr>
          <p:sp>
            <p:nvSpPr>
              <p:cNvPr id="52" name="AutoShape 27"/>
              <p:cNvSpPr>
                <a:spLocks/>
              </p:cNvSpPr>
              <p:nvPr/>
            </p:nvSpPr>
            <p:spPr bwMode="auto">
              <a:xfrm rot="8321947">
                <a:off x="702" y="610"/>
                <a:ext cx="3113" cy="3115"/>
              </a:xfrm>
              <a:custGeom>
                <a:avLst/>
                <a:gdLst/>
                <a:ahLst/>
                <a:cxnLst/>
                <a:rect l="0" t="0" r="r" b="b"/>
                <a:pathLst>
                  <a:path w="19599" h="19599">
                    <a:moveTo>
                      <a:pt x="16769" y="3106"/>
                    </a:moveTo>
                    <a:cubicBezTo>
                      <a:pt x="20650" y="6987"/>
                      <a:pt x="20738" y="13192"/>
                      <a:pt x="16965" y="16965"/>
                    </a:cubicBezTo>
                    <a:cubicBezTo>
                      <a:pt x="13193" y="20738"/>
                      <a:pt x="6988" y="20651"/>
                      <a:pt x="3107" y="16770"/>
                    </a:cubicBezTo>
                    <a:cubicBezTo>
                      <a:pt x="-774" y="12889"/>
                      <a:pt x="-862" y="6684"/>
                      <a:pt x="2911" y="2911"/>
                    </a:cubicBezTo>
                    <a:cubicBezTo>
                      <a:pt x="6683" y="-862"/>
                      <a:pt x="12888" y="-775"/>
                      <a:pt x="16769" y="3106"/>
                    </a:cubicBezTo>
                  </a:path>
                </a:pathLst>
              </a:custGeom>
              <a:gradFill rotWithShape="0">
                <a:gsLst>
                  <a:gs pos="0">
                    <a:srgbClr val="A7D8F5"/>
                  </a:gs>
                  <a:gs pos="34999">
                    <a:srgbClr val="C1E4F8"/>
                  </a:gs>
                  <a:gs pos="100000">
                    <a:srgbClr val="E6F5FE"/>
                  </a:gs>
                </a:gsLst>
                <a:lin ang="2880000" scaled="1"/>
              </a:gradFill>
              <a:ln w="9525" cap="flat">
                <a:solidFill>
                  <a:srgbClr val="18567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19999" dir="5400000" algn="ctr" rotWithShape="0">
                  <a:schemeClr val="bg2">
                    <a:alpha val="37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AutoShape 28"/>
              <p:cNvSpPr>
                <a:spLocks/>
              </p:cNvSpPr>
              <p:nvPr/>
            </p:nvSpPr>
            <p:spPr bwMode="auto">
              <a:xfrm rot="8321947">
                <a:off x="1021" y="889"/>
                <a:ext cx="2465" cy="2540"/>
              </a:xfrm>
              <a:custGeom>
                <a:avLst/>
                <a:gdLst/>
                <a:ahLst/>
                <a:cxnLst/>
                <a:rect l="0" t="0" r="r" b="b"/>
                <a:pathLst>
                  <a:path w="19596" h="19601">
                    <a:moveTo>
                      <a:pt x="16768" y="3100"/>
                    </a:moveTo>
                    <a:cubicBezTo>
                      <a:pt x="20650" y="6980"/>
                      <a:pt x="20741" y="13185"/>
                      <a:pt x="16970" y="16960"/>
                    </a:cubicBezTo>
                    <a:cubicBezTo>
                      <a:pt x="13200" y="20735"/>
                      <a:pt x="6996" y="20650"/>
                      <a:pt x="3114" y="16770"/>
                    </a:cubicBezTo>
                    <a:cubicBezTo>
                      <a:pt x="-768" y="12890"/>
                      <a:pt x="-859" y="6685"/>
                      <a:pt x="2912" y="2910"/>
                    </a:cubicBezTo>
                    <a:cubicBezTo>
                      <a:pt x="6682" y="-865"/>
                      <a:pt x="12886" y="-780"/>
                      <a:pt x="16768" y="3100"/>
                    </a:cubicBezTo>
                  </a:path>
                </a:pathLst>
              </a:custGeom>
              <a:gradFill rotWithShape="0">
                <a:gsLst>
                  <a:gs pos="0">
                    <a:srgbClr val="FFDCB8"/>
                  </a:gs>
                  <a:gs pos="34999">
                    <a:srgbClr val="FFE6CD"/>
                  </a:gs>
                  <a:gs pos="100000">
                    <a:srgbClr val="FFF5EC"/>
                  </a:gs>
                </a:gsLst>
                <a:lin ang="2880000" scaled="1"/>
              </a:gradFill>
              <a:ln w="9525" cap="flat">
                <a:solidFill>
                  <a:srgbClr val="F07C0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" name="AutoShape 29"/>
              <p:cNvSpPr>
                <a:spLocks/>
              </p:cNvSpPr>
              <p:nvPr/>
            </p:nvSpPr>
            <p:spPr bwMode="auto">
              <a:xfrm rot="8321947">
                <a:off x="1746" y="2672"/>
                <a:ext cx="1245" cy="907"/>
              </a:xfrm>
              <a:custGeom>
                <a:avLst/>
                <a:gdLst/>
                <a:ahLst/>
                <a:cxnLst/>
                <a:rect l="0" t="0" r="r" b="b"/>
                <a:pathLst>
                  <a:path w="21382" h="21234">
                    <a:moveTo>
                      <a:pt x="0" y="0"/>
                    </a:moveTo>
                    <a:lnTo>
                      <a:pt x="811" y="678"/>
                    </a:lnTo>
                    <a:lnTo>
                      <a:pt x="820" y="1515"/>
                    </a:lnTo>
                    <a:lnTo>
                      <a:pt x="1914" y="2791"/>
                    </a:lnTo>
                    <a:lnTo>
                      <a:pt x="1698" y="3275"/>
                    </a:lnTo>
                    <a:lnTo>
                      <a:pt x="2711" y="4723"/>
                    </a:lnTo>
                    <a:lnTo>
                      <a:pt x="2718" y="5386"/>
                    </a:lnTo>
                    <a:lnTo>
                      <a:pt x="3724" y="6172"/>
                    </a:lnTo>
                    <a:lnTo>
                      <a:pt x="3815" y="6941"/>
                    </a:lnTo>
                    <a:lnTo>
                      <a:pt x="5490" y="8054"/>
                    </a:lnTo>
                    <a:lnTo>
                      <a:pt x="6751" y="9333"/>
                    </a:lnTo>
                    <a:lnTo>
                      <a:pt x="6898" y="10068"/>
                    </a:lnTo>
                    <a:lnTo>
                      <a:pt x="7763" y="10607"/>
                    </a:lnTo>
                    <a:lnTo>
                      <a:pt x="8243" y="11453"/>
                    </a:lnTo>
                    <a:lnTo>
                      <a:pt x="8992" y="11467"/>
                    </a:lnTo>
                    <a:lnTo>
                      <a:pt x="9601" y="14059"/>
                    </a:lnTo>
                    <a:lnTo>
                      <a:pt x="10412" y="14737"/>
                    </a:lnTo>
                    <a:lnTo>
                      <a:pt x="11216" y="14752"/>
                    </a:lnTo>
                    <a:lnTo>
                      <a:pt x="11613" y="15527"/>
                    </a:lnTo>
                    <a:lnTo>
                      <a:pt x="12506" y="18821"/>
                    </a:lnTo>
                    <a:lnTo>
                      <a:pt x="13505" y="18840"/>
                    </a:lnTo>
                    <a:lnTo>
                      <a:pt x="14726" y="19003"/>
                    </a:lnTo>
                    <a:lnTo>
                      <a:pt x="15125" y="19952"/>
                    </a:lnTo>
                    <a:lnTo>
                      <a:pt x="17315" y="19994"/>
                    </a:lnTo>
                    <a:lnTo>
                      <a:pt x="18132" y="21160"/>
                    </a:lnTo>
                    <a:lnTo>
                      <a:pt x="19273" y="21600"/>
                    </a:lnTo>
                    <a:lnTo>
                      <a:pt x="19797" y="21366"/>
                    </a:lnTo>
                    <a:lnTo>
                      <a:pt x="20656" y="21313"/>
                    </a:lnTo>
                    <a:lnTo>
                      <a:pt x="21600" y="21401"/>
                    </a:lnTo>
                    <a:lnTo>
                      <a:pt x="20816" y="18039"/>
                    </a:lnTo>
                    <a:lnTo>
                      <a:pt x="19052" y="13648"/>
                    </a:lnTo>
                    <a:lnTo>
                      <a:pt x="17554" y="10970"/>
                    </a:lnTo>
                    <a:lnTo>
                      <a:pt x="16343" y="9099"/>
                    </a:lnTo>
                    <a:lnTo>
                      <a:pt x="14516" y="6798"/>
                    </a:lnTo>
                    <a:lnTo>
                      <a:pt x="12583" y="4843"/>
                    </a:lnTo>
                    <a:lnTo>
                      <a:pt x="10096" y="3018"/>
                    </a:lnTo>
                    <a:lnTo>
                      <a:pt x="7892" y="1720"/>
                    </a:lnTo>
                    <a:lnTo>
                      <a:pt x="4997" y="584"/>
                    </a:lnTo>
                    <a:lnTo>
                      <a:pt x="2082" y="21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18567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4" name="Rectangle 31"/>
            <p:cNvSpPr>
              <a:spLocks/>
            </p:cNvSpPr>
            <p:nvPr/>
          </p:nvSpPr>
          <p:spPr bwMode="auto">
            <a:xfrm>
              <a:off x="1070" y="3653"/>
              <a:ext cx="2089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>
                  <a:solidFill>
                    <a:srgbClr val="FF0000"/>
                  </a:solidFill>
                  <a:latin typeface="Gill Sans"/>
                  <a:ea typeface="ＭＳ Ｐゴシック" charset="0"/>
                  <a:cs typeface="Gill Sans"/>
                  <a:sym typeface="Symbol" charset="0"/>
                </a:rPr>
                <a:t>atmospheric</a:t>
              </a:r>
              <a:r>
                <a:rPr lang="en-US" sz="3400" dirty="0">
                  <a:solidFill>
                    <a:srgbClr val="FF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 μ</a:t>
              </a:r>
            </a:p>
          </p:txBody>
        </p:sp>
        <p:sp>
          <p:nvSpPr>
            <p:cNvPr id="35" name="AutoShape 32"/>
            <p:cNvSpPr>
              <a:spLocks/>
            </p:cNvSpPr>
            <p:nvPr/>
          </p:nvSpPr>
          <p:spPr bwMode="auto">
            <a:xfrm rot="-10728495">
              <a:off x="2143" y="3355"/>
              <a:ext cx="159" cy="289"/>
            </a:xfrm>
            <a:custGeom>
              <a:avLst/>
              <a:gdLst/>
              <a:ahLst/>
              <a:cxnLst/>
              <a:rect l="0" t="0" r="r" b="b"/>
              <a:pathLst>
                <a:path w="20281" h="21182">
                  <a:moveTo>
                    <a:pt x="0" y="0"/>
                  </a:moveTo>
                  <a:lnTo>
                    <a:pt x="20281" y="418"/>
                  </a:lnTo>
                  <a:lnTo>
                    <a:pt x="21600" y="21600"/>
                  </a:lnTo>
                  <a:lnTo>
                    <a:pt x="1319" y="21182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rot="10800000">
              <a:off x="2629" y="3648"/>
              <a:ext cx="606" cy="574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 rot="10800000">
              <a:off x="2036" y="3650"/>
              <a:ext cx="781" cy="176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 rot="10800000">
              <a:off x="2749" y="3546"/>
              <a:ext cx="86" cy="292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 rot="10800000">
              <a:off x="1985" y="3379"/>
              <a:ext cx="784" cy="43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1562" y="978"/>
              <a:ext cx="582" cy="2328"/>
            </a:xfrm>
            <a:prstGeom prst="line">
              <a:avLst/>
            </a:prstGeom>
            <a:noFill/>
            <a:ln w="50800" cap="flat">
              <a:solidFill>
                <a:srgbClr val="408000"/>
              </a:solidFill>
              <a:prstDash val="sysDot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 flipH="1">
              <a:off x="2144" y="3234"/>
              <a:ext cx="38" cy="64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 rot="10800000">
              <a:off x="1351" y="524"/>
              <a:ext cx="302" cy="605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1567" y="958"/>
              <a:ext cx="202" cy="185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 flipH="1">
              <a:off x="1509" y="984"/>
              <a:ext cx="67" cy="427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 flipH="1">
              <a:off x="1353" y="965"/>
              <a:ext cx="221" cy="359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2246" y="3306"/>
              <a:ext cx="30" cy="485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7" name="Group 46"/>
            <p:cNvGrpSpPr>
              <a:grpSpLocks/>
            </p:cNvGrpSpPr>
            <p:nvPr/>
          </p:nvGrpSpPr>
          <p:grpSpPr bwMode="auto">
            <a:xfrm>
              <a:off x="1542" y="-8"/>
              <a:ext cx="1834" cy="3325"/>
              <a:chOff x="790" y="-8"/>
              <a:chExt cx="1834" cy="3325"/>
            </a:xfrm>
          </p:grpSpPr>
          <p:sp>
            <p:nvSpPr>
              <p:cNvPr id="50" name="Line 44"/>
              <p:cNvSpPr>
                <a:spLocks noChangeShapeType="1"/>
              </p:cNvSpPr>
              <p:nvPr/>
            </p:nvSpPr>
            <p:spPr bwMode="auto">
              <a:xfrm flipH="1">
                <a:off x="1479" y="72"/>
                <a:ext cx="293" cy="3245"/>
              </a:xfrm>
              <a:prstGeom prst="line">
                <a:avLst/>
              </a:prstGeom>
              <a:noFill/>
              <a:ln w="50800" cap="flat">
                <a:solidFill>
                  <a:srgbClr val="408000"/>
                </a:solidFill>
                <a:prstDash val="sysDot"/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1" name="AutoShape 45"/>
              <p:cNvSpPr>
                <a:spLocks/>
              </p:cNvSpPr>
              <p:nvPr/>
            </p:nvSpPr>
            <p:spPr bwMode="auto">
              <a:xfrm rot="21596406">
                <a:off x="790" y="-8"/>
                <a:ext cx="1834" cy="415"/>
              </a:xfrm>
              <a:custGeom>
                <a:avLst/>
                <a:gdLst/>
                <a:ahLst/>
                <a:cxnLst/>
                <a:rect l="0" t="0" r="r" b="b"/>
                <a:pathLst>
                  <a:path w="21239" h="21577">
                    <a:moveTo>
                      <a:pt x="0" y="0"/>
                    </a:moveTo>
                    <a:lnTo>
                      <a:pt x="21239" y="23"/>
                    </a:lnTo>
                    <a:lnTo>
                      <a:pt x="21600" y="21600"/>
                    </a:lnTo>
                    <a:lnTo>
                      <a:pt x="361" y="21577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38100" tIns="38100" rIns="38100" bIns="38100"/>
              <a:lstStyle/>
              <a:p>
                <a:pPr algn="l"/>
                <a:r>
                  <a:rPr lang="en-US" sz="2400" dirty="0" smtClean="0">
                    <a:solidFill>
                      <a:srgbClr val="3F691E"/>
                    </a:solidFill>
                    <a:latin typeface="Gill Sans"/>
                    <a:ea typeface="ＭＳ Ｐゴシック" charset="0"/>
                    <a:cs typeface="Gill Sans"/>
                    <a:sym typeface="Symbol" charset="0"/>
                  </a:rPr>
                  <a:t>astrophysical </a:t>
                </a:r>
                <a:r>
                  <a:rPr lang="en-US" sz="3400" dirty="0" err="1" smtClean="0">
                    <a:solidFill>
                      <a:srgbClr val="3F691E"/>
                    </a:solidFill>
                    <a:latin typeface="Symbol" charset="0"/>
                    <a:ea typeface="ＭＳ Ｐゴシック" charset="0"/>
                    <a:cs typeface="Symbol" charset="0"/>
                    <a:sym typeface="Symbol" charset="0"/>
                  </a:rPr>
                  <a:t>ν</a:t>
                </a:r>
                <a:endParaRPr lang="en-US" sz="3400" dirty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endParaRPr>
              </a:p>
            </p:txBody>
          </p:sp>
        </p:grpSp>
        <p:sp>
          <p:nvSpPr>
            <p:cNvPr id="48" name="AutoShape 47"/>
            <p:cNvSpPr>
              <a:spLocks/>
            </p:cNvSpPr>
            <p:nvPr/>
          </p:nvSpPr>
          <p:spPr bwMode="auto">
            <a:xfrm rot="22127">
              <a:off x="1023" y="2086"/>
              <a:ext cx="2358" cy="41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 err="1" smtClean="0">
                  <a:solidFill>
                    <a:srgbClr val="3F691E"/>
                  </a:solidFill>
                  <a:latin typeface="Gill Sans"/>
                  <a:ea typeface="ＭＳ Ｐゴシック" charset="0"/>
                  <a:cs typeface="Gill Sans"/>
                  <a:sym typeface="Symbol" charset="0"/>
                </a:rPr>
                <a:t>atmos</a:t>
              </a:r>
              <a:r>
                <a:rPr lang="en-US" sz="2400" dirty="0" smtClean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 </a:t>
              </a:r>
              <a:r>
                <a:rPr lang="en-US" sz="2400" dirty="0" err="1" smtClean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  <a:endParaRPr lang="en-US" sz="2400" dirty="0">
                <a:solidFill>
                  <a:srgbClr val="3F691E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endParaRPr>
            </a:p>
          </p:txBody>
        </p:sp>
        <p:sp>
          <p:nvSpPr>
            <p:cNvPr id="49" name="Rectangle 48"/>
            <p:cNvSpPr>
              <a:spLocks/>
            </p:cNvSpPr>
            <p:nvPr/>
          </p:nvSpPr>
          <p:spPr bwMode="auto">
            <a:xfrm>
              <a:off x="2725" y="4104"/>
              <a:ext cx="1475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>
                  <a:solidFill>
                    <a:schemeClr val="tx1"/>
                  </a:solidFill>
                  <a:latin typeface="Gill Sans"/>
                  <a:ea typeface="ＭＳ Ｐゴシック" charset="0"/>
                  <a:cs typeface="Gill Sans"/>
                </a:rPr>
                <a:t>cosmic ray</a:t>
              </a:r>
            </a:p>
          </p:txBody>
        </p:sp>
      </p:grpSp>
      <p:sp>
        <p:nvSpPr>
          <p:cNvPr id="55" name="Line 50"/>
          <p:cNvSpPr>
            <a:spLocks noChangeShapeType="1"/>
          </p:cNvSpPr>
          <p:nvPr/>
        </p:nvSpPr>
        <p:spPr bwMode="auto">
          <a:xfrm>
            <a:off x="1738771" y="1951441"/>
            <a:ext cx="420687" cy="731837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" name="Rectangle 52"/>
          <p:cNvSpPr>
            <a:spLocks/>
          </p:cNvSpPr>
          <p:nvPr/>
        </p:nvSpPr>
        <p:spPr bwMode="auto">
          <a:xfrm>
            <a:off x="-292100" y="7772400"/>
            <a:ext cx="453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Southern Sky</a:t>
            </a:r>
          </a:p>
        </p:txBody>
      </p:sp>
      <p:sp>
        <p:nvSpPr>
          <p:cNvPr id="58" name="AutoShape 53"/>
          <p:cNvSpPr>
            <a:spLocks/>
          </p:cNvSpPr>
          <p:nvPr/>
        </p:nvSpPr>
        <p:spPr bwMode="auto">
          <a:xfrm rot="16200000">
            <a:off x="5845665" y="5018871"/>
            <a:ext cx="736600" cy="762000"/>
          </a:xfrm>
          <a:prstGeom prst="rightArrow">
            <a:avLst>
              <a:gd name="adj1" fmla="val 48574"/>
              <a:gd name="adj2" fmla="val 47829"/>
            </a:avLst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" name="AutoShape 54"/>
          <p:cNvSpPr>
            <a:spLocks/>
          </p:cNvSpPr>
          <p:nvPr/>
        </p:nvSpPr>
        <p:spPr bwMode="auto">
          <a:xfrm rot="5400000">
            <a:off x="8088118" y="5095945"/>
            <a:ext cx="736600" cy="762000"/>
          </a:xfrm>
          <a:prstGeom prst="rightArrow">
            <a:avLst>
              <a:gd name="adj1" fmla="val 48574"/>
              <a:gd name="adj2" fmla="val 47829"/>
            </a:avLst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6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Direction-dependent VLI Oscillations</a:t>
            </a:r>
            <a:endParaRPr lang="en-US" sz="3600"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307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D522-B38B-DB43-9CB8-DCE1779584DB}" type="slidenum">
              <a:rPr lang="en-US"/>
              <a:pPr/>
              <a:t>40</a:t>
            </a:fld>
            <a:endParaRPr lang="en-US"/>
          </a:p>
        </p:txBody>
      </p:sp>
      <p:graphicFrame>
        <p:nvGraphicFramePr>
          <p:cNvPr id="480260" name="Object 4"/>
          <p:cNvGraphicFramePr>
            <a:graphicFrameLocks noChangeAspect="1"/>
          </p:cNvGraphicFramePr>
          <p:nvPr/>
        </p:nvGraphicFramePr>
        <p:xfrm>
          <a:off x="152400" y="3429000"/>
          <a:ext cx="5410200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3" name="Equation" r:id="rId3" imgW="3974760" imgH="927000" progId="">
                  <p:embed/>
                </p:oleObj>
              </mc:Choice>
              <mc:Fallback>
                <p:oleObj name="Equation" r:id="rId3" imgW="3974760" imgH="92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429000"/>
                        <a:ext cx="5410200" cy="1262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TextBox 8"/>
          <p:cNvSpPr txBox="1">
            <a:spLocks noChangeArrowheads="1"/>
          </p:cNvSpPr>
          <p:nvPr/>
        </p:nvSpPr>
        <p:spPr bwMode="auto">
          <a:xfrm>
            <a:off x="381000" y="1447800"/>
            <a:ext cx="55626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latin typeface="Gill Sans"/>
                <a:cs typeface="Gill Sans"/>
              </a:rPr>
              <a:t>Standard Model Extension includes </a:t>
            </a:r>
            <a:r>
              <a:rPr lang="en-US" sz="1800" dirty="0" smtClean="0">
                <a:latin typeface="Gill Sans"/>
                <a:cs typeface="Gill Sans"/>
              </a:rPr>
              <a:t>interaction coefficients </a:t>
            </a:r>
            <a:r>
              <a:rPr lang="en-US" sz="1800" dirty="0">
                <a:latin typeface="Gill Sans"/>
                <a:cs typeface="Gill Sans"/>
              </a:rPr>
              <a:t>that violate rotational invariance</a:t>
            </a:r>
            <a:endParaRPr lang="en-US" sz="3200" dirty="0">
              <a:latin typeface="Gill Sans"/>
              <a:cs typeface="Gill Sans"/>
            </a:endParaRPr>
          </a:p>
          <a:p>
            <a:pPr algn="ctr" eaLnBrk="0" hangingPunct="0"/>
            <a:endParaRPr lang="en-US" sz="1800" dirty="0">
              <a:latin typeface="Gill Sans"/>
              <a:cs typeface="Gill Sans"/>
            </a:endParaRPr>
          </a:p>
          <a:p>
            <a:pPr eaLnBrk="0" hangingPunct="0"/>
            <a:r>
              <a:rPr lang="en-US" sz="1800" dirty="0">
                <a:latin typeface="Gill Sans"/>
                <a:cs typeface="Gill Sans"/>
              </a:rPr>
              <a:t>“Vector Model</a:t>
            </a:r>
            <a:r>
              <a:rPr lang="en-US" sz="1800" dirty="0" smtClean="0">
                <a:latin typeface="Gill Sans"/>
                <a:cs typeface="Gill Sans"/>
              </a:rPr>
              <a:t>”:</a:t>
            </a:r>
          </a:p>
          <a:p>
            <a:pPr eaLnBrk="0" hangingPunct="0"/>
            <a:r>
              <a:rPr lang="en-US" dirty="0">
                <a:latin typeface="Gill Sans"/>
                <a:cs typeface="Gill Sans"/>
              </a:rPr>
              <a:t>	</a:t>
            </a:r>
            <a:r>
              <a:rPr lang="en-US" sz="1800" dirty="0" smtClean="0">
                <a:latin typeface="Gill Sans"/>
                <a:cs typeface="Gill Sans"/>
              </a:rPr>
              <a:t> energy-independent directional VLI, </a:t>
            </a:r>
            <a:r>
              <a:rPr lang="en-US" sz="1800" i="1" dirty="0" err="1" smtClean="0">
                <a:latin typeface="Gill Sans"/>
                <a:cs typeface="Gill Sans"/>
              </a:rPr>
              <a:t>a</a:t>
            </a:r>
            <a:r>
              <a:rPr lang="en-US" sz="1800" i="1" baseline="-25000" dirty="0" err="1" smtClean="0">
                <a:latin typeface="Gill Sans"/>
                <a:cs typeface="Gill Sans"/>
              </a:rPr>
              <a:t>L</a:t>
            </a:r>
            <a:endParaRPr lang="en-US" sz="1800" i="1" baseline="-25000" dirty="0" smtClean="0">
              <a:latin typeface="Gill Sans"/>
              <a:cs typeface="Gill Sans"/>
            </a:endParaRPr>
          </a:p>
          <a:p>
            <a:pPr eaLnBrk="0" hangingPunct="0"/>
            <a:r>
              <a:rPr lang="en-US" dirty="0" smtClean="0">
                <a:latin typeface="Gill Sans"/>
                <a:cs typeface="Gill Sans"/>
              </a:rPr>
              <a:t>+      energy-dependent directional VLI, </a:t>
            </a:r>
            <a:r>
              <a:rPr lang="en-US" i="1" dirty="0" err="1" smtClean="0">
                <a:latin typeface="Gill Sans"/>
                <a:cs typeface="Gill Sans"/>
              </a:rPr>
              <a:t>c</a:t>
            </a:r>
            <a:r>
              <a:rPr lang="en-US" i="1" baseline="-25000" dirty="0" err="1" smtClean="0">
                <a:latin typeface="Gill Sans"/>
                <a:cs typeface="Gill Sans"/>
              </a:rPr>
              <a:t>L</a:t>
            </a:r>
            <a:r>
              <a:rPr lang="en-US" dirty="0" smtClean="0">
                <a:latin typeface="Gill Sans"/>
                <a:cs typeface="Gill Sans"/>
              </a:rPr>
              <a:t> </a:t>
            </a:r>
            <a:endParaRPr lang="en-US" sz="1800" dirty="0">
              <a:latin typeface="Gill Sans"/>
              <a:cs typeface="Gill Sans"/>
            </a:endParaRPr>
          </a:p>
        </p:txBody>
      </p:sp>
      <p:sp>
        <p:nvSpPr>
          <p:cNvPr id="1037" name="Rectangle 19"/>
          <p:cNvSpPr>
            <a:spLocks noChangeArrowheads="1"/>
          </p:cNvSpPr>
          <p:nvPr/>
        </p:nvSpPr>
        <p:spPr bwMode="auto">
          <a:xfrm>
            <a:off x="2590800" y="4972049"/>
            <a:ext cx="249962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100" dirty="0" err="1">
                <a:latin typeface="Gill Sans"/>
                <a:cs typeface="Gill Sans"/>
              </a:rPr>
              <a:t>Kostelecky</a:t>
            </a:r>
            <a:r>
              <a:rPr lang="en-US" sz="1100" dirty="0">
                <a:latin typeface="Gill Sans"/>
                <a:cs typeface="Gill Sans"/>
              </a:rPr>
              <a:t> and </a:t>
            </a:r>
            <a:r>
              <a:rPr lang="en-US" sz="1100" dirty="0" err="1">
                <a:latin typeface="Gill Sans"/>
                <a:cs typeface="Gill Sans"/>
              </a:rPr>
              <a:t>Mewes</a:t>
            </a:r>
            <a:r>
              <a:rPr lang="en-US" sz="1100" dirty="0">
                <a:latin typeface="Gill Sans"/>
                <a:cs typeface="Gill Sans"/>
              </a:rPr>
              <a:t>, </a:t>
            </a:r>
            <a:r>
              <a:rPr lang="en-US" sz="1100" dirty="0" smtClean="0">
                <a:latin typeface="Gill Sans"/>
                <a:cs typeface="Gill Sans"/>
              </a:rPr>
              <a:t>PRD </a:t>
            </a:r>
            <a:r>
              <a:rPr lang="en-US" sz="1100" b="1" dirty="0">
                <a:latin typeface="Gill Sans"/>
                <a:cs typeface="Gill Sans"/>
              </a:rPr>
              <a:t>70</a:t>
            </a:r>
            <a:r>
              <a:rPr lang="en-US" sz="1100" dirty="0">
                <a:latin typeface="Gill Sans"/>
                <a:cs typeface="Gill Sans"/>
              </a:rPr>
              <a:t>, 076002</a:t>
            </a:r>
          </a:p>
        </p:txBody>
      </p:sp>
      <p:graphicFrame>
        <p:nvGraphicFramePr>
          <p:cNvPr id="1028" name="Object 16"/>
          <p:cNvGraphicFramePr>
            <a:graphicFrameLocks noChangeAspect="1"/>
          </p:cNvGraphicFramePr>
          <p:nvPr/>
        </p:nvGraphicFramePr>
        <p:xfrm>
          <a:off x="251619" y="4700587"/>
          <a:ext cx="2087562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" name="Equation" r:id="rId5" imgW="1688760" imgH="698400" progId="Equation.3">
                  <p:embed/>
                </p:oleObj>
              </mc:Choice>
              <mc:Fallback>
                <p:oleObj name="Equation" r:id="rId5" imgW="168876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619" y="4700587"/>
                        <a:ext cx="2087562" cy="862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0" name="Picture 18" descr="C:\root\dir_c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45137" y="3755177"/>
            <a:ext cx="3522663" cy="256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20" descr="C:\root\dir_a.gif"/>
          <p:cNvPicPr>
            <a:picLocks noChangeAspect="1" noChangeArrowheads="1"/>
          </p:cNvPicPr>
          <p:nvPr/>
        </p:nvPicPr>
        <p:blipFill>
          <a:blip r:embed="rId8"/>
          <a:srcRect t="7613"/>
          <a:stretch>
            <a:fillRect/>
          </a:stretch>
        </p:blipFill>
        <p:spPr bwMode="auto">
          <a:xfrm>
            <a:off x="5470525" y="1427163"/>
            <a:ext cx="3522663" cy="237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22"/>
          <p:cNvGraphicFramePr>
            <a:graphicFrameLocks noChangeAspect="1"/>
          </p:cNvGraphicFramePr>
          <p:nvPr/>
        </p:nvGraphicFramePr>
        <p:xfrm>
          <a:off x="6481762" y="5080741"/>
          <a:ext cx="98425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5" name="Equation" r:id="rId9" imgW="1130040" imgH="482400" progId="">
                  <p:embed/>
                </p:oleObj>
              </mc:Choice>
              <mc:Fallback>
                <p:oleObj name="Equation" r:id="rId9" imgW="113004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1762" y="5080741"/>
                        <a:ext cx="984250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6477000" y="2438400"/>
          <a:ext cx="912813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6" name="Equation" r:id="rId11" imgW="1066680" imgH="482400" progId="">
                  <p:embed/>
                </p:oleObj>
              </mc:Choice>
              <mc:Fallback>
                <p:oleObj name="Equation" r:id="rId11" imgW="106668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438400"/>
                        <a:ext cx="912813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400800" y="1066800"/>
            <a:ext cx="198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Survival probability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456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09600" y="1689638"/>
            <a:ext cx="4267200" cy="3263362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Right ascension distribution consistent with atmospheric neutrino expectation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Set upper limits on VLI coefficients based on power in Fourier modes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For energy-dependent effects:</a:t>
            </a:r>
            <a:br>
              <a:rPr lang="en-US" sz="2000" dirty="0" smtClean="0"/>
            </a:br>
            <a:r>
              <a:rPr lang="en-US" sz="2000" dirty="0" smtClean="0"/>
              <a:t>results 3-4 orders of magnitude improved over MINOS</a:t>
            </a:r>
          </a:p>
          <a:p>
            <a:endParaRPr lang="en-US" sz="2000" dirty="0" smtClean="0"/>
          </a:p>
          <a:p>
            <a:pPr>
              <a:buNone/>
            </a:pPr>
            <a:endParaRPr lang="en-US" sz="2000" baseline="30000" dirty="0" smtClean="0">
              <a:latin typeface="Lucida Grande"/>
              <a:ea typeface="Lucida Grande"/>
              <a:cs typeface="Lucida Grande"/>
            </a:endParaRPr>
          </a:p>
          <a:p>
            <a:pPr>
              <a:buNone/>
            </a:pPr>
            <a:endParaRPr lang="en-US" sz="2000" baseline="30000" dirty="0" smtClean="0">
              <a:latin typeface="Lucida Grande"/>
              <a:ea typeface="Lucida Grande"/>
              <a:cs typeface="Lucida Grande"/>
            </a:endParaRPr>
          </a:p>
          <a:p>
            <a:pPr>
              <a:buNone/>
            </a:pPr>
            <a:endParaRPr lang="en-US" sz="2000" dirty="0"/>
          </a:p>
        </p:txBody>
      </p:sp>
      <p:sp>
        <p:nvSpPr>
          <p:cNvPr id="3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 dirty="0"/>
          </a:p>
        </p:txBody>
      </p:sp>
      <p:sp>
        <p:nvSpPr>
          <p:cNvPr id="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 dirty="0"/>
          </a:p>
        </p:txBody>
      </p:sp>
      <p:sp>
        <p:nvSpPr>
          <p:cNvPr id="51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53504-2032-AB4B-8779-04EF08846F89}" type="slidenum">
              <a:rPr lang="en-US"/>
              <a:pPr/>
              <a:t>41</a:t>
            </a:fld>
            <a:endParaRPr lang="en-US"/>
          </a:p>
        </p:txBody>
      </p:sp>
      <p:sp>
        <p:nvSpPr>
          <p:cNvPr id="2058" name="TextBox 11"/>
          <p:cNvSpPr txBox="1">
            <a:spLocks noChangeArrowheads="1"/>
          </p:cNvSpPr>
          <p:nvPr/>
        </p:nvSpPr>
        <p:spPr bwMode="auto">
          <a:xfrm>
            <a:off x="5561613" y="4904601"/>
            <a:ext cx="31251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32 bins in </a:t>
            </a:r>
            <a:r>
              <a:rPr lang="en-US" sz="1200" dirty="0" smtClean="0"/>
              <a:t>RA (</a:t>
            </a:r>
            <a:r>
              <a:rPr lang="en-US" sz="1200" dirty="0"/>
              <a:t>using zenith 97 to </a:t>
            </a:r>
            <a:r>
              <a:rPr lang="en-US" sz="1200" dirty="0" smtClean="0"/>
              <a:t>120 degrees)</a:t>
            </a:r>
            <a:endParaRPr lang="en-US" sz="1200" dirty="0"/>
          </a:p>
        </p:txBody>
      </p:sp>
      <p:sp>
        <p:nvSpPr>
          <p:cNvPr id="2059" name="Rectangle 19"/>
          <p:cNvSpPr>
            <a:spLocks noChangeArrowheads="1"/>
          </p:cNvSpPr>
          <p:nvPr/>
        </p:nvSpPr>
        <p:spPr bwMode="auto">
          <a:xfrm>
            <a:off x="1143000" y="3232735"/>
            <a:ext cx="2949575" cy="762000"/>
          </a:xfrm>
          <a:prstGeom prst="rect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915264"/>
              </p:ext>
            </p:extLst>
          </p:nvPr>
        </p:nvGraphicFramePr>
        <p:xfrm>
          <a:off x="977900" y="4956236"/>
          <a:ext cx="3289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9" name="Equation" r:id="rId4" imgW="3288960" imgH="457200" progId="Equation.3">
                  <p:embed/>
                </p:oleObj>
              </mc:Choice>
              <mc:Fallback>
                <p:oleObj name="Equation" r:id="rId4" imgW="3288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0" y="4956236"/>
                        <a:ext cx="3289300" cy="457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02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203265"/>
              </p:ext>
            </p:extLst>
          </p:nvPr>
        </p:nvGraphicFramePr>
        <p:xfrm>
          <a:off x="1235075" y="3308935"/>
          <a:ext cx="28035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0" name="Equation" r:id="rId6" imgW="2539800" imgH="507960" progId="Equation.3">
                  <p:embed/>
                </p:oleObj>
              </mc:Choice>
              <mc:Fallback>
                <p:oleObj name="Equation" r:id="rId6" imgW="2539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5075" y="3308935"/>
                        <a:ext cx="2803525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60" name="Straight Connector 14"/>
          <p:cNvCxnSpPr>
            <a:cxnSpLocks noChangeShapeType="1"/>
          </p:cNvCxnSpPr>
          <p:nvPr/>
        </p:nvCxnSpPr>
        <p:spPr bwMode="auto">
          <a:xfrm>
            <a:off x="6166201" y="5413436"/>
            <a:ext cx="27432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26571" y="228600"/>
            <a:ext cx="8690429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IceCube Direction-dependent VLI limits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62848" y="1893329"/>
            <a:ext cx="360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IC40 atmospheric muon neutrino RA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65061" y="2222497"/>
            <a:ext cx="3125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Phys. Rev. D 82, 112003 (2010)</a:t>
            </a:r>
          </a:p>
        </p:txBody>
      </p:sp>
      <p:pic>
        <p:nvPicPr>
          <p:cNvPr id="5" name="Picture 4" descr="ic40_vli_ra_plot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48" y="2606736"/>
            <a:ext cx="33274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6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IceCube Selected Sources (IC40+IC59)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6" y="1392839"/>
            <a:ext cx="4190611" cy="5179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651" y="1394001"/>
            <a:ext cx="4483348" cy="51790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6438" y="968461"/>
            <a:ext cx="6686268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No significant detections at this point: 95.7 % post-trials p-value 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5600" y="98006"/>
            <a:ext cx="2678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13 Galactic (SNR, </a:t>
            </a:r>
            <a:r>
              <a:rPr lang="en-US" dirty="0" err="1" smtClean="0">
                <a:latin typeface="Gill Sans Light"/>
                <a:cs typeface="Gill Sans Light"/>
              </a:rPr>
              <a:t>etc</a:t>
            </a:r>
            <a:r>
              <a:rPr lang="en-US" dirty="0" smtClean="0">
                <a:latin typeface="Gill Sans Light"/>
                <a:cs typeface="Gill Sans Light"/>
              </a:rPr>
              <a:t>)</a:t>
            </a:r>
            <a:br>
              <a:rPr lang="en-US" dirty="0" smtClean="0">
                <a:latin typeface="Gill Sans Light"/>
                <a:cs typeface="Gill Sans Light"/>
              </a:rPr>
            </a:br>
            <a:r>
              <a:rPr lang="en-US" dirty="0" smtClean="0">
                <a:latin typeface="Gill Sans Light"/>
                <a:cs typeface="Gill Sans Light"/>
              </a:rPr>
              <a:t>30 Extragalactic (AGN, </a:t>
            </a:r>
            <a:r>
              <a:rPr lang="en-US" dirty="0" err="1" smtClean="0">
                <a:latin typeface="Gill Sans Light"/>
                <a:cs typeface="Gill Sans Light"/>
              </a:rPr>
              <a:t>etc</a:t>
            </a:r>
            <a:r>
              <a:rPr lang="en-US" dirty="0" smtClean="0">
                <a:latin typeface="Gill Sans Light"/>
                <a:cs typeface="Gill Sans Light"/>
              </a:rPr>
              <a:t>)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5307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IC79 Point Source Sensitivity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1" y="1326383"/>
            <a:ext cx="8622801" cy="5029967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202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GRB Model Flavors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 descr="nathan ca2012 GRB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30372"/>
          <a:stretch/>
        </p:blipFill>
        <p:spPr>
          <a:xfrm>
            <a:off x="42533" y="1405037"/>
            <a:ext cx="9072671" cy="33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6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Event Signatures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1027" y="1347204"/>
            <a:ext cx="835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Positions, times, and amplitudes of Cherenkov light deposition: </a:t>
            </a:r>
            <a:r>
              <a:rPr lang="en-US" u="sng" dirty="0" smtClean="0">
                <a:latin typeface="Gill Sans Light"/>
                <a:cs typeface="Gill Sans Light"/>
              </a:rPr>
              <a:t>neutrino direction + energy</a:t>
            </a:r>
            <a:endParaRPr lang="en-US" u="sng" dirty="0">
              <a:latin typeface="Gill Sans Light"/>
              <a:cs typeface="Gill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027" y="4523462"/>
            <a:ext cx="229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ν</a:t>
            </a:r>
            <a:r>
              <a:rPr lang="en-US" baseline="-25000" dirty="0" err="1" smtClean="0">
                <a:latin typeface="Gill Sans Light"/>
                <a:cs typeface="Gill Sans Light"/>
              </a:rPr>
              <a:t>e</a:t>
            </a:r>
            <a:r>
              <a:rPr lang="en-US" dirty="0" smtClean="0">
                <a:latin typeface="Gill Sans Light"/>
                <a:cs typeface="Gill Sans Light"/>
              </a:rPr>
              <a:t> CC + all flavor NC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5</a:t>
            </a:fld>
            <a:endParaRPr lang="en-US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13486" r="14676" b="14956"/>
          <a:stretch/>
        </p:blipFill>
        <p:spPr bwMode="auto">
          <a:xfrm>
            <a:off x="6737443" y="2279765"/>
            <a:ext cx="2271713" cy="2568575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41289" y="2330257"/>
            <a:ext cx="3006817" cy="3667232"/>
            <a:chOff x="-7589" y="727079"/>
            <a:chExt cx="3168302" cy="3864185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90"/>
            <a:stretch>
              <a:fillRect/>
            </a:stretch>
          </p:blipFill>
          <p:spPr bwMode="auto">
            <a:xfrm>
              <a:off x="141288" y="727079"/>
              <a:ext cx="3019425" cy="33464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96096" y="830267"/>
              <a:ext cx="1941470" cy="36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 dirty="0">
                  <a:latin typeface="+mn-lt"/>
                </a:rPr>
                <a:t>up-</a:t>
              </a:r>
              <a:r>
                <a:rPr lang="en-US" dirty="0" smtClean="0">
                  <a:latin typeface="+mn-lt"/>
                </a:rPr>
                <a:t>going </a:t>
              </a:r>
              <a:r>
                <a:rPr lang="en-US" dirty="0" err="1" smtClean="0">
                  <a:latin typeface="+mn-lt"/>
                </a:rPr>
                <a:t>muon</a:t>
              </a:r>
              <a:r>
                <a:rPr lang="en-US" dirty="0" smtClean="0">
                  <a:latin typeface="+mn-lt"/>
                </a:rPr>
                <a:t>: </a:t>
              </a:r>
              <a:r>
                <a:rPr lang="en-US" dirty="0" smtClean="0">
                  <a:sym typeface="Symbol" pitchFamily="18" charset="2"/>
                </a:rPr>
                <a:t></a:t>
              </a:r>
              <a:r>
                <a:rPr lang="en-US" baseline="-25000" dirty="0" smtClean="0">
                  <a:sym typeface="Symbol" pitchFamily="18" charset="2"/>
                </a:rPr>
                <a:t>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-7589" y="3602051"/>
              <a:ext cx="662954" cy="98921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467407" y="3671649"/>
              <a:ext cx="5492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397" tIns="45698" rIns="91397" bIns="45698" rtlCol="0">
              <a:spAutoFit/>
            </a:bodyPr>
            <a:lstStyle/>
            <a:p>
              <a:r>
                <a:rPr lang="el-GR" spc="-300" dirty="0">
                  <a:solidFill>
                    <a:srgbClr val="000000"/>
                  </a:solidFill>
                  <a:latin typeface="Symbol" charset="2"/>
                  <a:ea typeface="Cambria Math"/>
                  <a:cs typeface="Symbol" charset="2"/>
                </a:rPr>
                <a:t>ν</a:t>
              </a:r>
              <a:r>
                <a:rPr lang="en-US" baseline="-25000" dirty="0">
                  <a:solidFill>
                    <a:srgbClr val="000000"/>
                  </a:solidFill>
                  <a:latin typeface="Symbol" charset="2"/>
                  <a:cs typeface="Symbol" charset="2"/>
                  <a:sym typeface="Symbol" pitchFamily="18" charset="2"/>
                </a:rPr>
                <a:t></a:t>
              </a:r>
              <a:endParaRPr lang="en-US" spc="-300" dirty="0">
                <a:solidFill>
                  <a:srgbClr val="000000"/>
                </a:solidFill>
                <a:latin typeface="Symbol" charset="2"/>
                <a:ea typeface="Cambria Math"/>
                <a:cs typeface="Symbol" charset="2"/>
              </a:endParaRPr>
            </a:p>
          </p:txBody>
        </p:sp>
        <p:sp>
          <p:nvSpPr>
            <p:cNvPr id="19" name="Flowchart: Connector 3"/>
            <p:cNvSpPr/>
            <p:nvPr/>
          </p:nvSpPr>
          <p:spPr bwMode="auto">
            <a:xfrm>
              <a:off x="636332" y="3541278"/>
              <a:ext cx="66675" cy="71199"/>
            </a:xfrm>
            <a:prstGeom prst="flowChartConnector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91397" tIns="45698" rIns="91397" bIns="4569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3972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V="1">
              <a:off x="683357" y="727079"/>
              <a:ext cx="1884518" cy="282462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762368" y="3191656"/>
              <a:ext cx="549276" cy="369332"/>
            </a:xfrm>
            <a:prstGeom prst="rect">
              <a:avLst/>
            </a:prstGeom>
            <a:noFill/>
          </p:spPr>
          <p:txBody>
            <a:bodyPr wrap="square" lIns="91397" tIns="45698" rIns="91397" bIns="45698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  <a:sym typeface="Symbol" pitchFamily="18" charset="2"/>
                </a:rPr>
                <a:t></a:t>
              </a:r>
              <a:endParaRPr lang="en-US" spc="-300" dirty="0">
                <a:solidFill>
                  <a:srgbClr val="000000"/>
                </a:solidFill>
                <a:latin typeface="Symbol" charset="2"/>
                <a:ea typeface="Cambria Math"/>
                <a:cs typeface="Symbol" charset="2"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 bwMode="auto">
          <a:xfrm>
            <a:off x="6313904" y="1741312"/>
            <a:ext cx="2448771" cy="31070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501888" y="2306932"/>
            <a:ext cx="1503750" cy="92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 smtClean="0">
                <a:latin typeface="+mn-lt"/>
                <a:sym typeface="Symbol" pitchFamily="18" charset="2"/>
              </a:rPr>
              <a:t>Down-going </a:t>
            </a:r>
            <a:r>
              <a:rPr lang="en-US" dirty="0" smtClean="0"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 smtClean="0">
                <a:latin typeface="+mn-lt"/>
                <a:sym typeface="Symbol" pitchFamily="18" charset="2"/>
              </a:rPr>
              <a:t>background</a:t>
            </a:r>
          </a:p>
          <a:p>
            <a:pPr eaLnBrk="1" hangingPunct="1"/>
            <a:r>
              <a:rPr lang="en-US" dirty="0" smtClean="0">
                <a:latin typeface="+mn-lt"/>
                <a:sym typeface="Symbol" pitchFamily="18" charset="2"/>
              </a:rPr>
              <a:t>&amp; EHE </a:t>
            </a:r>
            <a:r>
              <a:rPr lang="en-US" dirty="0" smtClean="0">
                <a:latin typeface="Symbol" charset="2"/>
                <a:cs typeface="Symbol" charset="2"/>
                <a:sym typeface="Symbol" pitchFamily="18" charset="2"/>
              </a:rPr>
              <a:t>n</a:t>
            </a:r>
            <a:endParaRPr lang="en-US" dirty="0">
              <a:latin typeface="Symbol" charset="2"/>
              <a:cs typeface="Symbol" charset="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78604" y="2320731"/>
            <a:ext cx="3035300" cy="2339975"/>
            <a:chOff x="3137315" y="717554"/>
            <a:chExt cx="3035300" cy="2339975"/>
          </a:xfrm>
        </p:grpSpPr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27" r="-6450" b="17276"/>
            <a:stretch>
              <a:fillRect/>
            </a:stretch>
          </p:blipFill>
          <p:spPr bwMode="auto">
            <a:xfrm>
              <a:off x="3137315" y="717554"/>
              <a:ext cx="3035300" cy="23399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3146588" y="727079"/>
              <a:ext cx="666750" cy="2330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/>
            <a:p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V="1">
              <a:off x="3137315" y="1881642"/>
              <a:ext cx="1603359" cy="81613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3498556" y="2397496"/>
              <a:ext cx="549276" cy="369332"/>
            </a:xfrm>
            <a:prstGeom prst="rect">
              <a:avLst/>
            </a:prstGeom>
            <a:noFill/>
          </p:spPr>
          <p:txBody>
            <a:bodyPr wrap="square" lIns="91397" tIns="45698" rIns="91397" bIns="45698" rtlCol="0">
              <a:spAutoFit/>
            </a:bodyPr>
            <a:lstStyle/>
            <a:p>
              <a:r>
                <a:rPr lang="el-GR" spc="-300" dirty="0">
                  <a:solidFill>
                    <a:srgbClr val="000000"/>
                  </a:solidFill>
                  <a:latin typeface="Symbol" charset="2"/>
                  <a:ea typeface="Cambria Math"/>
                  <a:cs typeface="Symbol" charset="2"/>
                </a:rPr>
                <a:t>ν</a:t>
              </a:r>
              <a:r>
                <a:rPr lang="en-US" baseline="-25000" dirty="0" smtClean="0">
                  <a:solidFill>
                    <a:srgbClr val="000000"/>
                  </a:solidFill>
                  <a:sym typeface="Symbol" pitchFamily="18" charset="2"/>
                </a:rPr>
                <a:t>e</a:t>
              </a:r>
              <a:endParaRPr lang="en-US" spc="-300" dirty="0">
                <a:solidFill>
                  <a:srgbClr val="000000"/>
                </a:solidFill>
                <a:latin typeface="Cambria Math"/>
                <a:ea typeface="Cambria Math"/>
              </a:endParaRPr>
            </a:p>
          </p:txBody>
        </p:sp>
        <p:sp>
          <p:nvSpPr>
            <p:cNvPr id="29" name="Flowchart: Connector 27"/>
            <p:cNvSpPr/>
            <p:nvPr/>
          </p:nvSpPr>
          <p:spPr bwMode="auto">
            <a:xfrm>
              <a:off x="5138794" y="1820867"/>
              <a:ext cx="66675" cy="71199"/>
            </a:xfrm>
            <a:prstGeom prst="flowChartConnector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91397" tIns="45698" rIns="91397" bIns="4569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3972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3604940" y="742000"/>
              <a:ext cx="2191063" cy="36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 dirty="0">
                  <a:latin typeface="+mn-lt"/>
                </a:rPr>
                <a:t> </a:t>
              </a:r>
              <a:r>
                <a:rPr lang="en-US" dirty="0" smtClean="0">
                  <a:latin typeface="+mn-lt"/>
                </a:rPr>
                <a:t>cascade</a:t>
              </a:r>
              <a:r>
                <a:rPr lang="en-US" dirty="0">
                  <a:latin typeface="+mn-lt"/>
                </a:rPr>
                <a:t> </a:t>
              </a:r>
              <a:r>
                <a:rPr lang="en-US" dirty="0" smtClean="0">
                  <a:latin typeface="+mn-lt"/>
                  <a:ea typeface="Cambria Math"/>
                </a:rPr>
                <a:t>→ all flavors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667920" y="4951466"/>
            <a:ext cx="50449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Relevant energy ranges: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atmospheric neutrinos: dominant below 100 </a:t>
            </a:r>
            <a:r>
              <a:rPr lang="en-US" dirty="0" err="1" smtClean="0">
                <a:latin typeface="Gill Sans Light"/>
                <a:cs typeface="Gill Sans Light"/>
              </a:rPr>
              <a:t>TeV</a:t>
            </a:r>
            <a:endParaRPr lang="en-US" dirty="0" smtClean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“prompt” nu from atmospheric charm: ~300 </a:t>
            </a:r>
            <a:r>
              <a:rPr lang="en-US" dirty="0" err="1" smtClean="0">
                <a:latin typeface="Gill Sans Light"/>
                <a:cs typeface="Gill Sans Light"/>
              </a:rPr>
              <a:t>TeV</a:t>
            </a:r>
            <a:endParaRPr lang="en-US" dirty="0" smtClean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cosmic-ray accelerators: &gt; 100 </a:t>
            </a:r>
            <a:r>
              <a:rPr lang="en-US" dirty="0" err="1" smtClean="0">
                <a:latin typeface="Gill Sans Light"/>
                <a:cs typeface="Gill Sans Light"/>
              </a:rPr>
              <a:t>TeV</a:t>
            </a:r>
            <a:endParaRPr lang="en-US" dirty="0" smtClean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cosmogenic neutrinos: ~10</a:t>
            </a:r>
            <a:r>
              <a:rPr lang="en-US" baseline="30000" dirty="0" smtClean="0">
                <a:latin typeface="Gill Sans Light"/>
                <a:cs typeface="Gill Sans Light"/>
              </a:rPr>
              <a:t>6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TeV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616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rc0708_v3_energy_rec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t="38071" r="49208" b="40064"/>
          <a:stretch/>
        </p:blipFill>
        <p:spPr>
          <a:xfrm>
            <a:off x="5480105" y="1222398"/>
            <a:ext cx="3445603" cy="3423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Detector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9211" y="991565"/>
            <a:ext cx="2145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Simulated tracks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8563" y="962092"/>
            <a:ext cx="248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Simulated cascades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338" y="6085523"/>
            <a:ext cx="7725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Continual time synchronization to ~2 ns; ice calibration with in-situ flashers</a:t>
            </a:r>
            <a:endParaRPr lang="en-US" sz="2000" dirty="0">
              <a:latin typeface="Gill Sans Light"/>
              <a:cs typeface="Gill Sans Light"/>
            </a:endParaRPr>
          </a:p>
        </p:txBody>
      </p:sp>
      <p:pic>
        <p:nvPicPr>
          <p:cNvPr id="8" name="Picture 7" descr="1012.2137 angular resolu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1" t="52990" r="11056" b="26431"/>
          <a:stretch/>
        </p:blipFill>
        <p:spPr>
          <a:xfrm>
            <a:off x="0" y="1354487"/>
            <a:ext cx="4631026" cy="3453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7338" y="4566739"/>
            <a:ext cx="2910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angular resolution: ~</a:t>
            </a:r>
            <a:r>
              <a:rPr lang="en-US" sz="2400" dirty="0" smtClean="0">
                <a:latin typeface="Gill Sans Light"/>
                <a:cs typeface="Gill Sans Light"/>
              </a:rPr>
              <a:t>1º</a:t>
            </a:r>
            <a:endParaRPr lang="en-US" sz="2400" dirty="0" smtClean="0">
              <a:latin typeface="Gill Sans Light"/>
              <a:cs typeface="Gill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5140" y="4943796"/>
            <a:ext cx="3775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ea typeface="Lucida Grande"/>
                <a:cs typeface="Calibri"/>
              </a:rPr>
              <a:t>μ</a:t>
            </a:r>
            <a:r>
              <a:rPr lang="en-US" sz="2400" dirty="0">
                <a:latin typeface="Gill Sans Light"/>
                <a:cs typeface="Gill Sans Light"/>
              </a:rPr>
              <a:t> </a:t>
            </a:r>
            <a:r>
              <a:rPr lang="en-US" sz="2400" dirty="0" smtClean="0">
                <a:latin typeface="Gill Sans Light"/>
                <a:cs typeface="Gill Sans Light"/>
              </a:rPr>
              <a:t>energy estimation via </a:t>
            </a:r>
            <a:r>
              <a:rPr lang="en-US" sz="2400" dirty="0" err="1" smtClean="0">
                <a:latin typeface="Gill Sans Light"/>
                <a:cs typeface="Gill Sans Light"/>
              </a:rPr>
              <a:t>dE</a:t>
            </a:r>
            <a:r>
              <a:rPr lang="en-US" sz="2400" dirty="0" smtClean="0">
                <a:latin typeface="Gill Sans Light"/>
                <a:cs typeface="Gill Sans Light"/>
              </a:rPr>
              <a:t>/</a:t>
            </a:r>
            <a:r>
              <a:rPr lang="en-US" sz="2400" dirty="0" smtClean="0">
                <a:latin typeface="Gill Sans Light"/>
                <a:cs typeface="Gill Sans Light"/>
              </a:rPr>
              <a:t>dx</a:t>
            </a:r>
          </a:p>
          <a:p>
            <a:r>
              <a:rPr lang="en-US" sz="2400" dirty="0" smtClean="0">
                <a:latin typeface="Gill Sans Light"/>
                <a:cs typeface="Gill Sans Light"/>
              </a:rPr>
              <a:t>~30% in log</a:t>
            </a:r>
            <a:r>
              <a:rPr lang="en-US" sz="2400" baseline="-25000" dirty="0" smtClean="0">
                <a:latin typeface="Gill Sans Light"/>
                <a:cs typeface="Gill Sans Light"/>
              </a:rPr>
              <a:t>10</a:t>
            </a:r>
            <a:r>
              <a:rPr lang="en-US" sz="2400" dirty="0" smtClean="0">
                <a:latin typeface="Gill Sans Light"/>
                <a:cs typeface="Gill Sans Light"/>
              </a:rPr>
              <a:t>(E)</a:t>
            </a:r>
            <a:r>
              <a:rPr lang="en-US" sz="2400" dirty="0" smtClean="0">
                <a:latin typeface="Gill Sans Light"/>
                <a:cs typeface="Gill Sans Light"/>
              </a:rPr>
              <a:t> </a:t>
            </a:r>
            <a:endParaRPr lang="en-US" sz="2400" dirty="0" smtClean="0"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8569" y="5132309"/>
            <a:ext cx="3468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angular resolution: </a:t>
            </a:r>
            <a:r>
              <a:rPr lang="en-US" sz="2400" dirty="0" smtClean="0">
                <a:latin typeface="Gill Sans Light"/>
                <a:cs typeface="Gill Sans Light"/>
              </a:rPr>
              <a:t>~10-30º</a:t>
            </a:r>
            <a:endParaRPr lang="en-US" sz="2400" dirty="0" smtClean="0">
              <a:latin typeface="Gill Sans Light"/>
              <a:cs typeface="Gill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8569" y="4670644"/>
            <a:ext cx="3129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energy resolution: ~35%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6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49581" y="1570907"/>
            <a:ext cx="108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Gill Sans Light"/>
                <a:cs typeface="Gill Sans Light"/>
              </a:rPr>
              <a:t>IC40</a:t>
            </a:r>
          </a:p>
          <a:p>
            <a:pPr algn="r"/>
            <a:r>
              <a:rPr lang="en-US" sz="1400" dirty="0" smtClean="0">
                <a:latin typeface="Gill Sans Light"/>
                <a:cs typeface="Gill Sans Light"/>
              </a:rPr>
              <a:t>E</a:t>
            </a:r>
            <a:r>
              <a:rPr lang="en-US" sz="1400" baseline="30000" dirty="0" smtClean="0">
                <a:latin typeface="Gill Sans Light"/>
                <a:cs typeface="Gill Sans Light"/>
              </a:rPr>
              <a:t>-2</a:t>
            </a:r>
            <a:r>
              <a:rPr lang="en-US" sz="1400" dirty="0" smtClean="0">
                <a:latin typeface="Gill Sans Light"/>
                <a:cs typeface="Gill Sans Light"/>
              </a:rPr>
              <a:t> spectrum</a:t>
            </a:r>
          </a:p>
        </p:txBody>
      </p:sp>
    </p:spTree>
    <p:extLst>
      <p:ext uri="{BB962C8B-B14F-4D97-AF65-F5344CB8AC3E}">
        <p14:creationId xmlns:p14="http://schemas.microsoft.com/office/powerpoint/2010/main" val="242851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Shadow of the Moon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500"/>
            <a:ext cx="9183612" cy="5299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7480" r="1306" b="2239"/>
          <a:stretch/>
        </p:blipFill>
        <p:spPr>
          <a:xfrm>
            <a:off x="13512" y="3513779"/>
            <a:ext cx="3688676" cy="333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6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IceCube Configurations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64300"/>
            <a:ext cx="2133600" cy="365125"/>
          </a:xfrm>
        </p:spPr>
        <p:txBody>
          <a:bodyPr/>
          <a:lstStyle/>
          <a:p>
            <a:r>
              <a:rPr lang="en-US" smtClean="0"/>
              <a:t>10/23/2012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4965" y="4781550"/>
            <a:ext cx="2895600" cy="365125"/>
          </a:xfrm>
        </p:spPr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13965" y="4781550"/>
            <a:ext cx="2133600" cy="365125"/>
          </a:xfrm>
        </p:spPr>
        <p:txBody>
          <a:bodyPr/>
          <a:lstStyle/>
          <a:p>
            <a:fld id="{B2730214-7777-9F45-8FA2-3861A1E0E908}" type="slidenum">
              <a:rPr lang="en-US" smtClean="0"/>
              <a:t>8</a:t>
            </a:fld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210300" y="9398000"/>
            <a:ext cx="34290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Gill Sans Light"/>
                <a:ea typeface="+mn-ea"/>
                <a:cs typeface="Gill Sans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CCE031-EBCD-124C-8AF9-49348F4FB23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472" y="1003300"/>
            <a:ext cx="10567987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6"/>
          <p:cNvSpPr>
            <a:spLocks/>
          </p:cNvSpPr>
          <p:nvPr/>
        </p:nvSpPr>
        <p:spPr bwMode="auto">
          <a:xfrm>
            <a:off x="788065" y="3670300"/>
            <a:ext cx="3297238" cy="2527300"/>
          </a:xfrm>
          <a:custGeom>
            <a:avLst/>
            <a:gdLst>
              <a:gd name="T0" fmla="*/ 21600 w 21600"/>
              <a:gd name="T1" fmla="*/ 21600 h 21600"/>
              <a:gd name="T2" fmla="*/ 6072 w 21600"/>
              <a:gd name="T3" fmla="*/ 21600 h 21600"/>
              <a:gd name="T4" fmla="*/ 0 w 21600"/>
              <a:gd name="T5" fmla="*/ 5644 h 21600"/>
              <a:gd name="T6" fmla="*/ 6072 w 21600"/>
              <a:gd name="T7" fmla="*/ 0 h 21600"/>
              <a:gd name="T8" fmla="*/ 20935 w 21600"/>
              <a:gd name="T9" fmla="*/ 0 h 21600"/>
              <a:gd name="T10" fmla="*/ 13836 w 21600"/>
              <a:gd name="T11" fmla="*/ 5644 h 21600"/>
              <a:gd name="T12" fmla="*/ 21600 w 21600"/>
              <a:gd name="T13" fmla="*/ 21600 h 21600"/>
              <a:gd name="T14" fmla="*/ 21600 w 21600"/>
              <a:gd name="T1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6072" y="21600"/>
                </a:lnTo>
                <a:lnTo>
                  <a:pt x="0" y="5644"/>
                </a:lnTo>
                <a:lnTo>
                  <a:pt x="6072" y="0"/>
                </a:lnTo>
                <a:lnTo>
                  <a:pt x="20935" y="0"/>
                </a:lnTo>
                <a:lnTo>
                  <a:pt x="13836" y="5644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408000">
              <a:alpha val="2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>
                    <a:alpha val="23999"/>
                  </a:srgb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Rectangle 11"/>
          <p:cNvSpPr>
            <a:spLocks/>
          </p:cNvSpPr>
          <p:nvPr/>
        </p:nvSpPr>
        <p:spPr bwMode="auto">
          <a:xfrm>
            <a:off x="57815" y="4168001"/>
            <a:ext cx="12439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IC-1</a:t>
            </a:r>
          </a:p>
          <a:p>
            <a:r>
              <a:rPr lang="en-US" sz="1800" dirty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05-06 Season</a:t>
            </a: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168156" y="5469751"/>
            <a:ext cx="12439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IC-9</a:t>
            </a:r>
          </a:p>
          <a:p>
            <a:r>
              <a:rPr lang="en-US" sz="1800" dirty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06-07 Season</a:t>
            </a:r>
          </a:p>
        </p:txBody>
      </p:sp>
      <p:sp>
        <p:nvSpPr>
          <p:cNvPr id="20" name="Rectangle 13"/>
          <p:cNvSpPr>
            <a:spLocks/>
          </p:cNvSpPr>
          <p:nvPr/>
        </p:nvSpPr>
        <p:spPr bwMode="auto">
          <a:xfrm>
            <a:off x="6811040" y="5469751"/>
            <a:ext cx="12439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IC-22</a:t>
            </a:r>
          </a:p>
          <a:p>
            <a:r>
              <a:rPr lang="en-US" sz="180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07-08 Season</a:t>
            </a:r>
          </a:p>
        </p:txBody>
      </p:sp>
      <p:sp>
        <p:nvSpPr>
          <p:cNvPr id="22" name="Rectangle 15"/>
          <p:cNvSpPr>
            <a:spLocks/>
          </p:cNvSpPr>
          <p:nvPr/>
        </p:nvSpPr>
        <p:spPr bwMode="auto">
          <a:xfrm>
            <a:off x="384840" y="1572571"/>
            <a:ext cx="12439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IC-59</a:t>
            </a:r>
          </a:p>
          <a:p>
            <a:r>
              <a:rPr lang="en-US" sz="1800" dirty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09-10 Season</a:t>
            </a:r>
          </a:p>
        </p:txBody>
      </p:sp>
      <p:sp>
        <p:nvSpPr>
          <p:cNvPr id="23" name="Rectangle 16"/>
          <p:cNvSpPr>
            <a:spLocks/>
          </p:cNvSpPr>
          <p:nvPr/>
        </p:nvSpPr>
        <p:spPr bwMode="auto">
          <a:xfrm>
            <a:off x="7611140" y="1469251"/>
            <a:ext cx="12439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IC-79</a:t>
            </a:r>
          </a:p>
          <a:p>
            <a:r>
              <a:rPr lang="en-US" sz="1800" dirty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10-11 Season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45140" y="1511300"/>
            <a:ext cx="9004300" cy="4702175"/>
            <a:chOff x="245140" y="1511300"/>
            <a:chExt cx="9004300" cy="4702175"/>
          </a:xfrm>
        </p:grpSpPr>
        <p:sp>
          <p:nvSpPr>
            <p:cNvPr id="11" name="Freeform 4"/>
            <p:cNvSpPr>
              <a:spLocks/>
            </p:cNvSpPr>
            <p:nvPr/>
          </p:nvSpPr>
          <p:spPr bwMode="auto">
            <a:xfrm>
              <a:off x="4723478" y="2311400"/>
              <a:ext cx="4525962" cy="1981200"/>
            </a:xfrm>
            <a:custGeom>
              <a:avLst/>
              <a:gdLst>
                <a:gd name="T0" fmla="*/ 18024 w 21600"/>
                <a:gd name="T1" fmla="*/ 21600 h 21600"/>
                <a:gd name="T2" fmla="*/ 5173 w 21600"/>
                <a:gd name="T3" fmla="*/ 21600 h 21600"/>
                <a:gd name="T4" fmla="*/ 0 w 21600"/>
                <a:gd name="T5" fmla="*/ 9692 h 21600"/>
                <a:gd name="T6" fmla="*/ 3576 w 21600"/>
                <a:gd name="T7" fmla="*/ 3738 h 21600"/>
                <a:gd name="T8" fmla="*/ 7032 w 21600"/>
                <a:gd name="T9" fmla="*/ 3738 h 21600"/>
                <a:gd name="T10" fmla="*/ 8810 w 21600"/>
                <a:gd name="T11" fmla="*/ 0 h 21600"/>
                <a:gd name="T12" fmla="*/ 15195 w 21600"/>
                <a:gd name="T13" fmla="*/ 0 h 21600"/>
                <a:gd name="T14" fmla="*/ 21600 w 21600"/>
                <a:gd name="T15" fmla="*/ 9831 h 21600"/>
                <a:gd name="T16" fmla="*/ 18024 w 21600"/>
                <a:gd name="T17" fmla="*/ 21600 h 21600"/>
                <a:gd name="T18" fmla="*/ 18024 w 21600"/>
                <a:gd name="T1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00" h="21600">
                  <a:moveTo>
                    <a:pt x="18024" y="21600"/>
                  </a:moveTo>
                  <a:lnTo>
                    <a:pt x="5173" y="21600"/>
                  </a:lnTo>
                  <a:lnTo>
                    <a:pt x="0" y="9692"/>
                  </a:lnTo>
                  <a:lnTo>
                    <a:pt x="3576" y="3738"/>
                  </a:lnTo>
                  <a:lnTo>
                    <a:pt x="7032" y="3738"/>
                  </a:lnTo>
                  <a:lnTo>
                    <a:pt x="8810" y="0"/>
                  </a:lnTo>
                  <a:lnTo>
                    <a:pt x="15195" y="0"/>
                  </a:lnTo>
                  <a:lnTo>
                    <a:pt x="21600" y="9831"/>
                  </a:lnTo>
                  <a:lnTo>
                    <a:pt x="18024" y="21600"/>
                  </a:lnTo>
                  <a:close/>
                  <a:moveTo>
                    <a:pt x="18024" y="21600"/>
                  </a:moveTo>
                </a:path>
              </a:pathLst>
            </a:custGeom>
            <a:solidFill>
              <a:srgbClr val="6666FF">
                <a:alpha val="54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>
                      <a:alpha val="54999"/>
                    </a:srgbClr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2874040" y="3200400"/>
              <a:ext cx="5622925" cy="3013075"/>
            </a:xfrm>
            <a:custGeom>
              <a:avLst/>
              <a:gdLst>
                <a:gd name="T0" fmla="*/ 4554 w 21600"/>
                <a:gd name="T1" fmla="*/ 21570 h 21600"/>
                <a:gd name="T2" fmla="*/ 11776 w 21600"/>
                <a:gd name="T3" fmla="*/ 21600 h 21600"/>
                <a:gd name="T4" fmla="*/ 15875 w 21600"/>
                <a:gd name="T5" fmla="*/ 13106 h 21600"/>
                <a:gd name="T6" fmla="*/ 19323 w 21600"/>
                <a:gd name="T7" fmla="*/ 13106 h 21600"/>
                <a:gd name="T8" fmla="*/ 21600 w 21600"/>
                <a:gd name="T9" fmla="*/ 7827 h 21600"/>
                <a:gd name="T10" fmla="*/ 11320 w 21600"/>
                <a:gd name="T11" fmla="*/ 7827 h 21600"/>
                <a:gd name="T12" fmla="*/ 7092 w 21600"/>
                <a:gd name="T13" fmla="*/ 0 h 21600"/>
                <a:gd name="T14" fmla="*/ 0 w 21600"/>
                <a:gd name="T15" fmla="*/ 8191 h 21600"/>
                <a:gd name="T16" fmla="*/ 4554 w 21600"/>
                <a:gd name="T17" fmla="*/ 21570 h 21600"/>
                <a:gd name="T18" fmla="*/ 4554 w 21600"/>
                <a:gd name="T19" fmla="*/ 2157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00" h="21600">
                  <a:moveTo>
                    <a:pt x="4554" y="21570"/>
                  </a:moveTo>
                  <a:lnTo>
                    <a:pt x="11776" y="21600"/>
                  </a:lnTo>
                  <a:lnTo>
                    <a:pt x="15875" y="13106"/>
                  </a:lnTo>
                  <a:lnTo>
                    <a:pt x="19323" y="13106"/>
                  </a:lnTo>
                  <a:lnTo>
                    <a:pt x="21600" y="7827"/>
                  </a:lnTo>
                  <a:lnTo>
                    <a:pt x="11320" y="7827"/>
                  </a:lnTo>
                  <a:lnTo>
                    <a:pt x="7092" y="0"/>
                  </a:lnTo>
                  <a:lnTo>
                    <a:pt x="0" y="8191"/>
                  </a:lnTo>
                  <a:lnTo>
                    <a:pt x="4554" y="21570"/>
                  </a:lnTo>
                  <a:close/>
                  <a:moveTo>
                    <a:pt x="4554" y="21570"/>
                  </a:moveTo>
                </a:path>
              </a:pathLst>
            </a:custGeom>
            <a:solidFill>
              <a:srgbClr val="FF0000">
                <a:alpha val="51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>
                      <a:alpha val="51999"/>
                    </a:srgbClr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554703" y="3644900"/>
              <a:ext cx="1185862" cy="663575"/>
            </a:xfrm>
            <a:custGeom>
              <a:avLst/>
              <a:gdLst>
                <a:gd name="T0" fmla="*/ 21600 w 21600"/>
                <a:gd name="T1" fmla="*/ 688 h 21600"/>
                <a:gd name="T2" fmla="*/ 0 w 21600"/>
                <a:gd name="T3" fmla="*/ 0 h 21600"/>
                <a:gd name="T4" fmla="*/ 4937 w 21600"/>
                <a:gd name="T5" fmla="*/ 21600 h 21600"/>
                <a:gd name="T6" fmla="*/ 21600 w 21600"/>
                <a:gd name="T7" fmla="*/ 688 h 21600"/>
                <a:gd name="T8" fmla="*/ 21600 w 21600"/>
                <a:gd name="T9" fmla="*/ 6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688"/>
                  </a:moveTo>
                  <a:lnTo>
                    <a:pt x="0" y="0"/>
                  </a:lnTo>
                  <a:lnTo>
                    <a:pt x="4937" y="21600"/>
                  </a:lnTo>
                  <a:lnTo>
                    <a:pt x="21600" y="688"/>
                  </a:lnTo>
                  <a:close/>
                  <a:moveTo>
                    <a:pt x="21600" y="688"/>
                  </a:moveTo>
                </a:path>
              </a:pathLst>
            </a:custGeom>
            <a:solidFill>
              <a:srgbClr val="FFCC66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>
                      <a:alpha val="45000"/>
                    </a:srgbClr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2743865" y="1778000"/>
              <a:ext cx="5164138" cy="1397000"/>
            </a:xfrm>
            <a:custGeom>
              <a:avLst/>
              <a:gdLst>
                <a:gd name="T0" fmla="*/ 8569 w 21600"/>
                <a:gd name="T1" fmla="*/ 21600 h 21600"/>
                <a:gd name="T2" fmla="*/ 4603 w 21600"/>
                <a:gd name="T3" fmla="*/ 7069 h 21600"/>
                <a:gd name="T4" fmla="*/ 0 w 21600"/>
                <a:gd name="T5" fmla="*/ 7069 h 21600"/>
                <a:gd name="T6" fmla="*/ 2974 w 21600"/>
                <a:gd name="T7" fmla="*/ 0 h 21600"/>
                <a:gd name="T8" fmla="*/ 17687 w 21600"/>
                <a:gd name="T9" fmla="*/ 0 h 21600"/>
                <a:gd name="T10" fmla="*/ 21600 w 21600"/>
                <a:gd name="T11" fmla="*/ 8509 h 21600"/>
                <a:gd name="T12" fmla="*/ 16005 w 21600"/>
                <a:gd name="T13" fmla="*/ 8771 h 21600"/>
                <a:gd name="T14" fmla="*/ 14447 w 21600"/>
                <a:gd name="T15" fmla="*/ 13942 h 21600"/>
                <a:gd name="T16" fmla="*/ 11402 w 21600"/>
                <a:gd name="T17" fmla="*/ 13942 h 21600"/>
                <a:gd name="T18" fmla="*/ 8569 w 21600"/>
                <a:gd name="T19" fmla="*/ 21600 h 21600"/>
                <a:gd name="T20" fmla="*/ 8569 w 21600"/>
                <a:gd name="T2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00" h="21600">
                  <a:moveTo>
                    <a:pt x="8569" y="21600"/>
                  </a:moveTo>
                  <a:lnTo>
                    <a:pt x="4603" y="7069"/>
                  </a:lnTo>
                  <a:lnTo>
                    <a:pt x="0" y="7069"/>
                  </a:lnTo>
                  <a:lnTo>
                    <a:pt x="2974" y="0"/>
                  </a:lnTo>
                  <a:lnTo>
                    <a:pt x="17687" y="0"/>
                  </a:lnTo>
                  <a:lnTo>
                    <a:pt x="21600" y="8509"/>
                  </a:lnTo>
                  <a:lnTo>
                    <a:pt x="16005" y="8771"/>
                  </a:lnTo>
                  <a:lnTo>
                    <a:pt x="14447" y="13942"/>
                  </a:lnTo>
                  <a:lnTo>
                    <a:pt x="11402" y="13942"/>
                  </a:lnTo>
                  <a:lnTo>
                    <a:pt x="8569" y="21600"/>
                  </a:lnTo>
                  <a:close/>
                  <a:moveTo>
                    <a:pt x="8569" y="21600"/>
                  </a:moveTo>
                </a:path>
              </a:pathLst>
            </a:custGeom>
            <a:solidFill>
              <a:srgbClr val="66FFFF">
                <a:alpha val="34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>
                      <a:alpha val="34999"/>
                    </a:srgbClr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45140" y="1727200"/>
              <a:ext cx="4572000" cy="1955800"/>
            </a:xfrm>
            <a:custGeom>
              <a:avLst/>
              <a:gdLst>
                <a:gd name="T0" fmla="*/ 1360 w 21600"/>
                <a:gd name="T1" fmla="*/ 21600 h 21600"/>
                <a:gd name="T2" fmla="*/ 17520 w 21600"/>
                <a:gd name="T3" fmla="*/ 21600 h 21600"/>
                <a:gd name="T4" fmla="*/ 21600 w 21600"/>
                <a:gd name="T5" fmla="*/ 16270 h 21600"/>
                <a:gd name="T6" fmla="*/ 17500 w 21600"/>
                <a:gd name="T7" fmla="*/ 5751 h 21600"/>
                <a:gd name="T8" fmla="*/ 11920 w 21600"/>
                <a:gd name="T9" fmla="*/ 5751 h 21600"/>
                <a:gd name="T10" fmla="*/ 15580 w 21600"/>
                <a:gd name="T11" fmla="*/ 140 h 21600"/>
                <a:gd name="T12" fmla="*/ 11980 w 21600"/>
                <a:gd name="T13" fmla="*/ 0 h 21600"/>
                <a:gd name="T14" fmla="*/ 0 w 21600"/>
                <a:gd name="T15" fmla="*/ 13465 h 21600"/>
                <a:gd name="T16" fmla="*/ 1360 w 21600"/>
                <a:gd name="T17" fmla="*/ 21600 h 21600"/>
                <a:gd name="T18" fmla="*/ 1360 w 21600"/>
                <a:gd name="T1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00" h="21600">
                  <a:moveTo>
                    <a:pt x="1360" y="21600"/>
                  </a:moveTo>
                  <a:lnTo>
                    <a:pt x="17520" y="21600"/>
                  </a:lnTo>
                  <a:lnTo>
                    <a:pt x="21600" y="16270"/>
                  </a:lnTo>
                  <a:lnTo>
                    <a:pt x="17500" y="5751"/>
                  </a:lnTo>
                  <a:lnTo>
                    <a:pt x="11920" y="5751"/>
                  </a:lnTo>
                  <a:lnTo>
                    <a:pt x="15580" y="140"/>
                  </a:lnTo>
                  <a:lnTo>
                    <a:pt x="11980" y="0"/>
                  </a:lnTo>
                  <a:lnTo>
                    <a:pt x="0" y="13465"/>
                  </a:lnTo>
                  <a:lnTo>
                    <a:pt x="1360" y="21600"/>
                  </a:lnTo>
                  <a:close/>
                  <a:moveTo>
                    <a:pt x="1360" y="21600"/>
                  </a:moveTo>
                </a:path>
              </a:pathLst>
            </a:custGeom>
            <a:solidFill>
              <a:srgbClr val="FF66FF">
                <a:alpha val="53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>
                      <a:alpha val="53999"/>
                    </a:srgbClr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756565" y="1511300"/>
              <a:ext cx="4216400" cy="274638"/>
            </a:xfrm>
            <a:custGeom>
              <a:avLst/>
              <a:gdLst>
                <a:gd name="T0" fmla="*/ 0 w 21600"/>
                <a:gd name="T1" fmla="*/ 18942 h 21600"/>
                <a:gd name="T2" fmla="*/ 21600 w 21600"/>
                <a:gd name="T3" fmla="*/ 21600 h 21600"/>
                <a:gd name="T4" fmla="*/ 19431 w 21600"/>
                <a:gd name="T5" fmla="*/ 0 h 21600"/>
                <a:gd name="T6" fmla="*/ 3210 w 21600"/>
                <a:gd name="T7" fmla="*/ 0 h 21600"/>
                <a:gd name="T8" fmla="*/ 0 w 21600"/>
                <a:gd name="T9" fmla="*/ 18942 h 21600"/>
                <a:gd name="T10" fmla="*/ 0 w 21600"/>
                <a:gd name="T11" fmla="*/ 1894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18942"/>
                  </a:moveTo>
                  <a:lnTo>
                    <a:pt x="21600" y="21600"/>
                  </a:lnTo>
                  <a:lnTo>
                    <a:pt x="19431" y="0"/>
                  </a:lnTo>
                  <a:lnTo>
                    <a:pt x="3210" y="0"/>
                  </a:lnTo>
                  <a:lnTo>
                    <a:pt x="0" y="18942"/>
                  </a:lnTo>
                  <a:close/>
                  <a:moveTo>
                    <a:pt x="0" y="18942"/>
                  </a:moveTo>
                </a:path>
              </a:pathLst>
            </a:custGeom>
            <a:solidFill>
              <a:srgbClr val="FF8000">
                <a:alpha val="34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>
                      <a:alpha val="34999"/>
                    </a:srgbClr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5" name="Freeform 18"/>
          <p:cNvSpPr>
            <a:spLocks/>
          </p:cNvSpPr>
          <p:nvPr/>
        </p:nvSpPr>
        <p:spPr bwMode="auto">
          <a:xfrm>
            <a:off x="597565" y="3678238"/>
            <a:ext cx="1150938" cy="642937"/>
          </a:xfrm>
          <a:custGeom>
            <a:avLst/>
            <a:gdLst>
              <a:gd name="T0" fmla="*/ 4765 w 21600"/>
              <a:gd name="T1" fmla="*/ 21600 h 21600"/>
              <a:gd name="T2" fmla="*/ 21600 w 21600"/>
              <a:gd name="T3" fmla="*/ 0 h 21600"/>
              <a:gd name="T4" fmla="*/ 0 w 21600"/>
              <a:gd name="T5" fmla="*/ 0 h 21600"/>
              <a:gd name="T6" fmla="*/ 4765 w 21600"/>
              <a:gd name="T7" fmla="*/ 21600 h 21600"/>
              <a:gd name="T8" fmla="*/ 4765 w 21600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4765" y="21600"/>
                </a:moveTo>
                <a:lnTo>
                  <a:pt x="21600" y="0"/>
                </a:lnTo>
                <a:lnTo>
                  <a:pt x="0" y="0"/>
                </a:lnTo>
                <a:lnTo>
                  <a:pt x="4765" y="21600"/>
                </a:lnTo>
                <a:close/>
                <a:moveTo>
                  <a:pt x="4765" y="21600"/>
                </a:moveTo>
              </a:path>
            </a:pathLst>
          </a:custGeom>
          <a:noFill/>
          <a:ln w="38100" cap="flat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Freeform 19"/>
          <p:cNvSpPr>
            <a:spLocks/>
          </p:cNvSpPr>
          <p:nvPr/>
        </p:nvSpPr>
        <p:spPr bwMode="auto">
          <a:xfrm>
            <a:off x="537240" y="3681413"/>
            <a:ext cx="3505200" cy="2506662"/>
          </a:xfrm>
          <a:custGeom>
            <a:avLst/>
            <a:gdLst>
              <a:gd name="T0" fmla="*/ 0 w 21600"/>
              <a:gd name="T1" fmla="*/ 0 h 21600"/>
              <a:gd name="T2" fmla="*/ 20870 w 21600"/>
              <a:gd name="T3" fmla="*/ 0 h 21600"/>
              <a:gd name="T4" fmla="*/ 14400 w 21600"/>
              <a:gd name="T5" fmla="*/ 5692 h 21600"/>
              <a:gd name="T6" fmla="*/ 21600 w 21600"/>
              <a:gd name="T7" fmla="*/ 21600 h 21600"/>
              <a:gd name="T8" fmla="*/ 7200 w 21600"/>
              <a:gd name="T9" fmla="*/ 21454 h 21600"/>
              <a:gd name="T10" fmla="*/ 0 w 21600"/>
              <a:gd name="T11" fmla="*/ 0 h 21600"/>
              <a:gd name="T12" fmla="*/ 0 w 21600"/>
              <a:gd name="T13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0870" y="0"/>
                </a:lnTo>
                <a:lnTo>
                  <a:pt x="14400" y="5692"/>
                </a:lnTo>
                <a:lnTo>
                  <a:pt x="21600" y="21600"/>
                </a:lnTo>
                <a:lnTo>
                  <a:pt x="7200" y="21454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38100" cap="flat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Freeform 20"/>
          <p:cNvSpPr>
            <a:spLocks/>
          </p:cNvSpPr>
          <p:nvPr/>
        </p:nvSpPr>
        <p:spPr bwMode="auto">
          <a:xfrm>
            <a:off x="562640" y="3233738"/>
            <a:ext cx="7924800" cy="2979737"/>
          </a:xfrm>
          <a:custGeom>
            <a:avLst/>
            <a:gdLst>
              <a:gd name="T0" fmla="*/ 3092 w 21600"/>
              <a:gd name="T1" fmla="*/ 21355 h 21600"/>
              <a:gd name="T2" fmla="*/ 0 w 21600"/>
              <a:gd name="T3" fmla="*/ 3314 h 21600"/>
              <a:gd name="T4" fmla="*/ 9185 w 21600"/>
              <a:gd name="T5" fmla="*/ 3436 h 21600"/>
              <a:gd name="T6" fmla="*/ 11354 w 21600"/>
              <a:gd name="T7" fmla="*/ 0 h 21600"/>
              <a:gd name="T8" fmla="*/ 14354 w 21600"/>
              <a:gd name="T9" fmla="*/ 7855 h 21600"/>
              <a:gd name="T10" fmla="*/ 21600 w 21600"/>
              <a:gd name="T11" fmla="*/ 7609 h 21600"/>
              <a:gd name="T12" fmla="*/ 20031 w 21600"/>
              <a:gd name="T13" fmla="*/ 12886 h 21600"/>
              <a:gd name="T14" fmla="*/ 17585 w 21600"/>
              <a:gd name="T15" fmla="*/ 13009 h 21600"/>
              <a:gd name="T16" fmla="*/ 14677 w 21600"/>
              <a:gd name="T17" fmla="*/ 21600 h 21600"/>
              <a:gd name="T18" fmla="*/ 3092 w 21600"/>
              <a:gd name="T19" fmla="*/ 21355 h 21600"/>
              <a:gd name="T20" fmla="*/ 3092 w 21600"/>
              <a:gd name="T21" fmla="*/ 2135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00" h="21600">
                <a:moveTo>
                  <a:pt x="3092" y="21355"/>
                </a:moveTo>
                <a:lnTo>
                  <a:pt x="0" y="3314"/>
                </a:lnTo>
                <a:lnTo>
                  <a:pt x="9185" y="3436"/>
                </a:lnTo>
                <a:lnTo>
                  <a:pt x="11354" y="0"/>
                </a:lnTo>
                <a:lnTo>
                  <a:pt x="14354" y="7855"/>
                </a:lnTo>
                <a:lnTo>
                  <a:pt x="21600" y="7609"/>
                </a:lnTo>
                <a:lnTo>
                  <a:pt x="20031" y="12886"/>
                </a:lnTo>
                <a:lnTo>
                  <a:pt x="17585" y="13009"/>
                </a:lnTo>
                <a:lnTo>
                  <a:pt x="14677" y="21600"/>
                </a:lnTo>
                <a:lnTo>
                  <a:pt x="3092" y="21355"/>
                </a:lnTo>
                <a:close/>
                <a:moveTo>
                  <a:pt x="3092" y="21355"/>
                </a:moveTo>
              </a:path>
            </a:pathLst>
          </a:custGeom>
          <a:noFill/>
          <a:ln w="38100" cap="flat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Freeform 21"/>
          <p:cNvSpPr>
            <a:spLocks/>
          </p:cNvSpPr>
          <p:nvPr/>
        </p:nvSpPr>
        <p:spPr bwMode="auto">
          <a:xfrm>
            <a:off x="546765" y="2306638"/>
            <a:ext cx="8686800" cy="3894137"/>
          </a:xfrm>
          <a:custGeom>
            <a:avLst/>
            <a:gdLst>
              <a:gd name="T0" fmla="*/ 2905 w 21600"/>
              <a:gd name="T1" fmla="*/ 21506 h 21600"/>
              <a:gd name="T2" fmla="*/ 0 w 21600"/>
              <a:gd name="T3" fmla="*/ 7607 h 21600"/>
              <a:gd name="T4" fmla="*/ 8463 w 21600"/>
              <a:gd name="T5" fmla="*/ 7701 h 21600"/>
              <a:gd name="T6" fmla="*/ 12211 w 21600"/>
              <a:gd name="T7" fmla="*/ 1878 h 21600"/>
              <a:gd name="T8" fmla="*/ 14063 w 21600"/>
              <a:gd name="T9" fmla="*/ 1972 h 21600"/>
              <a:gd name="T10" fmla="*/ 14989 w 21600"/>
              <a:gd name="T11" fmla="*/ 94 h 21600"/>
              <a:gd name="T12" fmla="*/ 18274 w 21600"/>
              <a:gd name="T13" fmla="*/ 0 h 21600"/>
              <a:gd name="T14" fmla="*/ 21600 w 21600"/>
              <a:gd name="T15" fmla="*/ 4883 h 21600"/>
              <a:gd name="T16" fmla="*/ 18316 w 21600"/>
              <a:gd name="T17" fmla="*/ 15026 h 21600"/>
              <a:gd name="T18" fmla="*/ 16084 w 21600"/>
              <a:gd name="T19" fmla="*/ 15026 h 21600"/>
              <a:gd name="T20" fmla="*/ 13389 w 21600"/>
              <a:gd name="T21" fmla="*/ 21600 h 21600"/>
              <a:gd name="T22" fmla="*/ 2905 w 21600"/>
              <a:gd name="T23" fmla="*/ 21506 h 21600"/>
              <a:gd name="T24" fmla="*/ 2905 w 21600"/>
              <a:gd name="T25" fmla="*/ 2150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600" h="21600">
                <a:moveTo>
                  <a:pt x="2905" y="21506"/>
                </a:moveTo>
                <a:lnTo>
                  <a:pt x="0" y="7607"/>
                </a:lnTo>
                <a:lnTo>
                  <a:pt x="8463" y="7701"/>
                </a:lnTo>
                <a:lnTo>
                  <a:pt x="12211" y="1878"/>
                </a:lnTo>
                <a:lnTo>
                  <a:pt x="14063" y="1972"/>
                </a:lnTo>
                <a:lnTo>
                  <a:pt x="14989" y="94"/>
                </a:lnTo>
                <a:lnTo>
                  <a:pt x="18274" y="0"/>
                </a:lnTo>
                <a:lnTo>
                  <a:pt x="21600" y="4883"/>
                </a:lnTo>
                <a:lnTo>
                  <a:pt x="18316" y="15026"/>
                </a:lnTo>
                <a:lnTo>
                  <a:pt x="16084" y="15026"/>
                </a:lnTo>
                <a:lnTo>
                  <a:pt x="13389" y="21600"/>
                </a:lnTo>
                <a:lnTo>
                  <a:pt x="2905" y="21506"/>
                </a:lnTo>
                <a:close/>
                <a:moveTo>
                  <a:pt x="2905" y="21506"/>
                </a:moveTo>
              </a:path>
            </a:pathLst>
          </a:custGeom>
          <a:noFill/>
          <a:ln w="38100" cap="flat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Freeform 22"/>
          <p:cNvSpPr>
            <a:spLocks/>
          </p:cNvSpPr>
          <p:nvPr/>
        </p:nvSpPr>
        <p:spPr bwMode="auto">
          <a:xfrm>
            <a:off x="249903" y="1727200"/>
            <a:ext cx="8958262" cy="4486275"/>
          </a:xfrm>
          <a:custGeom>
            <a:avLst/>
            <a:gdLst>
              <a:gd name="T0" fmla="*/ 3471 w 21600"/>
              <a:gd name="T1" fmla="*/ 21600 h 21600"/>
              <a:gd name="T2" fmla="*/ 13638 w 21600"/>
              <a:gd name="T3" fmla="*/ 21600 h 21600"/>
              <a:gd name="T4" fmla="*/ 16251 w 21600"/>
              <a:gd name="T5" fmla="*/ 15894 h 21600"/>
              <a:gd name="T6" fmla="*/ 18456 w 21600"/>
              <a:gd name="T7" fmla="*/ 15894 h 21600"/>
              <a:gd name="T8" fmla="*/ 21600 w 21600"/>
              <a:gd name="T9" fmla="*/ 7173 h 21600"/>
              <a:gd name="T10" fmla="*/ 18374 w 21600"/>
              <a:gd name="T11" fmla="*/ 2853 h 21600"/>
              <a:gd name="T12" fmla="*/ 15189 w 21600"/>
              <a:gd name="T13" fmla="*/ 2771 h 21600"/>
              <a:gd name="T14" fmla="*/ 14250 w 21600"/>
              <a:gd name="T15" fmla="*/ 4565 h 21600"/>
              <a:gd name="T16" fmla="*/ 12576 w 21600"/>
              <a:gd name="T17" fmla="*/ 4565 h 21600"/>
              <a:gd name="T18" fmla="*/ 10820 w 21600"/>
              <a:gd name="T19" fmla="*/ 6928 h 21600"/>
              <a:gd name="T20" fmla="*/ 8860 w 21600"/>
              <a:gd name="T21" fmla="*/ 2527 h 21600"/>
              <a:gd name="T22" fmla="*/ 6043 w 21600"/>
              <a:gd name="T23" fmla="*/ 2608 h 21600"/>
              <a:gd name="T24" fmla="*/ 7799 w 21600"/>
              <a:gd name="T25" fmla="*/ 163 h 21600"/>
              <a:gd name="T26" fmla="*/ 6084 w 21600"/>
              <a:gd name="T27" fmla="*/ 0 h 21600"/>
              <a:gd name="T28" fmla="*/ 0 w 21600"/>
              <a:gd name="T29" fmla="*/ 5950 h 21600"/>
              <a:gd name="T30" fmla="*/ 3471 w 21600"/>
              <a:gd name="T31" fmla="*/ 21600 h 21600"/>
              <a:gd name="T32" fmla="*/ 3471 w 21600"/>
              <a:gd name="T3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00" h="21600">
                <a:moveTo>
                  <a:pt x="3471" y="21600"/>
                </a:moveTo>
                <a:lnTo>
                  <a:pt x="13638" y="21600"/>
                </a:lnTo>
                <a:lnTo>
                  <a:pt x="16251" y="15894"/>
                </a:lnTo>
                <a:lnTo>
                  <a:pt x="18456" y="15894"/>
                </a:lnTo>
                <a:lnTo>
                  <a:pt x="21600" y="7173"/>
                </a:lnTo>
                <a:lnTo>
                  <a:pt x="18374" y="2853"/>
                </a:lnTo>
                <a:lnTo>
                  <a:pt x="15189" y="2771"/>
                </a:lnTo>
                <a:lnTo>
                  <a:pt x="14250" y="4565"/>
                </a:lnTo>
                <a:lnTo>
                  <a:pt x="12576" y="4565"/>
                </a:lnTo>
                <a:lnTo>
                  <a:pt x="10820" y="6928"/>
                </a:lnTo>
                <a:lnTo>
                  <a:pt x="8860" y="2527"/>
                </a:lnTo>
                <a:lnTo>
                  <a:pt x="6043" y="2608"/>
                </a:lnTo>
                <a:lnTo>
                  <a:pt x="7799" y="163"/>
                </a:lnTo>
                <a:lnTo>
                  <a:pt x="6084" y="0"/>
                </a:lnTo>
                <a:lnTo>
                  <a:pt x="0" y="5950"/>
                </a:lnTo>
                <a:lnTo>
                  <a:pt x="3471" y="21600"/>
                </a:lnTo>
                <a:close/>
                <a:moveTo>
                  <a:pt x="3471" y="21600"/>
                </a:moveTo>
              </a:path>
            </a:pathLst>
          </a:custGeom>
          <a:noFill/>
          <a:ln w="38100" cap="flat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Freeform 23"/>
          <p:cNvSpPr>
            <a:spLocks/>
          </p:cNvSpPr>
          <p:nvPr/>
        </p:nvSpPr>
        <p:spPr bwMode="auto">
          <a:xfrm>
            <a:off x="257840" y="1730375"/>
            <a:ext cx="8991600" cy="4454525"/>
          </a:xfrm>
          <a:custGeom>
            <a:avLst/>
            <a:gdLst>
              <a:gd name="T0" fmla="*/ 3498 w 21600"/>
              <a:gd name="T1" fmla="*/ 21600 h 21600"/>
              <a:gd name="T2" fmla="*/ 13627 w 21600"/>
              <a:gd name="T3" fmla="*/ 21600 h 21600"/>
              <a:gd name="T4" fmla="*/ 16190 w 21600"/>
              <a:gd name="T5" fmla="*/ 15933 h 21600"/>
              <a:gd name="T6" fmla="*/ 18427 w 21600"/>
              <a:gd name="T7" fmla="*/ 15933 h 21600"/>
              <a:gd name="T8" fmla="*/ 21600 w 21600"/>
              <a:gd name="T9" fmla="*/ 7227 h 21600"/>
              <a:gd name="T10" fmla="*/ 16027 w 21600"/>
              <a:gd name="T11" fmla="*/ 164 h 21600"/>
              <a:gd name="T12" fmla="*/ 6102 w 21600"/>
              <a:gd name="T13" fmla="*/ 0 h 21600"/>
              <a:gd name="T14" fmla="*/ 0 w 21600"/>
              <a:gd name="T15" fmla="*/ 5913 h 21600"/>
              <a:gd name="T16" fmla="*/ 3498 w 21600"/>
              <a:gd name="T17" fmla="*/ 21600 h 21600"/>
              <a:gd name="T18" fmla="*/ 3498 w 21600"/>
              <a:gd name="T1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3498" y="21600"/>
                </a:moveTo>
                <a:lnTo>
                  <a:pt x="13627" y="21600"/>
                </a:lnTo>
                <a:lnTo>
                  <a:pt x="16190" y="15933"/>
                </a:lnTo>
                <a:lnTo>
                  <a:pt x="18427" y="15933"/>
                </a:lnTo>
                <a:lnTo>
                  <a:pt x="21600" y="7227"/>
                </a:lnTo>
                <a:lnTo>
                  <a:pt x="16027" y="164"/>
                </a:lnTo>
                <a:lnTo>
                  <a:pt x="6102" y="0"/>
                </a:lnTo>
                <a:lnTo>
                  <a:pt x="0" y="5913"/>
                </a:lnTo>
                <a:lnTo>
                  <a:pt x="3498" y="21600"/>
                </a:lnTo>
                <a:close/>
                <a:moveTo>
                  <a:pt x="3498" y="21600"/>
                </a:moveTo>
              </a:path>
            </a:pathLst>
          </a:custGeom>
          <a:noFill/>
          <a:ln w="38100" cap="flat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Freeform 24"/>
          <p:cNvSpPr>
            <a:spLocks/>
          </p:cNvSpPr>
          <p:nvPr/>
        </p:nvSpPr>
        <p:spPr bwMode="auto">
          <a:xfrm>
            <a:off x="257840" y="1481138"/>
            <a:ext cx="8975725" cy="4706937"/>
          </a:xfrm>
          <a:custGeom>
            <a:avLst/>
            <a:gdLst>
              <a:gd name="T0" fmla="*/ 3505 w 21600"/>
              <a:gd name="T1" fmla="*/ 21522 h 21600"/>
              <a:gd name="T2" fmla="*/ 13694 w 21600"/>
              <a:gd name="T3" fmla="*/ 21600 h 21600"/>
              <a:gd name="T4" fmla="*/ 16261 w 21600"/>
              <a:gd name="T5" fmla="*/ 16161 h 21600"/>
              <a:gd name="T6" fmla="*/ 18421 w 21600"/>
              <a:gd name="T7" fmla="*/ 16083 h 21600"/>
              <a:gd name="T8" fmla="*/ 21600 w 21600"/>
              <a:gd name="T9" fmla="*/ 7925 h 21600"/>
              <a:gd name="T10" fmla="*/ 15161 w 21600"/>
              <a:gd name="T11" fmla="*/ 0 h 21600"/>
              <a:gd name="T12" fmla="*/ 7499 w 21600"/>
              <a:gd name="T13" fmla="*/ 0 h 21600"/>
              <a:gd name="T14" fmla="*/ 0 w 21600"/>
              <a:gd name="T15" fmla="*/ 6682 h 21600"/>
              <a:gd name="T16" fmla="*/ 3505 w 21600"/>
              <a:gd name="T17" fmla="*/ 21522 h 21600"/>
              <a:gd name="T18" fmla="*/ 3505 w 21600"/>
              <a:gd name="T19" fmla="*/ 2152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3505" y="21522"/>
                </a:moveTo>
                <a:lnTo>
                  <a:pt x="13694" y="21600"/>
                </a:lnTo>
                <a:lnTo>
                  <a:pt x="16261" y="16161"/>
                </a:lnTo>
                <a:lnTo>
                  <a:pt x="18421" y="16083"/>
                </a:lnTo>
                <a:lnTo>
                  <a:pt x="21600" y="7925"/>
                </a:lnTo>
                <a:lnTo>
                  <a:pt x="15161" y="0"/>
                </a:lnTo>
                <a:lnTo>
                  <a:pt x="7499" y="0"/>
                </a:lnTo>
                <a:lnTo>
                  <a:pt x="0" y="6682"/>
                </a:lnTo>
                <a:lnTo>
                  <a:pt x="3505" y="21522"/>
                </a:lnTo>
                <a:close/>
                <a:moveTo>
                  <a:pt x="3505" y="21522"/>
                </a:moveTo>
              </a:path>
            </a:pathLst>
          </a:custGeom>
          <a:noFill/>
          <a:ln w="38100" cap="flat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Rectangle 15"/>
          <p:cNvSpPr>
            <a:spLocks/>
          </p:cNvSpPr>
          <p:nvPr/>
        </p:nvSpPr>
        <p:spPr bwMode="auto">
          <a:xfrm>
            <a:off x="3842808" y="1126654"/>
            <a:ext cx="117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IC</a:t>
            </a:r>
            <a:r>
              <a:rPr lang="en-US" sz="1800" dirty="0" smtClean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-86: 2011–</a:t>
            </a:r>
            <a:endParaRPr lang="en-US" sz="1800" dirty="0">
              <a:solidFill>
                <a:schemeClr val="tx1"/>
              </a:solidFill>
              <a:latin typeface="Gill Sans Light"/>
              <a:ea typeface="ＭＳ Ｐゴシック" charset="0"/>
              <a:cs typeface="Gill Sans Light"/>
              <a:sym typeface="Helvetica Neue" charset="0"/>
            </a:endParaRPr>
          </a:p>
        </p:txBody>
      </p:sp>
      <p:sp>
        <p:nvSpPr>
          <p:cNvPr id="21" name="Rectangle 14"/>
          <p:cNvSpPr>
            <a:spLocks/>
          </p:cNvSpPr>
          <p:nvPr/>
        </p:nvSpPr>
        <p:spPr bwMode="auto">
          <a:xfrm>
            <a:off x="7441688" y="2651493"/>
            <a:ext cx="12439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IC-40</a:t>
            </a:r>
          </a:p>
          <a:p>
            <a:r>
              <a:rPr lang="en-US" sz="1800" dirty="0">
                <a:solidFill>
                  <a:schemeClr val="tx1"/>
                </a:solidFill>
                <a:latin typeface="Gill Sans Light"/>
                <a:ea typeface="ＭＳ Ｐゴシック" charset="0"/>
                <a:cs typeface="Gill Sans Light"/>
                <a:sym typeface="Helvetica Neue" charset="0"/>
              </a:rPr>
              <a:t>08-09 Season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16954" y="6446674"/>
            <a:ext cx="521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ill Sans"/>
                <a:cs typeface="Gill Sans"/>
              </a:rPr>
              <a:t>Construction completed in December 2010</a:t>
            </a:r>
            <a:endParaRPr lang="en-US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9132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1747"/>
            <a:ext cx="8582891" cy="7221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Searches for Quantum Gravity with IceCube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284" y="1119674"/>
            <a:ext cx="4912807" cy="54480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First step: need a neutrino source!</a:t>
            </a:r>
          </a:p>
          <a:p>
            <a:endParaRPr lang="en-US" dirty="0" smtClean="0"/>
          </a:p>
          <a:p>
            <a:r>
              <a:rPr lang="en-US" dirty="0" smtClean="0"/>
              <a:t>Atmospheric neutrinos (</a:t>
            </a:r>
            <a:r>
              <a:rPr lang="en-US" dirty="0" err="1" smtClean="0"/>
              <a:t>CR+Earth’s</a:t>
            </a:r>
            <a:r>
              <a:rPr lang="en-US" dirty="0" smtClean="0"/>
              <a:t> atmosphere)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Neutrinos from cosmic ray </a:t>
            </a:r>
            <a:r>
              <a:rPr lang="en-US" dirty="0" smtClean="0"/>
              <a:t>accelerators (whatever those are)</a:t>
            </a:r>
          </a:p>
          <a:p>
            <a:pPr lvl="1"/>
            <a:r>
              <a:rPr lang="en-US" dirty="0" smtClean="0"/>
              <a:t>static neutrino sources</a:t>
            </a:r>
          </a:p>
          <a:p>
            <a:pPr lvl="1"/>
            <a:r>
              <a:rPr lang="en-US" dirty="0" smtClean="0"/>
              <a:t>transient sources (GRBs?)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UHE neutrinos (CR+CMB)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Perimeter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6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r="8526"/>
          <a:stretch/>
        </p:blipFill>
        <p:spPr>
          <a:xfrm>
            <a:off x="145461" y="1119674"/>
            <a:ext cx="3981823" cy="3477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82813" y="4553839"/>
            <a:ext cx="3782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Supernova remnant </a:t>
            </a:r>
            <a:r>
              <a:rPr lang="en-US" dirty="0" err="1" smtClean="0">
                <a:solidFill>
                  <a:srgbClr val="7F7F7F"/>
                </a:solidFill>
              </a:rPr>
              <a:t>Cas</a:t>
            </a:r>
            <a:r>
              <a:rPr lang="en-US" dirty="0" smtClean="0">
                <a:solidFill>
                  <a:srgbClr val="7F7F7F"/>
                </a:solidFill>
              </a:rPr>
              <a:t> A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Possible cosmic ray / neutrino source?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Spitzer / Hubble / Chandra image</a:t>
            </a:r>
          </a:p>
          <a:p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4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26716</TotalTime>
  <Words>2568</Words>
  <Application>Microsoft Macintosh PowerPoint</Application>
  <PresentationFormat>On-screen Show (4:3)</PresentationFormat>
  <Paragraphs>552</Paragraphs>
  <Slides>44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Office Theme</vt:lpstr>
      <vt:lpstr>Blank Presentation</vt:lpstr>
      <vt:lpstr>Equation</vt:lpstr>
      <vt:lpstr>Searching for Quantum Gravity  with the IceCube Neutrino Observatory</vt:lpstr>
      <vt:lpstr>PowerPoint Presentation</vt:lpstr>
      <vt:lpstr>The IceCube Detector</vt:lpstr>
      <vt:lpstr>Detection Principle</vt:lpstr>
      <vt:lpstr>Event Signatures</vt:lpstr>
      <vt:lpstr>Detector Performance</vt:lpstr>
      <vt:lpstr>Shadow of the Moon</vt:lpstr>
      <vt:lpstr>IceCube Configurations</vt:lpstr>
      <vt:lpstr>Searches for Quantum Gravity with IceCube</vt:lpstr>
      <vt:lpstr>Atmospheric Neutrinos</vt:lpstr>
      <vt:lpstr>Atmospheric Neutrino Spectra</vt:lpstr>
      <vt:lpstr>Possible QG Signatures</vt:lpstr>
      <vt:lpstr>Quantum Decoherence</vt:lpstr>
      <vt:lpstr>Decoherence + Atmospheric Oscillations</vt:lpstr>
      <vt:lpstr>QD Atmospheric  Survival Probability</vt:lpstr>
      <vt:lpstr>AMANDA 2000-2006 Atmospheric νμ</vt:lpstr>
      <vt:lpstr>Results: Limit on Quantum Decoherence</vt:lpstr>
      <vt:lpstr>Other Possibilities</vt:lpstr>
      <vt:lpstr>Neutrino Point Source Searches</vt:lpstr>
      <vt:lpstr>IC79+IC59+IC40 Neutrino Sky</vt:lpstr>
      <vt:lpstr>IC79+IC59+IC40 Neutrino Sky</vt:lpstr>
      <vt:lpstr>IC79+IC59+IC40 Neutrino Sky</vt:lpstr>
      <vt:lpstr>IC79+IC59+IC40 Neutrino Sky</vt:lpstr>
      <vt:lpstr>Gamma-ray Burst Neutrinos</vt:lpstr>
      <vt:lpstr>GRB Neutrinos as a Probe of QG</vt:lpstr>
      <vt:lpstr>GRB Searches</vt:lpstr>
      <vt:lpstr>IC40 + IC59 GRB Results</vt:lpstr>
      <vt:lpstr>Untriggered Flare Searches</vt:lpstr>
      <vt:lpstr>Ultra-high Energy Neutrino Searches</vt:lpstr>
      <vt:lpstr>GZK Effect</vt:lpstr>
      <vt:lpstr>The Neutrino Connection</vt:lpstr>
      <vt:lpstr>IceCube EHE Neutrino Search</vt:lpstr>
      <vt:lpstr>Neutrino Candidates</vt:lpstr>
      <vt:lpstr>Event Brightness</vt:lpstr>
      <vt:lpstr>Conclusions and outlook</vt:lpstr>
      <vt:lpstr>PowerPoint Presentation</vt:lpstr>
      <vt:lpstr>Backup Slides</vt:lpstr>
      <vt:lpstr>Violation of Lorentz Invariance (VLI)</vt:lpstr>
      <vt:lpstr>Results: VLI upper limit</vt:lpstr>
      <vt:lpstr>Direction-dependent VLI Oscillations</vt:lpstr>
      <vt:lpstr>IceCube Direction-dependent VLI limits</vt:lpstr>
      <vt:lpstr>IceCube Selected Sources (IC40+IC59)</vt:lpstr>
      <vt:lpstr>IC79 Point Source Sensitivity</vt:lpstr>
      <vt:lpstr>GRB Model Flavors</vt:lpstr>
    </vt:vector>
  </TitlesOfParts>
  <Company>Snow Monkey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Frankinson</dc:creator>
  <cp:lastModifiedBy>John Kelley</cp:lastModifiedBy>
  <cp:revision>220</cp:revision>
  <dcterms:created xsi:type="dcterms:W3CDTF">2012-06-28T16:35:21Z</dcterms:created>
  <dcterms:modified xsi:type="dcterms:W3CDTF">2012-10-23T17:44:17Z</dcterms:modified>
</cp:coreProperties>
</file>