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971" r:id="rId1"/>
    <p:sldMasterId id="2147485007" r:id="rId2"/>
    <p:sldMasterId id="2147485025" r:id="rId3"/>
  </p:sldMasterIdLst>
  <p:notesMasterIdLst>
    <p:notesMasterId r:id="rId45"/>
  </p:notesMasterIdLst>
  <p:handoutMasterIdLst>
    <p:handoutMasterId r:id="rId46"/>
  </p:handoutMasterIdLst>
  <p:sldIdLst>
    <p:sldId id="404" r:id="rId4"/>
    <p:sldId id="342" r:id="rId5"/>
    <p:sldId id="376" r:id="rId6"/>
    <p:sldId id="368" r:id="rId7"/>
    <p:sldId id="356" r:id="rId8"/>
    <p:sldId id="401" r:id="rId9"/>
    <p:sldId id="396" r:id="rId10"/>
    <p:sldId id="393" r:id="rId11"/>
    <p:sldId id="394" r:id="rId12"/>
    <p:sldId id="395" r:id="rId13"/>
    <p:sldId id="367" r:id="rId14"/>
    <p:sldId id="384" r:id="rId15"/>
    <p:sldId id="380" r:id="rId16"/>
    <p:sldId id="263" r:id="rId17"/>
    <p:sldId id="388" r:id="rId18"/>
    <p:sldId id="387" r:id="rId19"/>
    <p:sldId id="390" r:id="rId20"/>
    <p:sldId id="392" r:id="rId21"/>
    <p:sldId id="397" r:id="rId22"/>
    <p:sldId id="398" r:id="rId23"/>
    <p:sldId id="400" r:id="rId24"/>
    <p:sldId id="375" r:id="rId25"/>
    <p:sldId id="341" r:id="rId26"/>
    <p:sldId id="289" r:id="rId27"/>
    <p:sldId id="366" r:id="rId28"/>
    <p:sldId id="307" r:id="rId29"/>
    <p:sldId id="402" r:id="rId30"/>
    <p:sldId id="403" r:id="rId31"/>
    <p:sldId id="363" r:id="rId32"/>
    <p:sldId id="364" r:id="rId33"/>
    <p:sldId id="362" r:id="rId34"/>
    <p:sldId id="365" r:id="rId35"/>
    <p:sldId id="279" r:id="rId36"/>
    <p:sldId id="347" r:id="rId37"/>
    <p:sldId id="346" r:id="rId38"/>
    <p:sldId id="317" r:id="rId39"/>
    <p:sldId id="359" r:id="rId40"/>
    <p:sldId id="358" r:id="rId41"/>
    <p:sldId id="339" r:id="rId42"/>
    <p:sldId id="360" r:id="rId43"/>
    <p:sldId id="33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rk, Brian A." initials="CB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8ECA"/>
    <a:srgbClr val="F19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12"/>
    <p:restoredTop sz="89252"/>
  </p:normalViewPr>
  <p:slideViewPr>
    <p:cSldViewPr snapToGrid="0" snapToObjects="1">
      <p:cViewPr varScale="1">
        <p:scale>
          <a:sx n="109" d="100"/>
          <a:sy n="109" d="100"/>
        </p:scale>
        <p:origin x="3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F1091-8D6F-2E40-B361-B91699DA8FF9}" type="datetimeFigureOut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81E4D-9C2F-9B43-A067-B7D65AA7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33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1947A-8E0F-9B4B-892B-9E6A39913246}" type="datetimeFigureOut">
              <a:rPr lang="en-US" smtClean="0"/>
              <a:t>6/8/20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9A0D8-E5B8-E141-BF92-B72E32DF9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4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94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56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9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09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35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to demonstrate that they exist and show how big they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96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Lucas, </a:t>
            </a:r>
            <a:r>
              <a:rPr lang="en-US" dirty="0" err="1"/>
              <a:t>Spoorthi</a:t>
            </a:r>
            <a:r>
              <a:rPr lang="en-US" dirty="0"/>
              <a:t>, Suren, Abdullah,</a:t>
            </a:r>
            <a:r>
              <a:rPr lang="en-US" baseline="0" dirty="0"/>
              <a:t> Hannah,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23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3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71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to demonstrate that they exist and show how big they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26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61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to demonstrate that they exist and show how big they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4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to demonstrate that they exist and show how big they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35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1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65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1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109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30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69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51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38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05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11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02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9A0D8-E5B8-E141-BF92-B72E32DF93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5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38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74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76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2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70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8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52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253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43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61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00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61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20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99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03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849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480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19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51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70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966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38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355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577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611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7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273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117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709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465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42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8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692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35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830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72" r:id="rId1"/>
    <p:sldLayoutId id="2147484973" r:id="rId2"/>
    <p:sldLayoutId id="2147484974" r:id="rId3"/>
    <p:sldLayoutId id="2147484975" r:id="rId4"/>
    <p:sldLayoutId id="2147484976" r:id="rId5"/>
    <p:sldLayoutId id="2147484977" r:id="rId6"/>
    <p:sldLayoutId id="2147484978" r:id="rId7"/>
    <p:sldLayoutId id="2147484979" r:id="rId8"/>
    <p:sldLayoutId id="2147484980" r:id="rId9"/>
    <p:sldLayoutId id="2147484981" r:id="rId10"/>
    <p:sldLayoutId id="2147484982" r:id="rId11"/>
    <p:sldLayoutId id="2147484983" r:id="rId12"/>
    <p:sldLayoutId id="2147484984" r:id="rId13"/>
    <p:sldLayoutId id="2147484985" r:id="rId14"/>
    <p:sldLayoutId id="2147484986" r:id="rId15"/>
    <p:sldLayoutId id="2147484987" r:id="rId16"/>
    <p:sldLayoutId id="214748498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673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08" r:id="rId1"/>
    <p:sldLayoutId id="2147485009" r:id="rId2"/>
    <p:sldLayoutId id="2147485010" r:id="rId3"/>
    <p:sldLayoutId id="2147485011" r:id="rId4"/>
    <p:sldLayoutId id="2147485012" r:id="rId5"/>
    <p:sldLayoutId id="2147485013" r:id="rId6"/>
    <p:sldLayoutId id="2147485014" r:id="rId7"/>
    <p:sldLayoutId id="2147485015" r:id="rId8"/>
    <p:sldLayoutId id="2147485016" r:id="rId9"/>
    <p:sldLayoutId id="2147485017" r:id="rId10"/>
    <p:sldLayoutId id="2147485018" r:id="rId11"/>
    <p:sldLayoutId id="2147485019" r:id="rId12"/>
    <p:sldLayoutId id="2147485020" r:id="rId13"/>
    <p:sldLayoutId id="2147485021" r:id="rId14"/>
    <p:sldLayoutId id="2147485022" r:id="rId15"/>
    <p:sldLayoutId id="2147485023" r:id="rId16"/>
    <p:sldLayoutId id="214748502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1E1863F-3627-6748-886E-14365EB67FF7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5EBDCEB-1476-B64F-B870-7DF41439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183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26" r:id="rId1"/>
    <p:sldLayoutId id="2147485027" r:id="rId2"/>
    <p:sldLayoutId id="2147485028" r:id="rId3"/>
    <p:sldLayoutId id="2147485029" r:id="rId4"/>
    <p:sldLayoutId id="2147485030" r:id="rId5"/>
    <p:sldLayoutId id="2147485031" r:id="rId6"/>
    <p:sldLayoutId id="2147485032" r:id="rId7"/>
    <p:sldLayoutId id="2147485033" r:id="rId8"/>
    <p:sldLayoutId id="2147485034" r:id="rId9"/>
    <p:sldLayoutId id="2147485035" r:id="rId10"/>
    <p:sldLayoutId id="2147485036" r:id="rId11"/>
    <p:sldLayoutId id="2147485037" r:id="rId12"/>
    <p:sldLayoutId id="2147485038" r:id="rId13"/>
    <p:sldLayoutId id="2147485039" r:id="rId14"/>
    <p:sldLayoutId id="2147485040" r:id="rId15"/>
    <p:sldLayoutId id="2147485041" r:id="rId16"/>
    <p:sldLayoutId id="214748504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2.jpeg"/><Relationship Id="rId5" Type="http://schemas.openxmlformats.org/officeDocument/2006/relationships/image" Target="../media/image27.jpeg"/><Relationship Id="rId10" Type="http://schemas.microsoft.com/office/2007/relationships/hdphoto" Target="../media/hdphoto1.wdp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10F237-FFA0-9247-BA38-FED0DB3319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45F67A4-7428-47F3-AE14-8CA43D976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02" name="Freeform 5">
            <a:extLst>
              <a:ext uri="{FF2B5EF4-FFF2-40B4-BE49-F238E27FC236}">
                <a16:creationId xmlns:a16="http://schemas.microsoft.com/office/drawing/2014/main" id="{F4A20210-FA90-4B6D-8D2E-1B90054E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04" name="Freeform 14">
            <a:extLst>
              <a:ext uri="{FF2B5EF4-FFF2-40B4-BE49-F238E27FC236}">
                <a16:creationId xmlns:a16="http://schemas.microsoft.com/office/drawing/2014/main" id="{39213B44-68B7-47E7-B506-5C79FCF80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9084D60-65A6-45F8-8C17-3529E43F1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44A2572-2BF1-4C8E-AF59-F3AD411D89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F5DF3485-B455-470C-8FA8-A1BDE087B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5E9DCD0-EE49-4CB4-89B6-C25F9861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13CF62-C96C-44E9-8C28-E3F2C6E7C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D06558F-07E9-4D78-A6F3-8BCFA9E73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12D8773-83C0-4D51-9E1F-046DA7DA0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880C3FB-3E2E-4054-A6D1-38176D6E2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505591A-6112-4B84-8E9E-923E43C4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54884290-8E39-4425-BB4F-48D955C1F8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00C383A3-6D77-41CE-8121-498BC3BA5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120A319-4A10-4542-B48C-5FB2714C4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B15B038-50ED-419D-B142-C96EE418B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BAFF2F4-75B2-4498-8559-BAE80D89B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6AE167-8087-4A4B-B41D-5658EEBA6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D353E8A-CBA6-44F9-9C00-D0AD27C96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A2C318A-A79F-4CAD-BA7A-51427BF9E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F2996E3-5E01-4F22-B23C-7CD0CF72C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760F6BC4-AB51-4DE7-B83C-E71FE4EC8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F65FC1C-93BF-4ACA-BF17-17372DD10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9F9913C-8CCE-4D56-9D2A-0C2D68667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0EDD18C-1AAD-48E5-AAAD-73F4B5643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2D7A5C4-18C8-43E9-A50A-F87A362C8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A0C484E-A224-4DB0-8C34-89BE54BD1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9BB438E-A25F-4A7F-B209-8899B7CEC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F8BA6DC-B1E9-4F32-A5CC-8F61976B6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F6D95B2-1C8D-4156-AB05-523619B4F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88409AD-A77F-4304-9E8B-08A4891C7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862AD08A-B385-4D18-B948-8D53B3918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32A413E-FF1A-46B1-BF8B-3C1C408B3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CFF4E44-2BEB-4FAE-97C9-BC6E8296D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0486C0A-9B93-46B8-932F-876BE26CE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429BF5D-8D5B-4A48-89EE-8B779826E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996EE-5EB1-4943-A1E8-70810CBD67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32F833C8-E3CE-4399-B78B-9DD0EEA6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7C92DB2-78F1-4872-B9C7-C658A7886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F8A2FAA-05E1-448E-A606-FA9D6703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5AAB5D1-1672-4825-88A7-D93923475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2CAAFDB-2BA2-4D04-8B8B-1241D5EC0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4C381B3C-0009-451B-BCB3-48F7810C1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2A10544C-1EAD-47FB-A17E-52C6222826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A2540B37-D854-4525-93F8-410685438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7450DFE8-D07F-435C-B5A2-47D126FD9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6C1A6513-2D5D-458C-B841-D5DD9844B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931CF18-850E-41CD-823E-D311BD5CC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4497A09-1B1C-4EB6-B728-6FC3A1C12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FA60DE04-F3E8-437E-A2E4-A8A7BA01C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CDBBA541-852C-4AE6-82E8-6BD13AFB4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2FC3362F-AD7E-45D7-BE85-7C8DD8134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CD83E0F-C8AF-4D52-94DB-CD949A2B1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0D5F865-890F-483F-B407-516CE6D22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DE6A2505-E617-4419-AB05-10B779B5C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BDFF0D66-52FC-4F64-B67F-72D9EFEED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DCC72040-7945-4051-989C-2B728F6D5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96EB6302-2333-45D4-AE20-B0F6D45CC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EECC1105-D16E-411D-B4B7-80BF039BF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C7D2F518-4540-44DE-BC62-7D598EC99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F19566BC-880A-4113-A9C4-0017E5184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718E7D73-F4E4-4F5D-AFF9-EE491954A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8D0988A2-3571-4C16-BDEF-58254F04E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550BAC8-41FE-4300-910B-EE7BBD7A0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38CD175C-18A7-4589-8C46-A61FEF6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B6BE3031-FD1C-443C-9889-243CEEAED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7E37BF5D-3732-41F2-B9AF-A56C9214D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077B6718-917A-4A01-BCF8-5C6E1217B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1C23AB5B-98FB-43F1-B590-BBA79814F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D6EEC146-226B-4C83-9C1B-DD5495DE1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9C24D094-41EF-4CA2-9834-B04793FA1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8DA46AD8-674F-46C3-8A22-280F78F91A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AE9D757B-CD9D-447C-8780-79F2FF875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276B76E9-7342-43BC-B629-9180ABF57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3F25F68A-2DCB-4183-86F1-3428326E5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BA5FA913-066C-4504-A753-026056454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A6E50AC-CA1E-4DD3-B85F-1720C019E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1224B2B1-DBD8-4BA8-8CEB-BFAC8A15D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4DEFE1E7-69A3-47F5-B8B8-C0898281B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66F1F489-762E-4979-9EBC-50A62330B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927DF22C-20E6-4DED-B405-1B26C5218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236FD8D7-6E0F-468E-B8C4-F4E670711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51368" y="1290868"/>
            <a:ext cx="4513792" cy="2819398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Medium" charset="0"/>
                <a:ea typeface="Franklin Gothic Medium" charset="0"/>
                <a:cs typeface="Franklin Gothic Medium" charset="0"/>
              </a:rPr>
              <a:t>Chasing </a:t>
            </a:r>
            <a:br>
              <a:rPr lang="en-US" dirty="0">
                <a:latin typeface="Franklin Gothic Medium" charset="0"/>
                <a:ea typeface="Franklin Gothic Medium" charset="0"/>
                <a:cs typeface="Franklin Gothic Medium" charset="0"/>
              </a:rPr>
            </a:br>
            <a:r>
              <a:rPr lang="en-US" dirty="0">
                <a:latin typeface="Franklin Gothic Medium" charset="0"/>
                <a:ea typeface="Franklin Gothic Medium" charset="0"/>
                <a:cs typeface="Franklin Gothic Medium" charset="0"/>
              </a:rPr>
              <a:t>the ghost particle</a:t>
            </a:r>
          </a:p>
        </p:txBody>
      </p:sp>
      <p:sp>
        <p:nvSpPr>
          <p:cNvPr id="185" name="Subtitle 2">
            <a:extLst>
              <a:ext uri="{FF2B5EF4-FFF2-40B4-BE49-F238E27FC236}">
                <a16:creationId xmlns:a16="http://schemas.microsoft.com/office/drawing/2014/main" id="{694A7C12-A194-4142-B777-9D93CD768421}"/>
              </a:ext>
            </a:extLst>
          </p:cNvPr>
          <p:cNvSpPr txBox="1">
            <a:spLocks/>
          </p:cNvSpPr>
          <p:nvPr/>
        </p:nvSpPr>
        <p:spPr>
          <a:xfrm>
            <a:off x="5860215" y="4448519"/>
            <a:ext cx="5804945" cy="21017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>
                <a:latin typeface="Franklin Gothic Book" charset="0"/>
                <a:ea typeface="Franklin Gothic Book" charset="0"/>
                <a:cs typeface="Franklin Gothic Book" charset="0"/>
              </a:rPr>
              <a:t>Brian Clark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Franklin Gothic Book" charset="0"/>
                <a:ea typeface="Franklin Gothic Book" charset="0"/>
                <a:cs typeface="Franklin Gothic Book" charset="0"/>
              </a:rPr>
              <a:t>Michigan state university</a:t>
            </a:r>
          </a:p>
          <a:p>
            <a:pPr>
              <a:lnSpc>
                <a:spcPct val="90000"/>
              </a:lnSpc>
            </a:pPr>
            <a:endParaRPr lang="en-US" sz="12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>
              <a:lnSpc>
                <a:spcPct val="90000"/>
              </a:lnSpc>
            </a:pPr>
            <a:r>
              <a:rPr lang="en-US" sz="2200" dirty="0">
                <a:latin typeface="Franklin Gothic Book" charset="0"/>
                <a:ea typeface="Franklin Gothic Book" charset="0"/>
                <a:cs typeface="Franklin Gothic Book" charset="0"/>
              </a:rPr>
              <a:t>Making space for all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Franklin Gothic Book" charset="0"/>
                <a:ea typeface="Franklin Gothic Book" charset="0"/>
                <a:cs typeface="Franklin Gothic Book" charset="0"/>
              </a:rPr>
              <a:t>June 4, 2020</a:t>
            </a:r>
          </a:p>
        </p:txBody>
      </p:sp>
    </p:spTree>
    <p:extLst>
      <p:ext uri="{BB962C8B-B14F-4D97-AF65-F5344CB8AC3E}">
        <p14:creationId xmlns:p14="http://schemas.microsoft.com/office/powerpoint/2010/main" val="3827443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4" y="0"/>
            <a:ext cx="10959774" cy="115146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Franklin Gothic Medium" charset="0"/>
                <a:ea typeface="Franklin Gothic Medium" charset="0"/>
                <a:cs typeface="Franklin Gothic Medium" charset="0"/>
              </a:rPr>
              <a:t>~1970: The solar neutrino problem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EDBD40-15CF-7C42-A3D9-E375829D180A}"/>
              </a:ext>
            </a:extLst>
          </p:cNvPr>
          <p:cNvSpPr txBox="1"/>
          <p:nvPr/>
        </p:nvSpPr>
        <p:spPr>
          <a:xfrm>
            <a:off x="6096000" y="5056782"/>
            <a:ext cx="54437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100,000 gallons of dry-cleaning fluid  in the Homestake Gold Mine, sensitive to electron neutrinos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Only measured 1/3 of the prediction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Where did the rest go? They oscillated!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D07F3A-AD49-7B4A-9BFC-02F8D3952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4" y="2209800"/>
            <a:ext cx="4321257" cy="3284155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448A2347-80A9-254B-BB7D-2DBBEF42BD24}"/>
              </a:ext>
            </a:extLst>
          </p:cNvPr>
          <p:cNvSpPr/>
          <p:nvPr/>
        </p:nvSpPr>
        <p:spPr>
          <a:xfrm>
            <a:off x="1688123" y="940288"/>
            <a:ext cx="2884528" cy="1521558"/>
          </a:xfrm>
          <a:prstGeom prst="wedgeEllipseCallout">
            <a:avLst>
              <a:gd name="adj1" fmla="val 16282"/>
              <a:gd name="adj2" fmla="val 911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John </a:t>
            </a:r>
            <a:r>
              <a:rPr lang="en-US" dirty="0" err="1"/>
              <a:t>Bahcall</a:t>
            </a:r>
            <a:r>
              <a:rPr lang="en-US" dirty="0"/>
              <a:t>: “the sun should make electron neutrinos”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AC758B0B-C727-2344-910B-5D7114836F84}"/>
              </a:ext>
            </a:extLst>
          </p:cNvPr>
          <p:cNvSpPr/>
          <p:nvPr/>
        </p:nvSpPr>
        <p:spPr>
          <a:xfrm>
            <a:off x="2521112" y="4975010"/>
            <a:ext cx="2051539" cy="1657513"/>
          </a:xfrm>
          <a:prstGeom prst="wedgeEllipseCallout">
            <a:avLst>
              <a:gd name="adj1" fmla="val -42099"/>
              <a:gd name="adj2" fmla="val -1075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Ray Davis: ”I only measure 1/3 of your prediction!”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436EA0-7071-FE45-AD8D-A7BEA3961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371" y="940288"/>
            <a:ext cx="4071033" cy="401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64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015" y="2615795"/>
            <a:ext cx="7666892" cy="1149927"/>
          </a:xfrm>
        </p:spPr>
        <p:txBody>
          <a:bodyPr>
            <a:noAutofit/>
          </a:bodyPr>
          <a:lstStyle/>
          <a:p>
            <a:pPr algn="ctr"/>
            <a:r>
              <a:rPr lang="en-US" sz="5000" dirty="0">
                <a:latin typeface="Franklin Gothic Medium" charset="0"/>
                <a:ea typeface="Franklin Gothic Medium" charset="0"/>
                <a:cs typeface="Franklin Gothic Medium" charset="0"/>
              </a:rPr>
              <a:t>DREAM FOR ME: </a:t>
            </a:r>
            <a:br>
              <a:rPr lang="en-US" sz="5000" dirty="0">
                <a:latin typeface="Franklin Gothic Medium" charset="0"/>
                <a:ea typeface="Franklin Gothic Medium" charset="0"/>
                <a:cs typeface="Franklin Gothic Medium" charset="0"/>
              </a:rPr>
            </a:br>
            <a:r>
              <a:rPr lang="en-US" sz="5000" dirty="0">
                <a:latin typeface="Franklin Gothic Medium" charset="0"/>
                <a:ea typeface="Franklin Gothic Medium" charset="0"/>
                <a:cs typeface="Franklin Gothic Medium" charset="0"/>
              </a:rPr>
              <a:t>See The UNIVERSE through neutrino eyes</a:t>
            </a:r>
            <a:endParaRPr lang="en-US" sz="700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24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tp://www3.mpifr-bonn.mpg.de/old_mpifr/survey/publikationen/mhz408.jpg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21844" y="1779722"/>
            <a:ext cx="9189149" cy="494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tps://www.skatelescope.org/wp-content/uploads/2016/04/CSIROs-Parkes-radio-telescope-day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27" y="173086"/>
            <a:ext cx="3165050" cy="22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934" y="2473986"/>
            <a:ext cx="3262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Franklin Gothic Book" charset="0"/>
                <a:ea typeface="Franklin Gothic Book" charset="0"/>
                <a:cs typeface="Franklin Gothic Book" charset="0"/>
              </a:rPr>
              <a:t>Parkes Radio Telescope</a:t>
            </a:r>
          </a:p>
          <a:p>
            <a:pPr algn="ctr"/>
            <a:r>
              <a:rPr lang="en-US" sz="2400" dirty="0">
                <a:latin typeface="Franklin Gothic Book" charset="0"/>
                <a:ea typeface="Franklin Gothic Book" charset="0"/>
                <a:cs typeface="Franklin Gothic Book" charset="0"/>
              </a:rPr>
              <a:t>403 MHz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536267" y="272265"/>
            <a:ext cx="5477439" cy="760667"/>
          </a:xfrm>
        </p:spPr>
        <p:txBody>
          <a:bodyPr>
            <a:noAutofit/>
          </a:bodyPr>
          <a:lstStyle/>
          <a:p>
            <a:r>
              <a:rPr lang="en-US" sz="6000" dirty="0">
                <a:latin typeface="Franklin Gothic Medium" charset="0"/>
                <a:ea typeface="Franklin Gothic Medium" charset="0"/>
                <a:cs typeface="Franklin Gothic Medium" charset="0"/>
              </a:rPr>
              <a:t>The night SKY</a:t>
            </a:r>
          </a:p>
        </p:txBody>
      </p:sp>
      <p:pic>
        <p:nvPicPr>
          <p:cNvPr id="13" name="Picture 2" descr="ttps://www.ipac.caltech.edu/2mass/gallery/2mass_allskyatlas.jpg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4853" y="1900595"/>
            <a:ext cx="9229202" cy="476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25131" y="2473986"/>
            <a:ext cx="1212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Franklin Gothic Book" charset="0"/>
                <a:ea typeface="Franklin Gothic Book" charset="0"/>
                <a:cs typeface="Franklin Gothic Book" charset="0"/>
              </a:rPr>
              <a:t>2MASS</a:t>
            </a:r>
          </a:p>
          <a:p>
            <a:pPr algn="ctr"/>
            <a:r>
              <a:rPr lang="en-US" sz="2400" dirty="0">
                <a:latin typeface="Franklin Gothic Book" charset="0"/>
                <a:ea typeface="Franklin Gothic Book" charset="0"/>
                <a:cs typeface="Franklin Gothic Book" charset="0"/>
              </a:rPr>
              <a:t>Infrared</a:t>
            </a:r>
          </a:p>
        </p:txBody>
      </p:sp>
      <p:pic>
        <p:nvPicPr>
          <p:cNvPr id="5132" name="Picture 12" descr="ttps://upload.wikimedia.org/wikipedia/commons/thumb/0/04/General_View_Cerro_Tololo_Observatory.jpg/1200p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337" y="156210"/>
            <a:ext cx="3131440" cy="224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891345" y="1815930"/>
            <a:ext cx="9019648" cy="4949467"/>
            <a:chOff x="2484350" y="-1175429"/>
            <a:chExt cx="7639996" cy="4156671"/>
          </a:xfrm>
        </p:grpSpPr>
        <p:sp>
          <p:nvSpPr>
            <p:cNvPr id="4" name="Oval 3"/>
            <p:cNvSpPr/>
            <p:nvPr/>
          </p:nvSpPr>
          <p:spPr>
            <a:xfrm>
              <a:off x="2520366" y="-1134883"/>
              <a:ext cx="7585132" cy="39737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4" descr="ttps://apod.nasa.gov/apod/image/0102/allsky_mellinger_big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84350" y="-1175429"/>
              <a:ext cx="7639996" cy="4156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8" name="Picture 8" descr="ttps://i.ytimg.com/vi/NLNuAtGuT9w/maxresdefault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53" y="141049"/>
            <a:ext cx="3297881" cy="23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2164" y="2473986"/>
            <a:ext cx="2735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Franklin Gothic Book" charset="0"/>
                <a:ea typeface="Franklin Gothic Book" charset="0"/>
                <a:cs typeface="Franklin Gothic Book" charset="0"/>
              </a:rPr>
              <a:t>Astrophotographers</a:t>
            </a:r>
            <a:endParaRPr lang="en-US" sz="24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algn="ctr"/>
            <a:r>
              <a:rPr lang="en-US" sz="2400" dirty="0">
                <a:latin typeface="Franklin Gothic Book" charset="0"/>
                <a:ea typeface="Franklin Gothic Book" charset="0"/>
                <a:cs typeface="Franklin Gothic Book" charset="0"/>
              </a:rPr>
              <a:t>Visible</a:t>
            </a:r>
          </a:p>
        </p:txBody>
      </p:sp>
      <p:pic>
        <p:nvPicPr>
          <p:cNvPr id="16" name="Picture 2" descr="ttps://fermi.gsfc.nasa.gov/ssc/Fermi_5_year.jpg"/>
          <p:cNvPicPr>
            <a:picLocks noChangeAspect="1" noChangeArrowheads="1"/>
          </p:cNvPicPr>
          <p:nvPr/>
        </p:nvPicPr>
        <p:blipFill>
          <a:blip r:embed="rId9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00" b="98750" l="899" r="988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0260" y="1703470"/>
            <a:ext cx="9541740" cy="51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36906" y="2473986"/>
            <a:ext cx="2286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Franklin Gothic Book" charset="0"/>
                <a:ea typeface="Franklin Gothic Book" charset="0"/>
                <a:cs typeface="Franklin Gothic Book" charset="0"/>
              </a:rPr>
              <a:t>Fermi Telescope</a:t>
            </a:r>
          </a:p>
          <a:p>
            <a:pPr algn="ctr"/>
            <a:r>
              <a:rPr lang="en-US" sz="2400" dirty="0">
                <a:latin typeface="Franklin Gothic Book" charset="0"/>
                <a:ea typeface="Franklin Gothic Book" charset="0"/>
                <a:cs typeface="Franklin Gothic Book" charset="0"/>
              </a:rPr>
              <a:t>Gamma Rays</a:t>
            </a:r>
          </a:p>
        </p:txBody>
      </p:sp>
      <p:pic>
        <p:nvPicPr>
          <p:cNvPr id="5130" name="Picture 10" descr="ttp://taylorsciencegeeks.weebly.com/uploads/5/9/2/0/59201005/311687335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096" y="173087"/>
            <a:ext cx="3342976" cy="233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19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5" grpId="0"/>
      <p:bldP spid="15" grpId="1"/>
      <p:bldP spid="12" grpId="0"/>
      <p:bldP spid="12" grpId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s://fermi.gsfc.nasa.gov/ssc/Fermi_5_yea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8750" l="899" r="988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883" y="747705"/>
            <a:ext cx="11074807" cy="569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9509919" y="115556"/>
            <a:ext cx="2682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 Credit: NASA </a:t>
            </a:r>
            <a:r>
              <a:rPr lang="en-US" sz="1400"/>
              <a:t>Fermi Satellite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5816048" y="5176983"/>
            <a:ext cx="208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Crab Pulsar (HAWC)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5F9AC2-518E-B34D-A8F6-A46E26294B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733" y="4391643"/>
            <a:ext cx="2083903" cy="20791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403F564-4AA1-004A-930E-C8E546BA3913}"/>
              </a:ext>
            </a:extLst>
          </p:cNvPr>
          <p:cNvSpPr/>
          <p:nvPr/>
        </p:nvSpPr>
        <p:spPr>
          <a:xfrm>
            <a:off x="11148646" y="3727938"/>
            <a:ext cx="257907" cy="2930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F8F986-6EAC-4142-95A0-6B5DE7BFEA3B}"/>
              </a:ext>
            </a:extLst>
          </p:cNvPr>
          <p:cNvCxnSpPr>
            <a:cxnSpLocks/>
          </p:cNvCxnSpPr>
          <p:nvPr/>
        </p:nvCxnSpPr>
        <p:spPr>
          <a:xfrm flipH="1">
            <a:off x="8665733" y="3727938"/>
            <a:ext cx="2482912" cy="6605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E8705A5-134F-3649-B74D-9312325B7CFF}"/>
              </a:ext>
            </a:extLst>
          </p:cNvPr>
          <p:cNvCxnSpPr>
            <a:cxnSpLocks/>
          </p:cNvCxnSpPr>
          <p:nvPr/>
        </p:nvCxnSpPr>
        <p:spPr>
          <a:xfrm flipH="1">
            <a:off x="10749636" y="4021015"/>
            <a:ext cx="656918" cy="24498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8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s://fermi.gsfc.nasa.gov/ssc/Fermi_5_yea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8750" l="899" r="988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883" y="747705"/>
            <a:ext cx="11074807" cy="569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9509919" y="115556"/>
            <a:ext cx="2682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 Credit: NASA </a:t>
            </a:r>
            <a:r>
              <a:rPr lang="en-US" sz="1400"/>
              <a:t>Fermi Satellite</a:t>
            </a:r>
            <a:endParaRPr lang="en-US" sz="1400" dirty="0"/>
          </a:p>
        </p:txBody>
      </p:sp>
      <p:pic>
        <p:nvPicPr>
          <p:cNvPr id="3074" name="Picture 2" descr="ttp://ecuip.lib.uchicago.edu/multiwavelength-astronomy/images/x-ray/impact/crab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33" y="617806"/>
            <a:ext cx="11650133" cy="29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2553" y="804352"/>
            <a:ext cx="168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X-Ray (Chandra)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59647" y="804352"/>
            <a:ext cx="181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(Palomar)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46457" y="804352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 (2MASS)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28221" y="805728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Radio (VLA)</a:t>
            </a:r>
          </a:p>
        </p:txBody>
      </p:sp>
      <p:pic>
        <p:nvPicPr>
          <p:cNvPr id="3076" name="Picture 4" descr="ttp://www.spitzer.caltech.edu/uploaded_files/graphics/fullscreen_graphics/0007/9489/sig09-009_Sm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174" y="2979820"/>
            <a:ext cx="3981183" cy="358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2F0931-DD52-4749-A026-7EEA4E04337B}"/>
              </a:ext>
            </a:extLst>
          </p:cNvPr>
          <p:cNvSpPr/>
          <p:nvPr/>
        </p:nvSpPr>
        <p:spPr>
          <a:xfrm>
            <a:off x="4478188" y="2988122"/>
            <a:ext cx="3788536" cy="3515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Franklin Gothic Book" charset="0"/>
                <a:ea typeface="Franklin Gothic Book" charset="0"/>
                <a:cs typeface="Franklin Gothic Book" charset="0"/>
              </a:rPr>
              <a:t>In neutrinos?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75AF61-975A-204D-8140-44DD6D99A5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733" y="4391643"/>
            <a:ext cx="2083903" cy="20791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99B459C-5B07-EF4D-B0EF-C2BC9327C517}"/>
              </a:ext>
            </a:extLst>
          </p:cNvPr>
          <p:cNvSpPr/>
          <p:nvPr/>
        </p:nvSpPr>
        <p:spPr>
          <a:xfrm>
            <a:off x="11148646" y="3727938"/>
            <a:ext cx="257907" cy="2930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290EBE-1222-CA45-921D-1E5EFA26500E}"/>
              </a:ext>
            </a:extLst>
          </p:cNvPr>
          <p:cNvCxnSpPr>
            <a:cxnSpLocks/>
          </p:cNvCxnSpPr>
          <p:nvPr/>
        </p:nvCxnSpPr>
        <p:spPr>
          <a:xfrm flipH="1">
            <a:off x="8665733" y="3727938"/>
            <a:ext cx="2482912" cy="6605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1FD175-2A94-7348-9A47-3D359BFF8D1E}"/>
              </a:ext>
            </a:extLst>
          </p:cNvPr>
          <p:cNvCxnSpPr>
            <a:cxnSpLocks/>
          </p:cNvCxnSpPr>
          <p:nvPr/>
        </p:nvCxnSpPr>
        <p:spPr>
          <a:xfrm flipH="1">
            <a:off x="10749636" y="4021015"/>
            <a:ext cx="656918" cy="24498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F52E28A-0B27-0840-8322-265A74614401}"/>
              </a:ext>
            </a:extLst>
          </p:cNvPr>
          <p:cNvSpPr txBox="1"/>
          <p:nvPr/>
        </p:nvSpPr>
        <p:spPr>
          <a:xfrm>
            <a:off x="8568950" y="6470825"/>
            <a:ext cx="2247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Gamma Rays (HAWC)</a:t>
            </a:r>
          </a:p>
        </p:txBody>
      </p:sp>
    </p:spTree>
    <p:extLst>
      <p:ext uri="{BB962C8B-B14F-4D97-AF65-F5344CB8AC3E}">
        <p14:creationId xmlns:p14="http://schemas.microsoft.com/office/powerpoint/2010/main" val="26689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200000" y="1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2197EA-F909-7040-90F2-5F7A6209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03" y="131153"/>
            <a:ext cx="10996540" cy="1149927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Medium" charset="0"/>
                <a:ea typeface="Franklin Gothic Medium" charset="0"/>
                <a:cs typeface="Franklin Gothic Medium" charset="0"/>
              </a:rPr>
              <a:t>What does a neutrino interaction look like?</a:t>
            </a:r>
          </a:p>
        </p:txBody>
      </p:sp>
      <p:pic>
        <p:nvPicPr>
          <p:cNvPr id="5" name="Picture 2" descr="ttps://i.pinimg.com/originals/54/d8/6a/54d86a53693f97ed25d07ccf26f8db8e.jpg">
            <a:extLst>
              <a:ext uri="{FF2B5EF4-FFF2-40B4-BE49-F238E27FC236}">
                <a16:creationId xmlns:a16="http://schemas.microsoft.com/office/drawing/2014/main" id="{D21F5473-7C16-2149-AB33-35D1931F4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16103" y="1516423"/>
            <a:ext cx="5595257" cy="375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B57217-C440-174D-A860-A2D56B5FF8F2}"/>
              </a:ext>
            </a:extLst>
          </p:cNvPr>
          <p:cNvSpPr txBox="1"/>
          <p:nvPr/>
        </p:nvSpPr>
        <p:spPr>
          <a:xfrm>
            <a:off x="440653" y="5726059"/>
            <a:ext cx="48044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Franklin Gothic Book" panose="020B0503020102020204" pitchFamily="34" charset="0"/>
              </a:rPr>
              <a:t>Sonic boom…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ACE39-48EC-9645-AF5F-EDC34B81A4E7}"/>
              </a:ext>
            </a:extLst>
          </p:cNvPr>
          <p:cNvSpPr txBox="1"/>
          <p:nvPr/>
        </p:nvSpPr>
        <p:spPr>
          <a:xfrm>
            <a:off x="6611135" y="5726058"/>
            <a:ext cx="48044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Franklin Gothic Book" panose="020B0503020102020204" pitchFamily="34" charset="0"/>
              </a:rPr>
              <a:t>…puff of blue light + puff of radio waves!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F5EA92-32EB-7E4B-8FB6-1FA572D0FD8E}"/>
              </a:ext>
            </a:extLst>
          </p:cNvPr>
          <p:cNvGrpSpPr/>
          <p:nvPr/>
        </p:nvGrpSpPr>
        <p:grpSpPr>
          <a:xfrm>
            <a:off x="6052457" y="1845308"/>
            <a:ext cx="5921829" cy="3101122"/>
            <a:chOff x="6052457" y="1845308"/>
            <a:chExt cx="5921829" cy="3101122"/>
          </a:xfrm>
        </p:grpSpPr>
        <p:pic>
          <p:nvPicPr>
            <p:cNvPr id="9" name="Picture 2" descr="http://lecospa.ntu.edu.tw/wp-content/uploads/2014/11/%E6%93%B7%E5%8F%965.jpg">
              <a:extLst>
                <a:ext uri="{FF2B5EF4-FFF2-40B4-BE49-F238E27FC236}">
                  <a16:creationId xmlns:a16="http://schemas.microsoft.com/office/drawing/2014/main" id="{6FF8705F-87EC-E14B-8B66-E50A085570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52457" y="1845308"/>
              <a:ext cx="5921829" cy="31011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D093EE6-A43A-7E4F-B8F8-706C0CEFDDE5}"/>
                    </a:ext>
                  </a:extLst>
                </p:cNvPr>
                <p:cNvSpPr txBox="1"/>
                <p:nvPr/>
              </p:nvSpPr>
              <p:spPr>
                <a:xfrm>
                  <a:off x="6186409" y="2815184"/>
                  <a:ext cx="76236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lang="en-US" sz="3200" dirty="0">
                    <a:latin typeface="Franklin Gothic Book" panose="020B05030201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533170F-A008-4E48-8A18-200A0E1E05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6409" y="2815184"/>
                  <a:ext cx="762365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2D924-6FE8-2D4E-9770-B471EA665657}"/>
              </a:ext>
            </a:extLst>
          </p:cNvPr>
          <p:cNvSpPr/>
          <p:nvPr/>
        </p:nvSpPr>
        <p:spPr>
          <a:xfrm>
            <a:off x="3076316" y="1518693"/>
            <a:ext cx="26882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F-18 going Supersonic</a:t>
            </a:r>
          </a:p>
        </p:txBody>
      </p:sp>
    </p:spTree>
    <p:extLst>
      <p:ext uri="{BB962C8B-B14F-4D97-AF65-F5344CB8AC3E}">
        <p14:creationId xmlns:p14="http://schemas.microsoft.com/office/powerpoint/2010/main" val="414311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4" y="0"/>
            <a:ext cx="10959774" cy="115146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Franklin Gothic Medium" charset="0"/>
                <a:ea typeface="Franklin Gothic Medium" charset="0"/>
                <a:cs typeface="Franklin Gothic Medium" charset="0"/>
              </a:rPr>
              <a:t>WHAT CAN THEY TEACH US?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80A15-AD9C-604F-AF86-6DAB5FEA73FA}"/>
              </a:ext>
            </a:extLst>
          </p:cNvPr>
          <p:cNvSpPr txBox="1"/>
          <p:nvPr/>
        </p:nvSpPr>
        <p:spPr>
          <a:xfrm>
            <a:off x="642599" y="1000014"/>
            <a:ext cx="4081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Franklin Gothic Book" panose="020B0503020102020204" pitchFamily="34" charset="0"/>
              </a:rPr>
              <a:t>How do the insides of stars work?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77678-5E9B-1F43-AC4E-985E89392388}"/>
              </a:ext>
            </a:extLst>
          </p:cNvPr>
          <p:cNvSpPr txBox="1"/>
          <p:nvPr/>
        </p:nvSpPr>
        <p:spPr>
          <a:xfrm>
            <a:off x="7332783" y="1770074"/>
            <a:ext cx="47185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Franklin Gothic Book" panose="020B0503020102020204" pitchFamily="34" charset="0"/>
              </a:rPr>
              <a:t>How do black holes swallowing stars accelerate particles?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8A5C1C-7BEE-0C4C-8F38-470369E3FB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722" y="3333731"/>
            <a:ext cx="4941278" cy="32941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BF6F78-EAB6-BF40-BAF7-1E5C776570EE}"/>
              </a:ext>
            </a:extLst>
          </p:cNvPr>
          <p:cNvSpPr/>
          <p:nvPr/>
        </p:nvSpPr>
        <p:spPr>
          <a:xfrm>
            <a:off x="140678" y="2151481"/>
            <a:ext cx="3292656" cy="3090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085562-3782-7443-85A5-C02C8428C2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07" y="2508738"/>
            <a:ext cx="2472086" cy="2472086"/>
          </a:xfrm>
          <a:prstGeom prst="rect">
            <a:avLst/>
          </a:prstGeom>
        </p:spPr>
      </p:pic>
      <p:pic>
        <p:nvPicPr>
          <p:cNvPr id="11" name="Picture 12" descr="ttp://strangepaths.com/wp-content/uploads/2007/01/sun.jpg">
            <a:extLst>
              <a:ext uri="{FF2B5EF4-FFF2-40B4-BE49-F238E27FC236}">
                <a16:creationId xmlns:a16="http://schemas.microsoft.com/office/drawing/2014/main" id="{50FDD6E6-060A-684E-8F7E-04061127D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3334" y="2151481"/>
            <a:ext cx="3069236" cy="309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A1FE7C-88F1-C447-AA13-4AB3DA254A37}"/>
              </a:ext>
            </a:extLst>
          </p:cNvPr>
          <p:cNvSpPr txBox="1"/>
          <p:nvPr/>
        </p:nvSpPr>
        <p:spPr>
          <a:xfrm>
            <a:off x="1305812" y="5377636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Sun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A8BE24-0585-1D4C-A499-A966BA711DD9}"/>
              </a:ext>
            </a:extLst>
          </p:cNvPr>
          <p:cNvSpPr txBox="1"/>
          <p:nvPr/>
        </p:nvSpPr>
        <p:spPr>
          <a:xfrm>
            <a:off x="3949258" y="5377636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Sun in Neutrinos</a:t>
            </a:r>
          </a:p>
        </p:txBody>
      </p:sp>
    </p:spTree>
    <p:extLst>
      <p:ext uri="{BB962C8B-B14F-4D97-AF65-F5344CB8AC3E}">
        <p14:creationId xmlns:p14="http://schemas.microsoft.com/office/powerpoint/2010/main" val="1909485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7324C9-0E57-0848-A508-DDCFB06F65AF}"/>
              </a:ext>
            </a:extLst>
          </p:cNvPr>
          <p:cNvSpPr/>
          <p:nvPr/>
        </p:nvSpPr>
        <p:spPr>
          <a:xfrm>
            <a:off x="7668197" y="734501"/>
            <a:ext cx="3811724" cy="23358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4" y="0"/>
            <a:ext cx="10959774" cy="115146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Franklin Gothic Medium" charset="0"/>
                <a:ea typeface="Franklin Gothic Medium" charset="0"/>
                <a:cs typeface="Franklin Gothic Medium" charset="0"/>
              </a:rPr>
              <a:t>WHAT DO THEY TEACH US?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80A15-AD9C-604F-AF86-6DAB5FEA73FA}"/>
              </a:ext>
            </a:extLst>
          </p:cNvPr>
          <p:cNvSpPr txBox="1"/>
          <p:nvPr/>
        </p:nvSpPr>
        <p:spPr>
          <a:xfrm>
            <a:off x="453726" y="1508098"/>
            <a:ext cx="40818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Franklin Gothic Book" panose="020B0503020102020204" pitchFamily="34" charset="0"/>
              </a:rPr>
              <a:t>Why is the universe made of matter and not antimatter?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77678-5E9B-1F43-AC4E-985E89392388}"/>
              </a:ext>
            </a:extLst>
          </p:cNvPr>
          <p:cNvSpPr txBox="1"/>
          <p:nvPr/>
        </p:nvSpPr>
        <p:spPr>
          <a:xfrm>
            <a:off x="7473461" y="3411415"/>
            <a:ext cx="471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Franklin Gothic Book" panose="020B0503020102020204" pitchFamily="34" charset="0"/>
              </a:rPr>
              <a:t>How are atoms assembled, and how do they decay?</a:t>
            </a: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DF7536-C308-2642-A625-3C9AF58A2A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6452"/>
            <a:ext cx="6797522" cy="3464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89AFD4-0465-7141-93A6-4577547E51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353" y="698875"/>
            <a:ext cx="3166955" cy="215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35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E5228-DA73-3545-8C8B-DEDDBECC139B}"/>
              </a:ext>
            </a:extLst>
          </p:cNvPr>
          <p:cNvSpPr txBox="1"/>
          <p:nvPr/>
        </p:nvSpPr>
        <p:spPr>
          <a:xfrm>
            <a:off x="669572" y="2805752"/>
            <a:ext cx="4206778" cy="12464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A neutrino from the sun can travel through 6 trillion miles of lead and not stop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ED89601-26C7-B242-B40C-DA2F9F226E6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876350" y="3429000"/>
            <a:ext cx="181752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588E226-7FB5-9F4A-B010-065AB32EA470}"/>
              </a:ext>
            </a:extLst>
          </p:cNvPr>
          <p:cNvSpPr txBox="1"/>
          <p:nvPr/>
        </p:nvSpPr>
        <p:spPr>
          <a:xfrm>
            <a:off x="6693877" y="2421031"/>
            <a:ext cx="4206778" cy="2015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Need an </a:t>
            </a:r>
            <a:r>
              <a:rPr lang="en-US" sz="2500" i="1" dirty="0"/>
              <a:t>enormous</a:t>
            </a:r>
            <a:r>
              <a:rPr lang="en-US" sz="2500" dirty="0"/>
              <a:t> detector</a:t>
            </a:r>
          </a:p>
          <a:p>
            <a:pPr algn="ctr"/>
            <a:endParaRPr lang="en-US" sz="2500" dirty="0"/>
          </a:p>
          <a:p>
            <a:pPr algn="ctr"/>
            <a:r>
              <a:rPr lang="en-US" sz="2500" dirty="0"/>
              <a:t>The higher the neutrino energy, the bigger the detector needs to be</a:t>
            </a:r>
          </a:p>
        </p:txBody>
      </p:sp>
    </p:spTree>
    <p:extLst>
      <p:ext uri="{BB962C8B-B14F-4D97-AF65-F5344CB8AC3E}">
        <p14:creationId xmlns:p14="http://schemas.microsoft.com/office/powerpoint/2010/main" val="191937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4" y="0"/>
            <a:ext cx="10959774" cy="115146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Franklin Gothic Medium" charset="0"/>
                <a:ea typeface="Franklin Gothic Medium" charset="0"/>
                <a:cs typeface="Franklin Gothic Medium" charset="0"/>
              </a:rPr>
              <a:t>Super-K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EB991E-71D3-884F-98EF-E6C6C51B4D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212" y="575733"/>
            <a:ext cx="3693549" cy="57065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E86D25-30AF-2F4A-AA64-A205653CF7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39" y="1429590"/>
            <a:ext cx="7109013" cy="399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0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59" y="3802495"/>
            <a:ext cx="3827259" cy="2830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0059" y="-256673"/>
            <a:ext cx="5550334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Franklin Gothic Medium" charset="0"/>
                <a:ea typeface="Franklin Gothic Medium" charset="0"/>
                <a:cs typeface="Franklin Gothic Medium" charset="0"/>
              </a:rPr>
              <a:t>About Me</a:t>
            </a:r>
          </a:p>
        </p:txBody>
      </p:sp>
      <p:pic>
        <p:nvPicPr>
          <p:cNvPr id="3" name="Picture 2" descr="ttps://media1.fdncms.com/riverfronttimes/imager/u/slideshow/6160871/844427299_919ee4b9d6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760" y="224680"/>
            <a:ext cx="3827259" cy="255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80AD20-E24B-704D-9DFC-4493AF92FFAE}"/>
              </a:ext>
            </a:extLst>
          </p:cNvPr>
          <p:cNvSpPr txBox="1"/>
          <p:nvPr/>
        </p:nvSpPr>
        <p:spPr>
          <a:xfrm>
            <a:off x="79171" y="2843064"/>
            <a:ext cx="47708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Franklin Gothic Book" panose="020B0503020102020204" pitchFamily="34" charset="0"/>
              </a:rPr>
              <a:t>Originally from St. Louis, MO.</a:t>
            </a:r>
          </a:p>
          <a:p>
            <a:pPr algn="ctr"/>
            <a:r>
              <a:rPr lang="en-US" sz="2600" dirty="0">
                <a:latin typeface="Franklin Gothic Book" panose="020B0503020102020204" pitchFamily="34" charset="0"/>
              </a:rPr>
              <a:t>Graduated in 2014 from WUSTL.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A275DF-C652-DC4E-B6C8-D3048619C2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1647" y="1871487"/>
            <a:ext cx="6638082" cy="3982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42730D-6367-064B-BDE0-F17D936A439B}"/>
              </a:ext>
            </a:extLst>
          </p:cNvPr>
          <p:cNvSpPr txBox="1"/>
          <p:nvPr/>
        </p:nvSpPr>
        <p:spPr>
          <a:xfrm>
            <a:off x="5201647" y="1015850"/>
            <a:ext cx="663808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Franklin Gothic Book" panose="020B0503020102020204" pitchFamily="34" charset="0"/>
              </a:rPr>
              <a:t>Original plan was to be a lawyer… </a:t>
            </a:r>
          </a:p>
          <a:p>
            <a:pPr algn="ctr"/>
            <a:endParaRPr lang="en-US" sz="2600" dirty="0">
              <a:latin typeface="Franklin Gothic Book" panose="020B0503020102020204" pitchFamily="34" charset="0"/>
            </a:endParaRPr>
          </a:p>
          <a:p>
            <a:pPr algn="ctr"/>
            <a:endParaRPr lang="en-US" sz="2600" dirty="0">
              <a:latin typeface="Franklin Gothic Book" panose="020B0503020102020204" pitchFamily="34" charset="0"/>
            </a:endParaRPr>
          </a:p>
          <a:p>
            <a:pPr algn="ctr"/>
            <a:endParaRPr lang="en-US" sz="2600" dirty="0">
              <a:latin typeface="Franklin Gothic Book" panose="020B0503020102020204" pitchFamily="34" charset="0"/>
            </a:endParaRPr>
          </a:p>
          <a:p>
            <a:pPr algn="ctr"/>
            <a:endParaRPr lang="en-US" sz="2600" dirty="0">
              <a:latin typeface="Franklin Gothic Book" panose="020B0503020102020204" pitchFamily="34" charset="0"/>
            </a:endParaRPr>
          </a:p>
          <a:p>
            <a:pPr algn="ctr"/>
            <a:endParaRPr lang="en-US" sz="2600" dirty="0">
              <a:latin typeface="Franklin Gothic Book" panose="020B0503020102020204" pitchFamily="34" charset="0"/>
            </a:endParaRPr>
          </a:p>
          <a:p>
            <a:pPr algn="ctr"/>
            <a:endParaRPr lang="en-US" sz="2600" dirty="0">
              <a:latin typeface="Franklin Gothic Book" panose="020B0503020102020204" pitchFamily="34" charset="0"/>
            </a:endParaRPr>
          </a:p>
          <a:p>
            <a:pPr algn="ctr"/>
            <a:endParaRPr lang="en-US" sz="2600" dirty="0">
              <a:latin typeface="Franklin Gothic Book" panose="020B0503020102020204" pitchFamily="34" charset="0"/>
            </a:endParaRPr>
          </a:p>
          <a:p>
            <a:pPr algn="ctr"/>
            <a:endParaRPr lang="en-US" sz="2600" dirty="0">
              <a:latin typeface="Franklin Gothic Book" panose="020B0503020102020204" pitchFamily="34" charset="0"/>
            </a:endParaRPr>
          </a:p>
          <a:p>
            <a:pPr algn="ctr"/>
            <a:endParaRPr lang="en-US" sz="2600" dirty="0">
              <a:latin typeface="Franklin Gothic Book" panose="020B0503020102020204" pitchFamily="34" charset="0"/>
            </a:endParaRPr>
          </a:p>
          <a:p>
            <a:pPr algn="ctr"/>
            <a:endParaRPr lang="en-US" sz="2600" dirty="0">
              <a:latin typeface="Franklin Gothic Book" panose="020B0503020102020204" pitchFamily="34" charset="0"/>
            </a:endParaRPr>
          </a:p>
          <a:p>
            <a:pPr algn="ctr"/>
            <a:endParaRPr lang="en-US" sz="2600" dirty="0">
              <a:latin typeface="Franklin Gothic Book" panose="020B0503020102020204" pitchFamily="34" charset="0"/>
            </a:endParaRPr>
          </a:p>
          <a:p>
            <a:pPr algn="ctr"/>
            <a:endParaRPr lang="en-US" sz="2600" dirty="0">
              <a:latin typeface="Franklin Gothic Book" panose="020B0503020102020204" pitchFamily="34" charset="0"/>
            </a:endParaRPr>
          </a:p>
          <a:p>
            <a:pPr algn="ctr"/>
            <a:r>
              <a:rPr lang="en-US" sz="2600" dirty="0">
                <a:latin typeface="Franklin Gothic Book" panose="020B0503020102020204" pitchFamily="34" charset="0"/>
              </a:rPr>
              <a:t>…Now I build telescopes in Antarctica!</a:t>
            </a:r>
          </a:p>
        </p:txBody>
      </p:sp>
    </p:spTree>
    <p:extLst>
      <p:ext uri="{BB962C8B-B14F-4D97-AF65-F5344CB8AC3E}">
        <p14:creationId xmlns:p14="http://schemas.microsoft.com/office/powerpoint/2010/main" val="1058985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4" y="0"/>
            <a:ext cx="10959774" cy="115146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Franklin Gothic Medium" charset="0"/>
                <a:ea typeface="Franklin Gothic Medium" charset="0"/>
                <a:cs typeface="Franklin Gothic Medium" charset="0"/>
              </a:rPr>
              <a:t>SNO-Lab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2FDC45-F2B5-7D4C-AFB9-4F91D2F72563}"/>
              </a:ext>
            </a:extLst>
          </p:cNvPr>
          <p:cNvSpPr txBox="1"/>
          <p:nvPr/>
        </p:nvSpPr>
        <p:spPr>
          <a:xfrm>
            <a:off x="4794738" y="3727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99060-C807-7948-8481-4A06585A32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254" y="575733"/>
            <a:ext cx="3967341" cy="5920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F760C8-F309-EF43-AFDA-87D7EE115D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00" y="1418491"/>
            <a:ext cx="6486188" cy="364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54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4" y="0"/>
            <a:ext cx="10959774" cy="1151467"/>
          </a:xfrm>
        </p:spPr>
        <p:txBody>
          <a:bodyPr>
            <a:noAutofit/>
          </a:bodyPr>
          <a:lstStyle/>
          <a:p>
            <a:r>
              <a:rPr lang="en-US" sz="4000" dirty="0" err="1">
                <a:latin typeface="Franklin Gothic Medium" charset="0"/>
                <a:ea typeface="Franklin Gothic Medium" charset="0"/>
                <a:cs typeface="Franklin Gothic Medium" charset="0"/>
              </a:rPr>
              <a:t>IceCUBE</a:t>
            </a:r>
            <a:endParaRPr lang="en-US" sz="400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2FDC45-F2B5-7D4C-AFB9-4F91D2F72563}"/>
              </a:ext>
            </a:extLst>
          </p:cNvPr>
          <p:cNvSpPr txBox="1"/>
          <p:nvPr/>
        </p:nvSpPr>
        <p:spPr>
          <a:xfrm>
            <a:off x="4794738" y="3727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AE2CF3-9954-C047-8795-6743584D51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34" y="2772507"/>
            <a:ext cx="6498127" cy="3429001"/>
          </a:xfrm>
          <a:prstGeom prst="rect">
            <a:avLst/>
          </a:prstGeom>
        </p:spPr>
      </p:pic>
      <p:pic>
        <p:nvPicPr>
          <p:cNvPr id="8" name="Picture 4" descr="ttps://southpoledoc.files.wordpress.com/2012/07/icecube-in-scale.jpg">
            <a:extLst>
              <a:ext uri="{FF2B5EF4-FFF2-40B4-BE49-F238E27FC236}">
                <a16:creationId xmlns:a16="http://schemas.microsoft.com/office/drawing/2014/main" id="{D52467E8-04F3-8246-A8AC-B2FBA505A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3553" y="423862"/>
            <a:ext cx="5476875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495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95825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200" dirty="0">
                <a:cs typeface="Franklin Gothic Medium"/>
              </a:rPr>
              <a:t>The </a:t>
            </a:r>
            <a:r>
              <a:rPr lang="en-US" sz="3200" dirty="0" err="1">
                <a:cs typeface="Franklin Gothic Medium"/>
              </a:rPr>
              <a:t>IceCube</a:t>
            </a:r>
            <a:r>
              <a:rPr lang="en-US" sz="3200" dirty="0">
                <a:cs typeface="Franklin Gothic Medium"/>
              </a:rPr>
              <a:t> Detector: the world’s biggest “neutrino camera”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D5D91-B95E-1B4E-9B6D-5639790AF2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835" y="830839"/>
            <a:ext cx="7779026" cy="58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9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50031" y="8193044"/>
            <a:ext cx="7085104" cy="2330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ea typeface="DotumChe" panose="020B0609000101010101" pitchFamily="49" charset="-127"/>
                <a:cs typeface="Franklin Gothic Medium"/>
              </a:rPr>
              <a:t>Antennas in 200m depth holes.</a:t>
            </a: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216103" y="131153"/>
            <a:ext cx="10996540" cy="1149927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Medium" charset="0"/>
                <a:ea typeface="Franklin Gothic Medium" charset="0"/>
                <a:cs typeface="Franklin Gothic Medium" charset="0"/>
              </a:rPr>
              <a:t>ASKARYAN RADIO ARRAY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700A4A5-921C-1D4C-838C-63798BD8F219}"/>
              </a:ext>
            </a:extLst>
          </p:cNvPr>
          <p:cNvSpPr txBox="1"/>
          <p:nvPr/>
        </p:nvSpPr>
        <p:spPr>
          <a:xfrm>
            <a:off x="990852" y="5982144"/>
            <a:ext cx="3143021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Detection Concept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46C0883-F8ED-D842-AFEC-67F43F1261E8}"/>
              </a:ext>
            </a:extLst>
          </p:cNvPr>
          <p:cNvGrpSpPr/>
          <p:nvPr/>
        </p:nvGrpSpPr>
        <p:grpSpPr>
          <a:xfrm>
            <a:off x="216103" y="1458247"/>
            <a:ext cx="4712809" cy="3969127"/>
            <a:chOff x="216103" y="1458247"/>
            <a:chExt cx="4712809" cy="396912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DFA04FF-E5F7-4C44-BDB3-F0FB456D564A}"/>
                </a:ext>
              </a:extLst>
            </p:cNvPr>
            <p:cNvSpPr/>
            <p:nvPr/>
          </p:nvSpPr>
          <p:spPr>
            <a:xfrm>
              <a:off x="216103" y="1458247"/>
              <a:ext cx="4712809" cy="396912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15D2C6-24E1-BD42-866B-B958A4DCED82}"/>
                </a:ext>
              </a:extLst>
            </p:cNvPr>
            <p:cNvSpPr/>
            <p:nvPr/>
          </p:nvSpPr>
          <p:spPr>
            <a:xfrm>
              <a:off x="492295" y="1926599"/>
              <a:ext cx="4140136" cy="326571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CFB4DB7-DB98-6A46-ACB9-CFCDCE3DD4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295" y="1909171"/>
              <a:ext cx="4140136" cy="1742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4D51312-0010-954F-B7B1-885321C4E0A9}"/>
                </a:ext>
              </a:extLst>
            </p:cNvPr>
            <p:cNvSpPr txBox="1"/>
            <p:nvPr/>
          </p:nvSpPr>
          <p:spPr>
            <a:xfrm>
              <a:off x="3238163" y="2439717"/>
              <a:ext cx="10294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Station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15845C1-7C64-594A-92EB-28B5B4EA7524}"/>
                </a:ext>
              </a:extLst>
            </p:cNvPr>
            <p:cNvSpPr txBox="1"/>
            <p:nvPr/>
          </p:nvSpPr>
          <p:spPr>
            <a:xfrm>
              <a:off x="632148" y="1485014"/>
              <a:ext cx="4924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Air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8E8ED5F-A054-1C4F-8F05-FEE9656AE392}"/>
                </a:ext>
              </a:extLst>
            </p:cNvPr>
            <p:cNvSpPr txBox="1"/>
            <p:nvPr/>
          </p:nvSpPr>
          <p:spPr>
            <a:xfrm>
              <a:off x="632148" y="1909171"/>
              <a:ext cx="5341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Ice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0C2D45F-D3FA-C943-A134-B117AC55335E}"/>
                </a:ext>
              </a:extLst>
            </p:cNvPr>
            <p:cNvSpPr/>
            <p:nvPr/>
          </p:nvSpPr>
          <p:spPr>
            <a:xfrm>
              <a:off x="2898292" y="2497806"/>
              <a:ext cx="329184" cy="33077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09FDF92B-D07E-0D41-A958-192FA4F6C709}"/>
                </a:ext>
              </a:extLst>
            </p:cNvPr>
            <p:cNvSpPr/>
            <p:nvPr/>
          </p:nvSpPr>
          <p:spPr>
            <a:xfrm>
              <a:off x="2778371" y="2639822"/>
              <a:ext cx="329184" cy="33077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843E85F-9A55-0C44-BCB4-9DD8F29A3EBA}"/>
                </a:ext>
              </a:extLst>
            </p:cNvPr>
            <p:cNvCxnSpPr/>
            <p:nvPr/>
          </p:nvCxnSpPr>
          <p:spPr>
            <a:xfrm flipV="1">
              <a:off x="2769124" y="2497806"/>
              <a:ext cx="127444" cy="14657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79FFB47-D122-2D46-8486-374B04A3174D}"/>
                </a:ext>
              </a:extLst>
            </p:cNvPr>
            <p:cNvCxnSpPr/>
            <p:nvPr/>
          </p:nvCxnSpPr>
          <p:spPr>
            <a:xfrm flipV="1">
              <a:off x="2778371" y="2824024"/>
              <a:ext cx="127444" cy="14657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7828D4A-0AED-E94A-B614-17809F13C48C}"/>
                </a:ext>
              </a:extLst>
            </p:cNvPr>
            <p:cNvCxnSpPr/>
            <p:nvPr/>
          </p:nvCxnSpPr>
          <p:spPr>
            <a:xfrm flipV="1">
              <a:off x="3092183" y="2826620"/>
              <a:ext cx="127444" cy="14657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E7360CF7-497F-E945-8B9E-36D2C83BB3C1}"/>
                </a:ext>
              </a:extLst>
            </p:cNvPr>
            <p:cNvCxnSpPr/>
            <p:nvPr/>
          </p:nvCxnSpPr>
          <p:spPr>
            <a:xfrm flipV="1">
              <a:off x="3100032" y="2507411"/>
              <a:ext cx="127444" cy="14657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DFC35A2-F9BE-7444-9AFB-EFC4BA59B0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9811" y="1939295"/>
              <a:ext cx="0" cy="69808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8D2D1E4-4F6D-ED49-AF32-33403FFB96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0905" y="1946687"/>
              <a:ext cx="0" cy="53450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027485A-98A6-B04A-B855-1A9D38621A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05448" y="1953691"/>
              <a:ext cx="6350" cy="69068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5473917-6B90-0346-AD9A-6420132A74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7476" y="1946687"/>
              <a:ext cx="0" cy="53450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1D17716D-CF1F-DF47-94F3-E34F04736AB7}"/>
              </a:ext>
            </a:extLst>
          </p:cNvPr>
          <p:cNvSpPr txBox="1"/>
          <p:nvPr/>
        </p:nvSpPr>
        <p:spPr>
          <a:xfrm>
            <a:off x="7279492" y="6013333"/>
            <a:ext cx="2610462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Station Design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34743B2-3DAA-6A47-AE06-4FE832E6E3E0}"/>
              </a:ext>
            </a:extLst>
          </p:cNvPr>
          <p:cNvGrpSpPr/>
          <p:nvPr/>
        </p:nvGrpSpPr>
        <p:grpSpPr>
          <a:xfrm>
            <a:off x="506273" y="2560904"/>
            <a:ext cx="3689964" cy="2263579"/>
            <a:chOff x="506273" y="2560904"/>
            <a:chExt cx="3689964" cy="2263579"/>
          </a:xfrm>
        </p:grpSpPr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64D2EB34-3065-4849-9A54-F5845BD559F4}"/>
                </a:ext>
              </a:extLst>
            </p:cNvPr>
            <p:cNvSpPr/>
            <p:nvPr/>
          </p:nvSpPr>
          <p:spPr>
            <a:xfrm rot="14537986" flipH="1">
              <a:off x="2007548" y="2040182"/>
              <a:ext cx="116575" cy="2238900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nut 12">
              <a:extLst>
                <a:ext uri="{FF2B5EF4-FFF2-40B4-BE49-F238E27FC236}">
                  <a16:creationId xmlns:a16="http://schemas.microsoft.com/office/drawing/2014/main" id="{0348108B-BD71-D049-904E-588120166D29}"/>
                </a:ext>
              </a:extLst>
            </p:cNvPr>
            <p:cNvSpPr/>
            <p:nvPr/>
          </p:nvSpPr>
          <p:spPr>
            <a:xfrm>
              <a:off x="2669208" y="2560904"/>
              <a:ext cx="767971" cy="1834770"/>
            </a:xfrm>
            <a:prstGeom prst="donut">
              <a:avLst>
                <a:gd name="adj" fmla="val 18386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465F061-F43B-B541-8764-9202E25DF916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573841" y="3665991"/>
              <a:ext cx="47897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1476F7B6-43C6-2447-BB6A-B2819E84A94D}"/>
                    </a:ext>
                  </a:extLst>
                </p:cNvPr>
                <p:cNvSpPr txBox="1"/>
                <p:nvPr/>
              </p:nvSpPr>
              <p:spPr>
                <a:xfrm>
                  <a:off x="506273" y="3144242"/>
                  <a:ext cx="76236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lang="en-US" sz="3200" dirty="0">
                    <a:solidFill>
                      <a:schemeClr val="bg1"/>
                    </a:solidFill>
                    <a:latin typeface="Franklin Gothic Book" panose="020B0503020102020204" pitchFamily="34" charset="0"/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1476F7B6-43C6-2447-BB6A-B2819E84A9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273" y="3144242"/>
                  <a:ext cx="762365" cy="58477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1465B2B-32C5-6749-8615-7BBC7FD57687}"/>
                </a:ext>
              </a:extLst>
            </p:cNvPr>
            <p:cNvSpPr txBox="1"/>
            <p:nvPr/>
          </p:nvSpPr>
          <p:spPr>
            <a:xfrm>
              <a:off x="2184148" y="4393596"/>
              <a:ext cx="20120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Radio Emission</a:t>
              </a:r>
            </a:p>
          </p:txBody>
        </p:sp>
        <p:sp>
          <p:nvSpPr>
            <p:cNvPr id="111" name="Triangle 110">
              <a:extLst>
                <a:ext uri="{FF2B5EF4-FFF2-40B4-BE49-F238E27FC236}">
                  <a16:creationId xmlns:a16="http://schemas.microsoft.com/office/drawing/2014/main" id="{F377CBF9-154C-6F40-A0EA-502F647190BD}"/>
                </a:ext>
              </a:extLst>
            </p:cNvPr>
            <p:cNvSpPr/>
            <p:nvPr/>
          </p:nvSpPr>
          <p:spPr>
            <a:xfrm rot="17306296" flipH="1">
              <a:off x="2051044" y="3009097"/>
              <a:ext cx="106586" cy="2029989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A2A7FE5-03C1-4C43-B2BE-C55BBFC8D92F}"/>
                </a:ext>
              </a:extLst>
            </p:cNvPr>
            <p:cNvSpPr/>
            <p:nvPr/>
          </p:nvSpPr>
          <p:spPr>
            <a:xfrm>
              <a:off x="1052811" y="3623083"/>
              <a:ext cx="200973" cy="8581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3" name="Picture 5">
            <a:extLst>
              <a:ext uri="{FF2B5EF4-FFF2-40B4-BE49-F238E27FC236}">
                <a16:creationId xmlns:a16="http://schemas.microsoft.com/office/drawing/2014/main" id="{E1ED064E-9075-7E44-8C18-E15CFE1D0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4271" y="1485014"/>
            <a:ext cx="6860905" cy="396880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57C36528-FFC6-C74C-AC02-E1EBE4A8F312}"/>
              </a:ext>
            </a:extLst>
          </p:cNvPr>
          <p:cNvSpPr txBox="1"/>
          <p:nvPr/>
        </p:nvSpPr>
        <p:spPr>
          <a:xfrm>
            <a:off x="10561663" y="1783054"/>
            <a:ext cx="13019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Antennas</a:t>
            </a:r>
          </a:p>
        </p:txBody>
      </p:sp>
    </p:spTree>
    <p:extLst>
      <p:ext uri="{BB962C8B-B14F-4D97-AF65-F5344CB8AC3E}">
        <p14:creationId xmlns:p14="http://schemas.microsoft.com/office/powerpoint/2010/main" val="3984391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A0B02FF8-2468-E943-8873-156E6E977B42}"/>
              </a:ext>
            </a:extLst>
          </p:cNvPr>
          <p:cNvSpPr/>
          <p:nvPr/>
        </p:nvSpPr>
        <p:spPr>
          <a:xfrm>
            <a:off x="7046407" y="1440698"/>
            <a:ext cx="5000047" cy="36317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4DCFA6-D5C5-A248-8B08-F7129A0B6384}"/>
              </a:ext>
            </a:extLst>
          </p:cNvPr>
          <p:cNvSpPr/>
          <p:nvPr/>
        </p:nvSpPr>
        <p:spPr>
          <a:xfrm>
            <a:off x="78780" y="1281080"/>
            <a:ext cx="6670629" cy="4813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216103" y="131153"/>
            <a:ext cx="3757902" cy="1149927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Medium" charset="0"/>
                <a:ea typeface="Franklin Gothic Medium" charset="0"/>
                <a:cs typeface="Franklin Gothic Medium" charset="0"/>
              </a:rPr>
              <a:t>Status of ARA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969640" y="3331952"/>
            <a:ext cx="1923466" cy="26083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7487030" y="3991280"/>
            <a:ext cx="801345" cy="438855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630807" y="3853898"/>
            <a:ext cx="917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 km</a:t>
            </a:r>
          </a:p>
        </p:txBody>
      </p:sp>
      <p:grpSp>
        <p:nvGrpSpPr>
          <p:cNvPr id="50" name="Group 2"/>
          <p:cNvGrpSpPr/>
          <p:nvPr/>
        </p:nvGrpSpPr>
        <p:grpSpPr>
          <a:xfrm>
            <a:off x="6993616" y="1575794"/>
            <a:ext cx="5332361" cy="3513569"/>
            <a:chOff x="4831039" y="2882678"/>
            <a:chExt cx="4795874" cy="3007344"/>
          </a:xfrm>
        </p:grpSpPr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5580140" y="4149100"/>
              <a:ext cx="228712" cy="22871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6477002" y="4114802"/>
              <a:ext cx="242525" cy="24252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6012200" y="4941210"/>
              <a:ext cx="228712" cy="22871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>
              <a:off x="7452400" y="3733271"/>
              <a:ext cx="648000" cy="158422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Hexagon 54"/>
            <p:cNvSpPr/>
            <p:nvPr/>
          </p:nvSpPr>
          <p:spPr>
            <a:xfrm>
              <a:off x="7287598" y="3789050"/>
              <a:ext cx="576080" cy="504070"/>
            </a:xfrm>
            <a:prstGeom prst="hexagon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44479" y="3415484"/>
              <a:ext cx="1073498" cy="28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IceCube</a:t>
              </a:r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5053446" y="4948292"/>
              <a:ext cx="228713" cy="228712"/>
            </a:xfrm>
            <a:prstGeom prst="ellipse">
              <a:avLst/>
            </a:prstGeom>
            <a:solidFill>
              <a:srgbClr val="F1954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5979103" y="3245338"/>
              <a:ext cx="228713" cy="228712"/>
            </a:xfrm>
            <a:prstGeom prst="ellipse">
              <a:avLst/>
            </a:prstGeom>
            <a:solidFill>
              <a:srgbClr val="F1954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954984" y="4426529"/>
              <a:ext cx="145473" cy="11776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 flipH="1">
              <a:off x="7100455" y="4066309"/>
              <a:ext cx="436418" cy="41910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0800000">
              <a:off x="6699729" y="4287172"/>
              <a:ext cx="270974" cy="163601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68" idx="1"/>
            </p:cNvCxnSpPr>
            <p:nvPr/>
          </p:nvCxnSpPr>
          <p:spPr>
            <a:xfrm flipH="1" flipV="1">
              <a:off x="5768062" y="4249978"/>
              <a:ext cx="1186922" cy="235433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0800000" flipV="1">
              <a:off x="6240912" y="4485410"/>
              <a:ext cx="714070" cy="570157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5244205" y="3900427"/>
              <a:ext cx="353291" cy="395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131411" y="3886945"/>
              <a:ext cx="448899" cy="395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988185" y="4643078"/>
              <a:ext cx="353291" cy="395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8316520" y="3778009"/>
              <a:ext cx="360050" cy="1359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027569" y="5259561"/>
              <a:ext cx="1018607" cy="316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Skiway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215621" y="3845959"/>
              <a:ext cx="1411292" cy="500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South Pole Station</a:t>
              </a:r>
            </a:p>
          </p:txBody>
        </p:sp>
        <p:sp>
          <p:nvSpPr>
            <p:cNvPr id="71" name="Oval 70"/>
            <p:cNvSpPr/>
            <p:nvPr/>
          </p:nvSpPr>
          <p:spPr>
            <a:xfrm>
              <a:off x="8460540" y="3501010"/>
              <a:ext cx="144020" cy="14402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613950" y="3141529"/>
              <a:ext cx="864120" cy="500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South Pole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H="1">
              <a:off x="5152555" y="4330835"/>
              <a:ext cx="420288" cy="589088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4831039" y="4652004"/>
              <a:ext cx="353291" cy="395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226577" y="5494872"/>
              <a:ext cx="353291" cy="395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73430" y="2882678"/>
              <a:ext cx="353291" cy="395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4</a:t>
              </a:r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6174321" y="3440558"/>
              <a:ext cx="379790" cy="681553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Oval 79"/>
          <p:cNvSpPr>
            <a:spLocks noChangeAspect="1"/>
          </p:cNvSpPr>
          <p:nvPr/>
        </p:nvSpPr>
        <p:spPr>
          <a:xfrm>
            <a:off x="7403346" y="4502478"/>
            <a:ext cx="199747" cy="201438"/>
          </a:xfrm>
          <a:prstGeom prst="ellipse">
            <a:avLst/>
          </a:prstGeom>
          <a:solidFill>
            <a:srgbClr val="F19545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>
            <a:endCxn id="80" idx="6"/>
          </p:cNvCxnSpPr>
          <p:nvPr/>
        </p:nvCxnSpPr>
        <p:spPr>
          <a:xfrm flipH="1">
            <a:off x="7603093" y="4118780"/>
            <a:ext cx="828732" cy="484417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52" y="1493427"/>
            <a:ext cx="6723169" cy="4272013"/>
          </a:xfrm>
          <a:prstGeom prst="rect">
            <a:avLst/>
          </a:prstGeom>
        </p:spPr>
      </p:pic>
      <p:cxnSp>
        <p:nvCxnSpPr>
          <p:cNvPr id="83" name="Curved Connector 82"/>
          <p:cNvCxnSpPr/>
          <p:nvPr/>
        </p:nvCxnSpPr>
        <p:spPr>
          <a:xfrm flipV="1">
            <a:off x="4600512" y="2129163"/>
            <a:ext cx="2728490" cy="1661490"/>
          </a:xfrm>
          <a:prstGeom prst="curvedConnector3">
            <a:avLst>
              <a:gd name="adj1" fmla="val 50000"/>
            </a:avLst>
          </a:prstGeom>
          <a:ln w="38100">
            <a:solidFill>
              <a:srgbClr val="B8CC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/>
          <p:cNvSpPr>
            <a:spLocks noChangeAspect="1"/>
          </p:cNvSpPr>
          <p:nvPr/>
        </p:nvSpPr>
        <p:spPr>
          <a:xfrm>
            <a:off x="4405819" y="1621735"/>
            <a:ext cx="228712" cy="22871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4651592" y="1452683"/>
            <a:ext cx="16478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Deployed ARA Station</a:t>
            </a:r>
          </a:p>
        </p:txBody>
      </p:sp>
      <p:sp>
        <p:nvSpPr>
          <p:cNvPr id="86" name="Oval 85"/>
          <p:cNvSpPr>
            <a:spLocks noChangeAspect="1"/>
          </p:cNvSpPr>
          <p:nvPr/>
        </p:nvSpPr>
        <p:spPr>
          <a:xfrm>
            <a:off x="4603758" y="2173076"/>
            <a:ext cx="228712" cy="228712"/>
          </a:xfrm>
          <a:prstGeom prst="ellipse">
            <a:avLst/>
          </a:prstGeom>
          <a:solidFill>
            <a:srgbClr val="F19545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4857945" y="1940042"/>
            <a:ext cx="231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Instrumentation deployment in 17 / 18. </a:t>
            </a:r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>
            <a:off x="4734967" y="2652395"/>
            <a:ext cx="228712" cy="228712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4952767" y="2550130"/>
            <a:ext cx="2310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Planned ARA Station</a:t>
            </a:r>
          </a:p>
        </p:txBody>
      </p:sp>
    </p:spTree>
    <p:extLst>
      <p:ext uri="{BB962C8B-B14F-4D97-AF65-F5344CB8AC3E}">
        <p14:creationId xmlns:p14="http://schemas.microsoft.com/office/powerpoint/2010/main" val="202599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2" grpId="0" animBg="1"/>
      <p:bldP spid="49" grpId="0"/>
      <p:bldP spid="80" grpId="0" animBg="1"/>
      <p:bldP spid="84" grpId="0" animBg="1"/>
      <p:bldP spid="85" grpId="0"/>
      <p:bldP spid="86" grpId="0" animBg="1"/>
      <p:bldP spid="87" grpId="0"/>
      <p:bldP spid="88" grpId="0" animBg="1"/>
      <p:bldP spid="8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tp://spicecore.org/graphics/sp-icecore_01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9880" y="306047"/>
            <a:ext cx="10281825" cy="622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1BBC9B1-FC20-B545-BC4B-B9488A012F61}"/>
              </a:ext>
            </a:extLst>
          </p:cNvPr>
          <p:cNvSpPr txBox="1"/>
          <p:nvPr/>
        </p:nvSpPr>
        <p:spPr>
          <a:xfrm>
            <a:off x="2626519" y="1732984"/>
            <a:ext cx="2467965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Testbed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A70E06E-7BF4-4E46-842B-E8F99D2B5A5D}"/>
              </a:ext>
            </a:extLst>
          </p:cNvPr>
          <p:cNvSpPr txBox="1"/>
          <p:nvPr/>
        </p:nvSpPr>
        <p:spPr>
          <a:xfrm>
            <a:off x="1937854" y="3141355"/>
            <a:ext cx="2467965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ARA1</a:t>
            </a:r>
          </a:p>
        </p:txBody>
      </p:sp>
    </p:spTree>
    <p:extLst>
      <p:ext uri="{BB962C8B-B14F-4D97-AF65-F5344CB8AC3E}">
        <p14:creationId xmlns:p14="http://schemas.microsoft.com/office/powerpoint/2010/main" val="43747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7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8B1848-CB41-3F4F-A8DD-95EEF67479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46" y="3601254"/>
            <a:ext cx="3474720" cy="26060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A9C41C5-5ACF-2143-A7E1-C28B89B58A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54" y="968956"/>
            <a:ext cx="3477599" cy="260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31" y="-123271"/>
            <a:ext cx="10996540" cy="1149927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Medium" charset="0"/>
                <a:ea typeface="Franklin Gothic Medium" charset="0"/>
                <a:cs typeface="Franklin Gothic Medium" charset="0"/>
              </a:rPr>
              <a:t>Gargantuan instruments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201522" y="1392093"/>
            <a:ext cx="0" cy="4869951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736827" y="1246998"/>
            <a:ext cx="180975" cy="180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endCxn id="10" idx="2"/>
          </p:cNvCxnSpPr>
          <p:nvPr/>
        </p:nvCxnSpPr>
        <p:spPr>
          <a:xfrm>
            <a:off x="5207765" y="1379363"/>
            <a:ext cx="619550" cy="4861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59736" y="923420"/>
            <a:ext cx="261738" cy="323578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938497" y="1087726"/>
            <a:ext cx="448536" cy="144245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2"/>
          </p:cNvCxnSpPr>
          <p:nvPr/>
        </p:nvCxnSpPr>
        <p:spPr>
          <a:xfrm>
            <a:off x="5827315" y="1427973"/>
            <a:ext cx="308540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419826" y="4895797"/>
            <a:ext cx="83344" cy="1643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19826" y="5793371"/>
            <a:ext cx="83344" cy="1643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151712" y="5070665"/>
            <a:ext cx="83344" cy="1643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51010" y="6097738"/>
            <a:ext cx="83344" cy="1643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45361" y="4895797"/>
            <a:ext cx="83344" cy="1643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47123" y="5808613"/>
            <a:ext cx="83344" cy="1643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101792" y="5070665"/>
            <a:ext cx="83344" cy="1643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109530" y="6179891"/>
            <a:ext cx="83344" cy="1643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42149" y="792960"/>
            <a:ext cx="727850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DAQ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5461498" y="923420"/>
            <a:ext cx="0" cy="4869951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151202" y="1418173"/>
            <a:ext cx="0" cy="4869951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388795" y="1087726"/>
            <a:ext cx="0" cy="4869951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36692" y="6179891"/>
            <a:ext cx="1755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Michigan Capitol</a:t>
            </a:r>
          </a:p>
          <a:p>
            <a:r>
              <a:rPr lang="en-US" dirty="0"/>
              <a:t>267 ft</a:t>
            </a:r>
          </a:p>
        </p:txBody>
      </p:sp>
      <p:pic>
        <p:nvPicPr>
          <p:cNvPr id="3074" name="Picture 2" descr="ttps://cdn.vox-cdn.com/thumbor/5kpOO3bJbNCAbYt40j16beRX06I=/0x0:2000x1308/1200x800/filters:focal(840x49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455" y="1753829"/>
            <a:ext cx="5494850" cy="366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05403" y="2096729"/>
            <a:ext cx="1200150" cy="819150"/>
          </a:xfrm>
          <a:prstGeom prst="rect">
            <a:avLst/>
          </a:prstGeom>
          <a:solidFill>
            <a:srgbClr val="3A8ECA"/>
          </a:solidFill>
          <a:ln>
            <a:solidFill>
              <a:srgbClr val="3A8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ARA6 </a:t>
            </a:r>
            <a:r>
              <a:rPr lang="en-US"/>
              <a:t>Visible Ice</a:t>
            </a:r>
          </a:p>
        </p:txBody>
      </p:sp>
    </p:spTree>
    <p:extLst>
      <p:ext uri="{BB962C8B-B14F-4D97-AF65-F5344CB8AC3E}">
        <p14:creationId xmlns:p14="http://schemas.microsoft.com/office/powerpoint/2010/main" val="213724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/>
      <p:bldP spid="45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850039-82C7-584D-ABD2-42428D2AF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974" y="622853"/>
            <a:ext cx="9144000" cy="5143500"/>
          </a:xfrm>
          <a:prstGeom prst="rect">
            <a:avLst/>
          </a:prstGeom>
        </p:spPr>
      </p:pic>
      <p:sp>
        <p:nvSpPr>
          <p:cNvPr id="9" name="22 CuadroTexto">
            <a:extLst>
              <a:ext uri="{FF2B5EF4-FFF2-40B4-BE49-F238E27FC236}">
                <a16:creationId xmlns:a16="http://schemas.microsoft.com/office/drawing/2014/main" id="{77B3A084-8191-5346-B6C3-2301C6861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63290"/>
            <a:ext cx="12192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3000" dirty="0">
                <a:latin typeface="Franklin Gothic Book" charset="0"/>
                <a:ea typeface="Franklin Gothic Book" charset="0"/>
                <a:cs typeface="Franklin Gothic Book" charset="0"/>
              </a:rPr>
              <a:t>Neutrinos </a:t>
            </a:r>
            <a:r>
              <a:rPr lang="es-ES" altLang="en-US" sz="3000" dirty="0" err="1">
                <a:latin typeface="Franklin Gothic Book" charset="0"/>
                <a:ea typeface="Franklin Gothic Book" charset="0"/>
                <a:cs typeface="Franklin Gothic Book" charset="0"/>
              </a:rPr>
              <a:t>from</a:t>
            </a:r>
            <a:r>
              <a:rPr lang="es-ES" altLang="en-US" sz="3000" dirty="0">
                <a:latin typeface="Franklin Gothic Book" charset="0"/>
                <a:ea typeface="Franklin Gothic Book" charset="0"/>
                <a:cs typeface="Franklin Gothic Book" charset="0"/>
              </a:rPr>
              <a:t> </a:t>
            </a:r>
            <a:r>
              <a:rPr lang="es-ES" altLang="en-US" sz="3000" dirty="0" err="1">
                <a:latin typeface="Franklin Gothic Book" charset="0"/>
                <a:ea typeface="Franklin Gothic Book" charset="0"/>
                <a:cs typeface="Franklin Gothic Book" charset="0"/>
              </a:rPr>
              <a:t>blazars</a:t>
            </a:r>
            <a:r>
              <a:rPr lang="es-ES" altLang="en-US" sz="3000" dirty="0">
                <a:latin typeface="Franklin Gothic Book" charset="0"/>
                <a:ea typeface="Franklin Gothic Book" charset="0"/>
                <a:cs typeface="Franklin Gothic Book" charset="0"/>
              </a:rPr>
              <a:t>—</a:t>
            </a:r>
            <a:r>
              <a:rPr lang="es-ES" altLang="en-US" sz="3000" dirty="0" err="1">
                <a:latin typeface="Franklin Gothic Book" charset="0"/>
                <a:ea typeface="Franklin Gothic Book" charset="0"/>
                <a:cs typeface="Franklin Gothic Book" charset="0"/>
              </a:rPr>
              <a:t>first</a:t>
            </a:r>
            <a:r>
              <a:rPr lang="es-ES" altLang="en-US" sz="3000" dirty="0">
                <a:latin typeface="Franklin Gothic Book" charset="0"/>
                <a:ea typeface="Franklin Gothic Book" charset="0"/>
                <a:cs typeface="Franklin Gothic Book" charset="0"/>
              </a:rPr>
              <a:t> </a:t>
            </a:r>
            <a:r>
              <a:rPr lang="es-ES" altLang="en-US" sz="3000" dirty="0" err="1">
                <a:latin typeface="Franklin Gothic Book" charset="0"/>
                <a:ea typeface="Franklin Gothic Book" charset="0"/>
                <a:cs typeface="Franklin Gothic Book" charset="0"/>
              </a:rPr>
              <a:t>possible</a:t>
            </a:r>
            <a:r>
              <a:rPr lang="es-ES" altLang="en-US" sz="3000" dirty="0">
                <a:latin typeface="Franklin Gothic Book" charset="0"/>
                <a:ea typeface="Franklin Gothic Book" charset="0"/>
                <a:cs typeface="Franklin Gothic Book" charset="0"/>
              </a:rPr>
              <a:t> </a:t>
            </a:r>
            <a:r>
              <a:rPr lang="es-ES" altLang="en-US" sz="3000" dirty="0" err="1">
                <a:latin typeface="Franklin Gothic Book" charset="0"/>
                <a:ea typeface="Franklin Gothic Book" charset="0"/>
                <a:cs typeface="Franklin Gothic Book" charset="0"/>
              </a:rPr>
              <a:t>source</a:t>
            </a:r>
            <a:r>
              <a:rPr lang="es-ES" altLang="en-US" sz="3000" dirty="0">
                <a:latin typeface="Franklin Gothic Book" charset="0"/>
                <a:ea typeface="Franklin Gothic Book" charset="0"/>
                <a:cs typeface="Franklin Gothic Book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32524-A43C-6542-84D0-25DFBDBF0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504" y="622853"/>
            <a:ext cx="6804991" cy="510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7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-134112" y="7193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3698165" y="360526"/>
            <a:ext cx="3627797" cy="145626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Franklin Gothic Medium" charset="0"/>
                <a:ea typeface="Franklin Gothic Medium" charset="0"/>
                <a:cs typeface="Franklin Gothic Medium" charset="0"/>
              </a:rPr>
              <a:t>Thank you!</a:t>
            </a:r>
            <a:br>
              <a:rPr lang="en-US" dirty="0">
                <a:latin typeface="Franklin Gothic Medium" charset="0"/>
                <a:ea typeface="Franklin Gothic Medium" charset="0"/>
                <a:cs typeface="Franklin Gothic Medium" charset="0"/>
              </a:rPr>
            </a:br>
            <a:r>
              <a:rPr lang="en-US" dirty="0">
                <a:latin typeface="Franklin Gothic Medium" charset="0"/>
                <a:ea typeface="Franklin Gothic Medium" charset="0"/>
                <a:cs typeface="Franklin Gothic Medium" charset="0"/>
              </a:rPr>
              <a:t>Questions?</a:t>
            </a:r>
          </a:p>
        </p:txBody>
      </p:sp>
      <p:pic>
        <p:nvPicPr>
          <p:cNvPr id="215" name="Picture 214" descr="http://policy.asbmb.org/wp-content/uploads/2015/01/NS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31" y="2900257"/>
            <a:ext cx="2332916" cy="234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0612" y="2175594"/>
            <a:ext cx="2787389" cy="3795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577" y="2175594"/>
            <a:ext cx="5060975" cy="379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48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3F67909-C8AE-8246-A9DF-33E1BE35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8" y="2252134"/>
            <a:ext cx="11133665" cy="745066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latin typeface="Franklin Gothic Medium" panose="020B0603020102020204" pitchFamily="34" charset="0"/>
              </a:rPr>
              <a:t>But do THESE high-energy NEUTRINOS </a:t>
            </a:r>
            <a:r>
              <a:rPr lang="en-US" sz="6000" i="1" dirty="0">
                <a:latin typeface="Franklin Gothic Medium" panose="020B0603020102020204" pitchFamily="34" charset="0"/>
              </a:rPr>
              <a:t>actually</a:t>
            </a:r>
            <a:r>
              <a:rPr lang="en-US" sz="6000" dirty="0">
                <a:latin typeface="Franklin Gothic Medium" panose="020B0603020102020204" pitchFamily="34" charset="0"/>
              </a:rPr>
              <a:t> exist?</a:t>
            </a:r>
          </a:p>
        </p:txBody>
      </p:sp>
    </p:spTree>
    <p:extLst>
      <p:ext uri="{BB962C8B-B14F-4D97-AF65-F5344CB8AC3E}">
        <p14:creationId xmlns:p14="http://schemas.microsoft.com/office/powerpoint/2010/main" val="769688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0"/>
            <a:ext cx="11925300" cy="115146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Franklin Gothic Medium" charset="0"/>
                <a:ea typeface="Franklin Gothic Medium" charset="0"/>
                <a:cs typeface="Franklin Gothic Medium" charset="0"/>
              </a:rPr>
              <a:t>What is a neutrino, and why should you care?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9B55E5-9DBC-4740-8A25-A4779BBC65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47" y="2756760"/>
            <a:ext cx="3913934" cy="25673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077D68-D4F3-AE4F-820B-B27115938289}"/>
              </a:ext>
            </a:extLst>
          </p:cNvPr>
          <p:cNvSpPr txBox="1"/>
          <p:nvPr/>
        </p:nvSpPr>
        <p:spPr>
          <a:xfrm>
            <a:off x="0" y="1262066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Franklin Gothic Book" panose="020B0503020102020204" pitchFamily="34" charset="0"/>
              </a:rPr>
              <a:t>A light, weakly interacting, neutral sub-atomic particle</a:t>
            </a:r>
            <a:endParaRPr lang="en-US" sz="3000" i="1" dirty="0">
              <a:latin typeface="Franklin Gothic Book" panose="020B0503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C692C7-6FB0-D449-B3F5-9491B9127AE8}"/>
              </a:ext>
            </a:extLst>
          </p:cNvPr>
          <p:cNvSpPr txBox="1"/>
          <p:nvPr/>
        </p:nvSpPr>
        <p:spPr>
          <a:xfrm>
            <a:off x="500917" y="5435339"/>
            <a:ext cx="44099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Franklin Gothic Book" panose="020B0503020102020204" pitchFamily="34" charset="0"/>
              </a:rPr>
              <a:t>[Brian’s high school understanding of matter]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A7B249-EBDA-3F4B-8504-1A61B68ECE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112" y="2480662"/>
            <a:ext cx="4728114" cy="391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61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tp://i.imgur.com/tQxqpr0.jpg">
            <a:extLst>
              <a:ext uri="{FF2B5EF4-FFF2-40B4-BE49-F238E27FC236}">
                <a16:creationId xmlns:a16="http://schemas.microsoft.com/office/drawing/2014/main" id="{487C5336-2DA9-6247-BC83-83CB935F4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513" y="1147775"/>
            <a:ext cx="6328219" cy="440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tp://i.imgur.com/4hO1wdh.jpg">
            <a:extLst>
              <a:ext uri="{FF2B5EF4-FFF2-40B4-BE49-F238E27FC236}">
                <a16:creationId xmlns:a16="http://schemas.microsoft.com/office/drawing/2014/main" id="{0C892864-50A0-124D-8B9F-26C4BD44B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6867" y="1147774"/>
            <a:ext cx="5396599" cy="440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47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0" y="139883"/>
            <a:ext cx="12192000" cy="95825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200" dirty="0">
                <a:cs typeface="Franklin Gothic Medium"/>
              </a:rPr>
              <a:t>2012: </a:t>
            </a:r>
            <a:r>
              <a:rPr lang="en-US" sz="3200" dirty="0" err="1">
                <a:cs typeface="Franklin Gothic Medium"/>
              </a:rPr>
              <a:t>IceCube</a:t>
            </a:r>
            <a:r>
              <a:rPr lang="en-US" sz="3200" dirty="0">
                <a:cs typeface="Franklin Gothic Medium"/>
              </a:rPr>
              <a:t> reveals ”Bert and Ernie”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96146D-ACA2-EA41-8851-AF8C4768DA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49" y="1206281"/>
            <a:ext cx="8911167" cy="431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BB78CE-4CB1-F841-A4FB-8BF57F3E7EAC}"/>
              </a:ext>
            </a:extLst>
          </p:cNvPr>
          <p:cNvGrpSpPr/>
          <p:nvPr/>
        </p:nvGrpSpPr>
        <p:grpSpPr>
          <a:xfrm>
            <a:off x="1809749" y="1206281"/>
            <a:ext cx="8911167" cy="4426143"/>
            <a:chOff x="1809749" y="1893268"/>
            <a:chExt cx="8911167" cy="4426143"/>
          </a:xfrm>
        </p:grpSpPr>
        <p:pic>
          <p:nvPicPr>
            <p:cNvPr id="19" name="Picture 4" descr="The three highest energy neutrinos, with energies of 1.0, 1.1 and 2.2 PeV, from left to right">
              <a:extLst>
                <a:ext uri="{FF2B5EF4-FFF2-40B4-BE49-F238E27FC236}">
                  <a16:creationId xmlns:a16="http://schemas.microsoft.com/office/drawing/2014/main" id="{56E3A1D0-5A2C-FC44-B2C6-25F2D75DC9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09749" y="1893268"/>
              <a:ext cx="8911167" cy="4426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292F0A-A1DE-B541-8B58-816E4E7243C7}"/>
                </a:ext>
              </a:extLst>
            </p:cNvPr>
            <p:cNvSpPr/>
            <p:nvPr/>
          </p:nvSpPr>
          <p:spPr>
            <a:xfrm>
              <a:off x="6056243" y="1893268"/>
              <a:ext cx="279243" cy="4426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9F40E39-6CEA-9848-B86D-28DAC340C775}"/>
              </a:ext>
            </a:extLst>
          </p:cNvPr>
          <p:cNvSpPr txBox="1">
            <a:spLocks/>
          </p:cNvSpPr>
          <p:nvPr/>
        </p:nvSpPr>
        <p:spPr>
          <a:xfrm>
            <a:off x="-39757" y="5778532"/>
            <a:ext cx="12192000" cy="95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200" dirty="0">
                <a:cs typeface="Franklin Gothic Medium"/>
              </a:rPr>
              <a:t>First cosmic neutrinos</a:t>
            </a:r>
          </a:p>
        </p:txBody>
      </p:sp>
    </p:spTree>
    <p:extLst>
      <p:ext uri="{BB962C8B-B14F-4D97-AF65-F5344CB8AC3E}">
        <p14:creationId xmlns:p14="http://schemas.microsoft.com/office/powerpoint/2010/main" val="44365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gbirdcascade.mp4">
            <a:hlinkClick r:id="" action="ppaction://media"/>
            <a:extLst>
              <a:ext uri="{FF2B5EF4-FFF2-40B4-BE49-F238E27FC236}">
                <a16:creationId xmlns:a16="http://schemas.microsoft.com/office/drawing/2014/main" id="{FE29820A-B5AE-D941-A2E3-62C95A508A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0695" y="1123510"/>
            <a:ext cx="8984089" cy="505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tps://i0.wp.com/www.particlebites.com/wp-content/uploads/2015/04/Screen-Shot-2015-04-16-at-10.10.57-AM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6725" y="398653"/>
            <a:ext cx="7405526" cy="605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738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6763" y="2470021"/>
            <a:ext cx="7666892" cy="1149927"/>
          </a:xfrm>
        </p:spPr>
        <p:txBody>
          <a:bodyPr>
            <a:noAutofit/>
          </a:bodyPr>
          <a:lstStyle/>
          <a:p>
            <a:pPr algn="ctr"/>
            <a:r>
              <a:rPr lang="en-US" sz="5000" dirty="0">
                <a:latin typeface="Franklin Gothic Medium" charset="0"/>
                <a:ea typeface="Franklin Gothic Medium" charset="0"/>
                <a:cs typeface="Franklin Gothic Medium" charset="0"/>
              </a:rPr>
              <a:t>(Two OF) </a:t>
            </a:r>
            <a:br>
              <a:rPr lang="en-US" sz="5000" dirty="0">
                <a:latin typeface="Franklin Gothic Medium" charset="0"/>
                <a:ea typeface="Franklin Gothic Medium" charset="0"/>
                <a:cs typeface="Franklin Gothic Medium" charset="0"/>
              </a:rPr>
            </a:br>
            <a:r>
              <a:rPr lang="en-US" sz="7000" dirty="0">
                <a:latin typeface="Franklin Gothic Medium" charset="0"/>
                <a:ea typeface="Franklin Gothic Medium" charset="0"/>
                <a:cs typeface="Franklin Gothic Medium" charset="0"/>
              </a:rPr>
              <a:t>The Big, </a:t>
            </a:r>
            <a:br>
              <a:rPr lang="en-US" sz="7000" dirty="0">
                <a:latin typeface="Franklin Gothic Medium" charset="0"/>
                <a:ea typeface="Franklin Gothic Medium" charset="0"/>
                <a:cs typeface="Franklin Gothic Medium" charset="0"/>
              </a:rPr>
            </a:br>
            <a:r>
              <a:rPr lang="en-US" sz="7000" dirty="0">
                <a:latin typeface="Franklin Gothic Medium" charset="0"/>
                <a:ea typeface="Franklin Gothic Medium" charset="0"/>
                <a:cs typeface="Franklin Gothic Medium" charset="0"/>
              </a:rPr>
              <a:t>open questions</a:t>
            </a:r>
          </a:p>
        </p:txBody>
      </p:sp>
    </p:spTree>
    <p:extLst>
      <p:ext uri="{BB962C8B-B14F-4D97-AF65-F5344CB8AC3E}">
        <p14:creationId xmlns:p14="http://schemas.microsoft.com/office/powerpoint/2010/main" val="3276807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upload.wikimedia.org/wikipedia/commons/d/d2/ESO_Centaurus_A_LABOC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0"/>
          <a:stretch/>
        </p:blipFill>
        <p:spPr bwMode="auto">
          <a:xfrm>
            <a:off x="2242624" y="483295"/>
            <a:ext cx="7506287" cy="515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22 CuadroTexto"/>
          <p:cNvSpPr txBox="1">
            <a:spLocks noChangeArrowheads="1"/>
          </p:cNvSpPr>
          <p:nvPr/>
        </p:nvSpPr>
        <p:spPr bwMode="auto">
          <a:xfrm>
            <a:off x="5995767" y="489107"/>
            <a:ext cx="36731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s-ES" altLang="en-US" sz="1600" dirty="0">
                <a:latin typeface="Franklin Gothic Book" charset="0"/>
                <a:ea typeface="Franklin Gothic Book" charset="0"/>
                <a:cs typeface="Franklin Gothic Book" charset="0"/>
              </a:rPr>
              <a:t>Active </a:t>
            </a:r>
            <a:r>
              <a:rPr lang="es-ES" altLang="en-US" sz="1600" dirty="0" err="1">
                <a:latin typeface="Franklin Gothic Book" charset="0"/>
                <a:ea typeface="Franklin Gothic Book" charset="0"/>
                <a:cs typeface="Franklin Gothic Book" charset="0"/>
              </a:rPr>
              <a:t>Galactic</a:t>
            </a:r>
            <a:r>
              <a:rPr lang="es-ES" altLang="en-US" sz="1600" dirty="0">
                <a:latin typeface="Franklin Gothic Book" charset="0"/>
                <a:ea typeface="Franklin Gothic Book" charset="0"/>
                <a:cs typeface="Franklin Gothic Book" charset="0"/>
              </a:rPr>
              <a:t> </a:t>
            </a:r>
            <a:r>
              <a:rPr lang="es-ES" altLang="en-US" sz="1600" dirty="0" err="1">
                <a:latin typeface="Franklin Gothic Book" charset="0"/>
                <a:ea typeface="Franklin Gothic Book" charset="0"/>
                <a:cs typeface="Franklin Gothic Book" charset="0"/>
              </a:rPr>
              <a:t>Nucleus</a:t>
            </a:r>
            <a:r>
              <a:rPr lang="es-ES" altLang="en-US" sz="1600" dirty="0">
                <a:latin typeface="Franklin Gothic Book" charset="0"/>
                <a:ea typeface="Franklin Gothic Book" charset="0"/>
                <a:cs typeface="Franklin Gothic Book" charset="0"/>
              </a:rPr>
              <a:t>  </a:t>
            </a:r>
            <a:r>
              <a:rPr lang="es-ES" altLang="en-US" sz="1600" dirty="0" err="1">
                <a:latin typeface="Franklin Gothic Book" charset="0"/>
                <a:ea typeface="Franklin Gothic Book" charset="0"/>
                <a:cs typeface="Franklin Gothic Book" charset="0"/>
              </a:rPr>
              <a:t>Centaurus</a:t>
            </a:r>
            <a:r>
              <a:rPr lang="es-ES" altLang="en-US" sz="1600" dirty="0">
                <a:latin typeface="Franklin Gothic Book" charset="0"/>
                <a:ea typeface="Franklin Gothic Book" charset="0"/>
                <a:cs typeface="Franklin Gothic Book" charset="0"/>
              </a:rPr>
              <a:t> A. </a:t>
            </a:r>
          </a:p>
          <a:p>
            <a:pPr algn="r" eaLnBrk="1" hangingPunct="1"/>
            <a:r>
              <a:rPr lang="es-ES" altLang="en-US" sz="1600" dirty="0">
                <a:latin typeface="Franklin Gothic Book" charset="0"/>
                <a:ea typeface="Franklin Gothic Book" charset="0"/>
                <a:cs typeface="Franklin Gothic Book" charset="0"/>
              </a:rPr>
              <a:t>(ESO </a:t>
            </a:r>
            <a:r>
              <a:rPr lang="es-ES" altLang="en-US" sz="1600" dirty="0" err="1">
                <a:latin typeface="Franklin Gothic Book" charset="0"/>
                <a:ea typeface="Franklin Gothic Book" charset="0"/>
                <a:cs typeface="Franklin Gothic Book" charset="0"/>
              </a:rPr>
              <a:t>public</a:t>
            </a:r>
            <a:r>
              <a:rPr lang="es-ES" altLang="en-US" sz="1600" dirty="0">
                <a:latin typeface="Franklin Gothic Book" charset="0"/>
                <a:ea typeface="Franklin Gothic Book" charset="0"/>
                <a:cs typeface="Franklin Gothic Book" charset="0"/>
              </a:rPr>
              <a:t> </a:t>
            </a:r>
            <a:r>
              <a:rPr lang="es-ES" altLang="en-US" sz="1600" dirty="0" err="1">
                <a:latin typeface="Franklin Gothic Book" charset="0"/>
                <a:ea typeface="Franklin Gothic Book" charset="0"/>
                <a:cs typeface="Franklin Gothic Book" charset="0"/>
              </a:rPr>
              <a:t>image</a:t>
            </a:r>
            <a:r>
              <a:rPr lang="es-ES" altLang="en-US" sz="1600" dirty="0">
                <a:latin typeface="Franklin Gothic Book" charset="0"/>
                <a:ea typeface="Franklin Gothic Book" charset="0"/>
                <a:cs typeface="Franklin Gothic Book" charset="0"/>
              </a:rPr>
              <a:t> </a:t>
            </a:r>
            <a:r>
              <a:rPr lang="es-ES" altLang="en-US" sz="1600" dirty="0" err="1">
                <a:latin typeface="Franklin Gothic Book" charset="0"/>
                <a:ea typeface="Franklin Gothic Book" charset="0"/>
                <a:cs typeface="Franklin Gothic Book" charset="0"/>
              </a:rPr>
              <a:t>release</a:t>
            </a:r>
            <a:r>
              <a:rPr lang="es-ES" altLang="en-US" sz="1600" dirty="0">
                <a:latin typeface="Franklin Gothic Book" charset="0"/>
                <a:ea typeface="Franklin Gothic Book" charset="0"/>
                <a:cs typeface="Franklin Gothic Book" charset="0"/>
              </a:rPr>
              <a:t>)</a:t>
            </a:r>
          </a:p>
        </p:txBody>
      </p:sp>
      <p:sp>
        <p:nvSpPr>
          <p:cNvPr id="9" name="22 CuadroTexto">
            <a:extLst>
              <a:ext uri="{FF2B5EF4-FFF2-40B4-BE49-F238E27FC236}">
                <a16:creationId xmlns:a16="http://schemas.microsoft.com/office/drawing/2014/main" id="{77B3A084-8191-5346-B6C3-2301C6861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63290"/>
            <a:ext cx="12192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3000" dirty="0">
                <a:latin typeface="Franklin Gothic Book" charset="0"/>
                <a:ea typeface="Franklin Gothic Book" charset="0"/>
                <a:cs typeface="Franklin Gothic Book" charset="0"/>
              </a:rPr>
              <a:t>What are the neutrino “engines”?</a:t>
            </a:r>
          </a:p>
        </p:txBody>
      </p:sp>
    </p:spTree>
    <p:extLst>
      <p:ext uri="{BB962C8B-B14F-4D97-AF65-F5344CB8AC3E}">
        <p14:creationId xmlns:p14="http://schemas.microsoft.com/office/powerpoint/2010/main" val="1161683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2 CuadroTexto">
            <a:extLst>
              <a:ext uri="{FF2B5EF4-FFF2-40B4-BE49-F238E27FC236}">
                <a16:creationId xmlns:a16="http://schemas.microsoft.com/office/drawing/2014/main" id="{5DDAF898-59ED-C743-994A-8B07FF73F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68140"/>
            <a:ext cx="12192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3000" dirty="0">
                <a:latin typeface="Franklin Gothic Book" charset="0"/>
                <a:ea typeface="Franklin Gothic Book" charset="0"/>
                <a:cs typeface="Franklin Gothic Book" charset="0"/>
              </a:rPr>
              <a:t>What can </a:t>
            </a:r>
            <a:r>
              <a:rPr lang="es-ES" altLang="en-US" sz="3000" dirty="0" err="1">
                <a:latin typeface="Franklin Gothic Book" charset="0"/>
                <a:ea typeface="Franklin Gothic Book" charset="0"/>
                <a:cs typeface="Franklin Gothic Book" charset="0"/>
              </a:rPr>
              <a:t>we</a:t>
            </a:r>
            <a:r>
              <a:rPr lang="es-ES" altLang="en-US" sz="3000" dirty="0">
                <a:latin typeface="Franklin Gothic Book" charset="0"/>
                <a:ea typeface="Franklin Gothic Book" charset="0"/>
                <a:cs typeface="Franklin Gothic Book" charset="0"/>
              </a:rPr>
              <a:t> do </a:t>
            </a:r>
            <a:r>
              <a:rPr lang="es-ES" altLang="en-US" sz="3000" dirty="0" err="1">
                <a:latin typeface="Franklin Gothic Book" charset="0"/>
                <a:ea typeface="Franklin Gothic Book" charset="0"/>
                <a:cs typeface="Franklin Gothic Book" charset="0"/>
              </a:rPr>
              <a:t>with</a:t>
            </a:r>
            <a:r>
              <a:rPr lang="es-ES" altLang="en-US" sz="3000" dirty="0">
                <a:latin typeface="Franklin Gothic Book" charset="0"/>
                <a:ea typeface="Franklin Gothic Book" charset="0"/>
                <a:cs typeface="Franklin Gothic Book" charset="0"/>
              </a:rPr>
              <a:t> </a:t>
            </a:r>
            <a:r>
              <a:rPr lang="es-ES" altLang="en-US" sz="3000" dirty="0" err="1">
                <a:latin typeface="Franklin Gothic Book" charset="0"/>
                <a:ea typeface="Franklin Gothic Book" charset="0"/>
                <a:cs typeface="Franklin Gothic Book" charset="0"/>
              </a:rPr>
              <a:t>them</a:t>
            </a:r>
            <a:r>
              <a:rPr lang="es-ES" altLang="en-US" sz="3000" dirty="0">
                <a:latin typeface="Franklin Gothic Book" charset="0"/>
                <a:ea typeface="Franklin Gothic Book" charset="0"/>
                <a:cs typeface="Franklin Gothic Book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55CBE-DB99-FA4F-95F2-AD9AA47D5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186" y="353569"/>
            <a:ext cx="8544575" cy="556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53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363579" y="7700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1B7A14-8F35-2C41-BDE5-91544C263842}"/>
              </a:ext>
            </a:extLst>
          </p:cNvPr>
          <p:cNvSpPr txBox="1"/>
          <p:nvPr/>
        </p:nvSpPr>
        <p:spPr>
          <a:xfrm>
            <a:off x="2082802" y="141170"/>
            <a:ext cx="6638496" cy="3126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dirty="0">
                <a:latin typeface="Franklin Gothic Book" panose="020B0503020102020204" pitchFamily="34" charset="0"/>
              </a:rPr>
              <a:t>Neutrino energy ~10</a:t>
            </a:r>
            <a:r>
              <a:rPr lang="en-US" sz="7000" baseline="30000" dirty="0">
                <a:latin typeface="Franklin Gothic Book" panose="020B0503020102020204" pitchFamily="34" charset="0"/>
              </a:rPr>
              <a:t>18    </a:t>
            </a:r>
            <a:r>
              <a:rPr lang="en-US" sz="7000" dirty="0">
                <a:latin typeface="Franklin Gothic Book" panose="020B0503020102020204" pitchFamily="34" charset="0"/>
              </a:rPr>
              <a:t>eV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86A6DA-E2CB-F542-8F0D-D1A16C8ABDE8}"/>
              </a:ext>
            </a:extLst>
          </p:cNvPr>
          <p:cNvSpPr/>
          <p:nvPr/>
        </p:nvSpPr>
        <p:spPr>
          <a:xfrm>
            <a:off x="4020065" y="1737157"/>
            <a:ext cx="1777999" cy="1740570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EDA836-BC85-2246-B607-E71CD557D691}"/>
              </a:ext>
            </a:extLst>
          </p:cNvPr>
          <p:cNvSpPr/>
          <p:nvPr/>
        </p:nvSpPr>
        <p:spPr>
          <a:xfrm>
            <a:off x="6142680" y="2017200"/>
            <a:ext cx="1313021" cy="125040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D121B5-ADE1-9E48-8C93-84FCD69C0A65}"/>
              </a:ext>
            </a:extLst>
          </p:cNvPr>
          <p:cNvCxnSpPr>
            <a:stCxn id="7" idx="3"/>
          </p:cNvCxnSpPr>
          <p:nvPr/>
        </p:nvCxnSpPr>
        <p:spPr>
          <a:xfrm flipH="1">
            <a:off x="2929466" y="3222826"/>
            <a:ext cx="1350981" cy="838856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EFA5258-40D8-1C46-BED5-38D19B2A2205}"/>
              </a:ext>
            </a:extLst>
          </p:cNvPr>
          <p:cNvSpPr txBox="1"/>
          <p:nvPr/>
        </p:nvSpPr>
        <p:spPr>
          <a:xfrm>
            <a:off x="1103226" y="4158525"/>
            <a:ext cx="294343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/>
              <a:t>1,000,000,</a:t>
            </a:r>
          </a:p>
          <a:p>
            <a:r>
              <a:rPr lang="en-US" sz="5000" dirty="0"/>
              <a:t>000,000,</a:t>
            </a:r>
          </a:p>
          <a:p>
            <a:r>
              <a:rPr lang="en-US" sz="5000" dirty="0"/>
              <a:t>000,000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0F8669-4CE7-2645-A102-4F34E90938C4}"/>
              </a:ext>
            </a:extLst>
          </p:cNvPr>
          <p:cNvCxnSpPr>
            <a:cxnSpLocks/>
          </p:cNvCxnSpPr>
          <p:nvPr/>
        </p:nvCxnSpPr>
        <p:spPr>
          <a:xfrm flipH="1" flipV="1">
            <a:off x="7427984" y="2856057"/>
            <a:ext cx="1106416" cy="62167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1809298-5F8A-1649-BEA8-4DADD3E5E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769" y="3456604"/>
            <a:ext cx="2831102" cy="310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2" grpId="0" animBg="1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75BA67-C838-A948-8C32-046B5C3113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466" y="10"/>
            <a:ext cx="11159068" cy="6857990"/>
          </a:xfrm>
          <a:custGeom>
            <a:avLst/>
            <a:gdLst>
              <a:gd name="connsiteX0" fmla="*/ 1192024 w 11159068"/>
              <a:gd name="connsiteY0" fmla="*/ 0 h 6858000"/>
              <a:gd name="connsiteX1" fmla="*/ 9967044 w 11159068"/>
              <a:gd name="connsiteY1" fmla="*/ 0 h 6858000"/>
              <a:gd name="connsiteX2" fmla="*/ 11159068 w 11159068"/>
              <a:gd name="connsiteY2" fmla="*/ 3433763 h 6858000"/>
              <a:gd name="connsiteX3" fmla="*/ 9971831 w 11159068"/>
              <a:gd name="connsiteY3" fmla="*/ 6858000 h 6858000"/>
              <a:gd name="connsiteX4" fmla="*/ 1187237 w 11159068"/>
              <a:gd name="connsiteY4" fmla="*/ 6858000 h 6858000"/>
              <a:gd name="connsiteX5" fmla="*/ 0 w 11159068"/>
              <a:gd name="connsiteY5" fmla="*/ 3433763 h 6858000"/>
              <a:gd name="connsiteX6" fmla="*/ 1192024 w 1115906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59068" h="6858000">
                <a:moveTo>
                  <a:pt x="1192024" y="0"/>
                </a:moveTo>
                <a:cubicBezTo>
                  <a:pt x="1192024" y="0"/>
                  <a:pt x="1192024" y="0"/>
                  <a:pt x="9967044" y="0"/>
                </a:cubicBezTo>
                <a:cubicBezTo>
                  <a:pt x="10713854" y="942975"/>
                  <a:pt x="11159068" y="2138363"/>
                  <a:pt x="11159068" y="3433763"/>
                </a:cubicBezTo>
                <a:cubicBezTo>
                  <a:pt x="11159068" y="4724400"/>
                  <a:pt x="10718641" y="5915025"/>
                  <a:pt x="9971831" y="6858000"/>
                </a:cubicBezTo>
                <a:cubicBezTo>
                  <a:pt x="9971831" y="6858000"/>
                  <a:pt x="9971831" y="6858000"/>
                  <a:pt x="1187237" y="6858000"/>
                </a:cubicBezTo>
                <a:cubicBezTo>
                  <a:pt x="440427" y="5915025"/>
                  <a:pt x="0" y="4724400"/>
                  <a:pt x="0" y="3433763"/>
                </a:cubicBezTo>
                <a:cubicBezTo>
                  <a:pt x="0" y="2138363"/>
                  <a:pt x="445214" y="942975"/>
                  <a:pt x="1192024" y="0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-1363579" y="7700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23E640-E154-B145-9A1A-3C3496D23B1A}"/>
              </a:ext>
            </a:extLst>
          </p:cNvPr>
          <p:cNvSpPr txBox="1"/>
          <p:nvPr/>
        </p:nvSpPr>
        <p:spPr>
          <a:xfrm>
            <a:off x="1577009" y="6486882"/>
            <a:ext cx="2844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IC: Matt </a:t>
            </a:r>
            <a:r>
              <a:rPr lang="en-US" dirty="0" err="1"/>
              <a:t>Cashore</a:t>
            </a:r>
            <a:r>
              <a:rPr lang="en-US" dirty="0"/>
              <a:t>, USA Today</a:t>
            </a:r>
          </a:p>
        </p:txBody>
      </p:sp>
    </p:spTree>
    <p:extLst>
      <p:ext uri="{BB962C8B-B14F-4D97-AF65-F5344CB8AC3E}">
        <p14:creationId xmlns:p14="http://schemas.microsoft.com/office/powerpoint/2010/main" val="2427531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150">
        <p15:prstTrans prst="crush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363579" y="7700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D0281B-592A-E84D-B9BD-6A6C8E50CEF7}"/>
              </a:ext>
            </a:extLst>
          </p:cNvPr>
          <p:cNvSpPr txBox="1"/>
          <p:nvPr/>
        </p:nvSpPr>
        <p:spPr>
          <a:xfrm>
            <a:off x="0" y="570502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Franklin Gothic Book" panose="020B0503020102020204" pitchFamily="34" charset="0"/>
              </a:rPr>
              <a:t>Passes through Spartan stadium ~1/year</a:t>
            </a:r>
          </a:p>
          <a:p>
            <a:pPr algn="ctr"/>
            <a:r>
              <a:rPr lang="en-US" sz="3000" dirty="0">
                <a:latin typeface="Franklin Gothic Book" panose="020B0503020102020204" pitchFamily="34" charset="0"/>
              </a:rPr>
              <a:t>Interacts ~1/decade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1ADB7-9531-9042-8D24-246E30848B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3475" y="584616"/>
            <a:ext cx="7779895" cy="491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43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0"/>
            <a:ext cx="11654366" cy="115146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Franklin Gothic Medium" charset="0"/>
                <a:ea typeface="Franklin Gothic Medium" charset="0"/>
                <a:cs typeface="Franklin Gothic Medium" charset="0"/>
              </a:rPr>
              <a:t>Critical in any nuclear reaction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4AD765-73AF-AD42-94E2-63D5C925FE72}"/>
              </a:ext>
            </a:extLst>
          </p:cNvPr>
          <p:cNvSpPr txBox="1"/>
          <p:nvPr/>
        </p:nvSpPr>
        <p:spPr>
          <a:xfrm>
            <a:off x="5660129" y="4781942"/>
            <a:ext cx="20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Franklin Gothic Book" panose="020B0503020102020204" pitchFamily="34" charset="0"/>
              </a:rPr>
              <a:t>Fusion Inside stars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8238DF-BAE0-DF45-8132-B1633AF5B8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522" y="3075966"/>
            <a:ext cx="4183835" cy="36276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117E1B-34FD-0F4C-987B-0E0DF5FE883D}"/>
              </a:ext>
            </a:extLst>
          </p:cNvPr>
          <p:cNvSpPr txBox="1"/>
          <p:nvPr/>
        </p:nvSpPr>
        <p:spPr>
          <a:xfrm>
            <a:off x="0" y="4468638"/>
            <a:ext cx="47086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Franklin Gothic Book" panose="020B0503020102020204" pitchFamily="34" charset="0"/>
              </a:rPr>
              <a:t>Fission in Nuclear Reactors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8D8F5-2429-8E4B-932D-D4BF3ACD2E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367" y="1066800"/>
            <a:ext cx="4325278" cy="3317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0B148E-440F-3746-A2AC-6764F67B416C}"/>
              </a:ext>
            </a:extLst>
          </p:cNvPr>
          <p:cNvSpPr txBox="1"/>
          <p:nvPr/>
        </p:nvSpPr>
        <p:spPr>
          <a:xfrm>
            <a:off x="1207045" y="3953228"/>
            <a:ext cx="3501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Enrico Fermi Nuclear Plant, Newport MI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78B497-F18D-B845-8049-8D4981A583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545" y="1077209"/>
            <a:ext cx="2919046" cy="16409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6F1DE9-BA8F-9847-882F-B200659BA000}"/>
              </a:ext>
            </a:extLst>
          </p:cNvPr>
          <p:cNvSpPr txBox="1"/>
          <p:nvPr/>
        </p:nvSpPr>
        <p:spPr>
          <a:xfrm>
            <a:off x="6316567" y="871060"/>
            <a:ext cx="23335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Franklin Gothic Book" panose="020B0503020102020204" pitchFamily="34" charset="0"/>
              </a:rPr>
              <a:t>Radioactive decay (potassium) in bananas</a:t>
            </a:r>
          </a:p>
        </p:txBody>
      </p:sp>
    </p:spTree>
    <p:extLst>
      <p:ext uri="{BB962C8B-B14F-4D97-AF65-F5344CB8AC3E}">
        <p14:creationId xmlns:p14="http://schemas.microsoft.com/office/powerpoint/2010/main" val="5386084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363579" y="7700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1B7A14-8F35-2C41-BDE5-91544C263842}"/>
              </a:ext>
            </a:extLst>
          </p:cNvPr>
          <p:cNvSpPr txBox="1"/>
          <p:nvPr/>
        </p:nvSpPr>
        <p:spPr>
          <a:xfrm>
            <a:off x="220133" y="508000"/>
            <a:ext cx="42164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Franklin Gothic Book" panose="020B0503020102020204" pitchFamily="34" charset="0"/>
              </a:rPr>
              <a:t>A </a:t>
            </a:r>
            <a:r>
              <a:rPr lang="en-US" sz="7000" i="1" dirty="0">
                <a:latin typeface="Franklin Gothic Book" panose="020B0503020102020204" pitchFamily="34" charset="0"/>
              </a:rPr>
              <a:t>rare</a:t>
            </a:r>
            <a:r>
              <a:rPr lang="en-US" sz="7000" dirty="0">
                <a:latin typeface="Franklin Gothic Book" panose="020B0503020102020204" pitchFamily="34" charset="0"/>
              </a:rPr>
              <a:t> particle that also interacts </a:t>
            </a:r>
            <a:r>
              <a:rPr lang="en-US" sz="7000" i="1" dirty="0">
                <a:latin typeface="Franklin Gothic Book" panose="020B0503020102020204" pitchFamily="34" charset="0"/>
              </a:rPr>
              <a:t>rarely</a:t>
            </a:r>
            <a:r>
              <a:rPr lang="en-US" sz="7000" dirty="0">
                <a:latin typeface="Franklin Gothic Book" panose="020B050302010202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0DD4B1-132B-CE4D-A6A6-3C928B2ECC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8154" y="341300"/>
            <a:ext cx="7151314" cy="61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3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6103" y="131153"/>
            <a:ext cx="10818690" cy="114992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Franklin Gothic Medium" charset="0"/>
                <a:ea typeface="Franklin Gothic Medium" charset="0"/>
                <a:cs typeface="Franklin Gothic Medium" charset="0"/>
              </a:rPr>
              <a:t>How to build the world’s </a:t>
            </a:r>
            <a:r>
              <a:rPr lang="en-US">
                <a:latin typeface="Franklin Gothic Medium" charset="0"/>
                <a:ea typeface="Franklin Gothic Medium" charset="0"/>
                <a:cs typeface="Franklin Gothic Medium" charset="0"/>
              </a:rPr>
              <a:t>biggest telescope</a:t>
            </a:r>
            <a:endParaRPr lang="en-US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68" y="1762182"/>
            <a:ext cx="5021450" cy="3766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295" y="1762182"/>
            <a:ext cx="5021451" cy="37660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28991" y="5824705"/>
            <a:ext cx="126989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Franklin Gothic Book" charset="0"/>
                <a:ea typeface="Franklin Gothic Book" charset="0"/>
                <a:cs typeface="Franklin Gothic Book" charset="0"/>
              </a:rPr>
              <a:t>DRILL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23070" y="5824705"/>
            <a:ext cx="18832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Franklin Gothic Book" charset="0"/>
                <a:ea typeface="Franklin Gothic Book" charset="0"/>
                <a:cs typeface="Franklin Gothic Book" charset="0"/>
              </a:rPr>
              <a:t>TRACTOR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72800" y="3337448"/>
            <a:ext cx="5613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Franklin Gothic Book" charset="0"/>
                <a:ea typeface="Franklin Gothic Book" charset="0"/>
                <a:cs typeface="Franklin Gothic Book" charset="0"/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77673" y="1154068"/>
            <a:ext cx="1515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DRIVE</a:t>
            </a:r>
          </a:p>
        </p:txBody>
      </p:sp>
    </p:spTree>
    <p:extLst>
      <p:ext uri="{BB962C8B-B14F-4D97-AF65-F5344CB8AC3E}">
        <p14:creationId xmlns:p14="http://schemas.microsoft.com/office/powerpoint/2010/main" val="401420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4" y="0"/>
            <a:ext cx="11482958" cy="115146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Franklin Gothic Medium" charset="0"/>
                <a:ea typeface="Franklin Gothic Medium" charset="0"/>
                <a:cs typeface="Franklin Gothic Medium" charset="0"/>
              </a:rPr>
              <a:t>Abundant, Light, AND WEAKLY INTERACTING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15D577-6D5F-334F-9656-48FA3CFC5B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399" y="1151467"/>
            <a:ext cx="10941093" cy="5317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D2ED75-0415-BF4A-A2AB-CFC8B786426B}"/>
              </a:ext>
            </a:extLst>
          </p:cNvPr>
          <p:cNvSpPr txBox="1"/>
          <p:nvPr/>
        </p:nvSpPr>
        <p:spPr>
          <a:xfrm>
            <a:off x="660399" y="6099202"/>
            <a:ext cx="160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IC: LUX Science</a:t>
            </a:r>
          </a:p>
        </p:txBody>
      </p:sp>
    </p:spTree>
    <p:extLst>
      <p:ext uri="{BB962C8B-B14F-4D97-AF65-F5344CB8AC3E}">
        <p14:creationId xmlns:p14="http://schemas.microsoft.com/office/powerpoint/2010/main" val="1513775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4" y="0"/>
            <a:ext cx="10854266" cy="1151467"/>
          </a:xfrm>
        </p:spPr>
        <p:txBody>
          <a:bodyPr>
            <a:noAutofit/>
          </a:bodyPr>
          <a:lstStyle/>
          <a:p>
            <a:r>
              <a:rPr lang="en-US" sz="5000" dirty="0">
                <a:latin typeface="Franklin Gothic Medium" charset="0"/>
                <a:ea typeface="Franklin Gothic Medium" charset="0"/>
                <a:cs typeface="Franklin Gothic Medium" charset="0"/>
              </a:rPr>
              <a:t>EXTREMELY LIGHT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C02C56B-FA14-994D-90C1-3C3159918250}"/>
              </a:ext>
            </a:extLst>
          </p:cNvPr>
          <p:cNvGrpSpPr/>
          <p:nvPr/>
        </p:nvGrpSpPr>
        <p:grpSpPr>
          <a:xfrm>
            <a:off x="1083185" y="1391193"/>
            <a:ext cx="2737723" cy="4941259"/>
            <a:chOff x="1083185" y="1391193"/>
            <a:chExt cx="2737723" cy="49412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3CEB7E-7046-8D4D-8DA5-0DB77B4FF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3185" y="1391193"/>
              <a:ext cx="2737723" cy="185057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A1F728-9C75-2348-A1CA-3322C74D3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3185" y="2910298"/>
              <a:ext cx="2737723" cy="342215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C9734B3-7A9A-1541-90C7-B178E5C08D8B}"/>
              </a:ext>
            </a:extLst>
          </p:cNvPr>
          <p:cNvSpPr txBox="1"/>
          <p:nvPr/>
        </p:nvSpPr>
        <p:spPr>
          <a:xfrm>
            <a:off x="4608529" y="3343249"/>
            <a:ext cx="82266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/>
              <a:t>&lt;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3C43C0-77BD-804B-BD59-3002AD31DB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4248" y="1706338"/>
            <a:ext cx="2453892" cy="240792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1CA54B-8488-C444-9D3E-4990FCB2A0C4}"/>
              </a:ext>
            </a:extLst>
          </p:cNvPr>
          <p:cNvCxnSpPr/>
          <p:nvPr/>
        </p:nvCxnSpPr>
        <p:spPr>
          <a:xfrm>
            <a:off x="6492834" y="4404360"/>
            <a:ext cx="423672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9E67373-60EA-364A-9680-5A81D6C99144}"/>
              </a:ext>
            </a:extLst>
          </p:cNvPr>
          <p:cNvSpPr txBox="1"/>
          <p:nvPr/>
        </p:nvSpPr>
        <p:spPr>
          <a:xfrm>
            <a:off x="5678340" y="4694463"/>
            <a:ext cx="586570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/>
              <a:t>10,000,000,000</a:t>
            </a:r>
          </a:p>
        </p:txBody>
      </p:sp>
    </p:spTree>
    <p:extLst>
      <p:ext uri="{BB962C8B-B14F-4D97-AF65-F5344CB8AC3E}">
        <p14:creationId xmlns:p14="http://schemas.microsoft.com/office/powerpoint/2010/main" val="280161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4" y="0"/>
            <a:ext cx="11482958" cy="115146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Franklin Gothic Medium" charset="0"/>
                <a:ea typeface="Franklin Gothic Medium" charset="0"/>
                <a:cs typeface="Franklin Gothic Medium" charset="0"/>
              </a:rPr>
              <a:t>Neutrino oscillations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E0664-9F45-114F-A8E2-01E8FE2C0D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419" y="3707749"/>
            <a:ext cx="4287160" cy="2731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7E3884-5A6A-FB4A-BFD0-441A1E6E4E4E}"/>
              </a:ext>
            </a:extLst>
          </p:cNvPr>
          <p:cNvSpPr txBox="1"/>
          <p:nvPr/>
        </p:nvSpPr>
        <p:spPr>
          <a:xfrm>
            <a:off x="1451490" y="1854852"/>
            <a:ext cx="23335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Franklin Gothic Book" panose="020B0503020102020204" pitchFamily="34" charset="0"/>
              </a:rPr>
              <a:t>Neutrinos come in 3 “flavors”…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E97B2-3808-4B45-8628-F179DF43CA04}"/>
              </a:ext>
            </a:extLst>
          </p:cNvPr>
          <p:cNvSpPr txBox="1"/>
          <p:nvPr/>
        </p:nvSpPr>
        <p:spPr>
          <a:xfrm>
            <a:off x="7348197" y="256951"/>
            <a:ext cx="35308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Franklin Gothic Book" panose="020B0503020102020204" pitchFamily="34" charset="0"/>
              </a:rPr>
              <a:t>…and they </a:t>
            </a:r>
            <a:r>
              <a:rPr lang="en-US" sz="3000" i="1" dirty="0">
                <a:latin typeface="Franklin Gothic Book" panose="020B0503020102020204" pitchFamily="34" charset="0"/>
              </a:rPr>
              <a:t>oscillate </a:t>
            </a:r>
            <a:r>
              <a:rPr lang="en-US" sz="3000" dirty="0">
                <a:latin typeface="Franklin Gothic Book" panose="020B0503020102020204" pitchFamily="34" charset="0"/>
              </a:rPr>
              <a:t>from one flavor to another!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447636-47BD-F945-AEA0-7ED4DD5E7B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483" y="1854852"/>
            <a:ext cx="4900246" cy="27563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30DAEA-ED8E-514A-A6F9-E7896E67C980}"/>
              </a:ext>
            </a:extLst>
          </p:cNvPr>
          <p:cNvSpPr txBox="1"/>
          <p:nvPr/>
        </p:nvSpPr>
        <p:spPr>
          <a:xfrm>
            <a:off x="6663482" y="4731813"/>
            <a:ext cx="49002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Franklin Gothic Book" panose="020B0503020102020204" pitchFamily="34" charset="0"/>
              </a:rPr>
              <a:t>This was totally shocking! No other particle changes identity over time</a:t>
            </a:r>
          </a:p>
        </p:txBody>
      </p:sp>
    </p:spTree>
    <p:extLst>
      <p:ext uri="{BB962C8B-B14F-4D97-AF65-F5344CB8AC3E}">
        <p14:creationId xmlns:p14="http://schemas.microsoft.com/office/powerpoint/2010/main" val="2403110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4" y="0"/>
            <a:ext cx="10959774" cy="1151467"/>
          </a:xfrm>
        </p:spPr>
        <p:txBody>
          <a:bodyPr>
            <a:noAutofit/>
          </a:bodyPr>
          <a:lstStyle/>
          <a:p>
            <a:r>
              <a:rPr lang="en-US" sz="4000" dirty="0" err="1">
                <a:latin typeface="Franklin Gothic Medium" charset="0"/>
                <a:ea typeface="Franklin Gothic Medium" charset="0"/>
                <a:cs typeface="Franklin Gothic Medium" charset="0"/>
              </a:rPr>
              <a:t>Neutrnios</a:t>
            </a:r>
            <a:r>
              <a:rPr lang="en-US" sz="4000" dirty="0">
                <a:latin typeface="Franklin Gothic Medium" charset="0"/>
                <a:ea typeface="Franklin Gothic Medium" charset="0"/>
                <a:cs typeface="Franklin Gothic Medium" charset="0"/>
              </a:rPr>
              <a:t>: useful </a:t>
            </a:r>
            <a:r>
              <a:rPr lang="en-US" sz="4000" i="1" dirty="0">
                <a:latin typeface="Franklin Gothic Medium" charset="0"/>
                <a:ea typeface="Franklin Gothic Medium" charset="0"/>
                <a:cs typeface="Franklin Gothic Medium" charset="0"/>
              </a:rPr>
              <a:t>and</a:t>
            </a:r>
            <a:r>
              <a:rPr lang="en-US" sz="4000" dirty="0">
                <a:latin typeface="Franklin Gothic Medium" charset="0"/>
                <a:ea typeface="Franklin Gothic Medium" charset="0"/>
                <a:cs typeface="Franklin Gothic Medium" charset="0"/>
              </a:rPr>
              <a:t> annoying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B8C83C-7473-634B-AE76-775FA3229702}"/>
              </a:ext>
            </a:extLst>
          </p:cNvPr>
          <p:cNvSpPr txBox="1"/>
          <p:nvPr/>
        </p:nvSpPr>
        <p:spPr>
          <a:xfrm>
            <a:off x="1887415" y="1230051"/>
            <a:ext cx="8921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ranklin Gothic Book" panose="020B0503020102020204" pitchFamily="34" charset="0"/>
              </a:rPr>
              <a:t>Neutral and Weakly Interacting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316A2C-AD73-404B-9522-2117E23F2C1A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flipH="1">
            <a:off x="3125474" y="1937937"/>
            <a:ext cx="3222572" cy="7096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493CBF1-BF3E-E449-B9D5-4D4B3286EA21}"/>
              </a:ext>
            </a:extLst>
          </p:cNvPr>
          <p:cNvSpPr txBox="1"/>
          <p:nvPr/>
        </p:nvSpPr>
        <p:spPr>
          <a:xfrm>
            <a:off x="1221010" y="2647544"/>
            <a:ext cx="3808928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u="sng" dirty="0"/>
              <a:t>The Good</a:t>
            </a:r>
          </a:p>
          <a:p>
            <a:r>
              <a:rPr lang="en-US" sz="2500" dirty="0"/>
              <a:t>Point in straight line</a:t>
            </a:r>
          </a:p>
          <a:p>
            <a:r>
              <a:rPr lang="en-US" sz="2500" dirty="0"/>
              <a:t>Arrive from far away</a:t>
            </a:r>
          </a:p>
          <a:p>
            <a:r>
              <a:rPr lang="en-US" sz="2500" dirty="0"/>
              <a:t>Escape dense environments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8DA15-A6EB-7A45-B621-89928175F748}"/>
              </a:ext>
            </a:extLst>
          </p:cNvPr>
          <p:cNvSpPr txBox="1"/>
          <p:nvPr/>
        </p:nvSpPr>
        <p:spPr>
          <a:xfrm>
            <a:off x="7045569" y="2767280"/>
            <a:ext cx="4206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/>
              <a:t>The Bad</a:t>
            </a:r>
          </a:p>
          <a:p>
            <a:pPr algn="ctr"/>
            <a:r>
              <a:rPr lang="en-US" sz="2500" dirty="0"/>
              <a:t>There’s no way to stop a neutrino and study it!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C9AA32-372F-AC44-A3C2-04CA9AABBFAD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6348046" y="1937937"/>
            <a:ext cx="2800912" cy="8293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6393FBB-0CDF-9242-803A-0735B4BD7BF5}"/>
              </a:ext>
            </a:extLst>
          </p:cNvPr>
          <p:cNvSpPr txBox="1"/>
          <p:nvPr/>
        </p:nvSpPr>
        <p:spPr>
          <a:xfrm>
            <a:off x="7045569" y="4619981"/>
            <a:ext cx="4206778" cy="2015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A neutrino from the sun can travel through 6 trillion miles of lead and not stop</a:t>
            </a:r>
          </a:p>
          <a:p>
            <a:pPr algn="ctr"/>
            <a:endParaRPr lang="en-US" sz="2500" dirty="0"/>
          </a:p>
          <a:p>
            <a:pPr algn="ctr"/>
            <a:r>
              <a:rPr lang="en-US" sz="2500" dirty="0"/>
              <a:t>“The Ghost Particle”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D82624A-4DCC-5B4B-8F4E-1441C0F427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093" y="4510836"/>
            <a:ext cx="2464656" cy="21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59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4" y="0"/>
            <a:ext cx="10959774" cy="115146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Franklin Gothic Medium" charset="0"/>
                <a:ea typeface="Franklin Gothic Medium" charset="0"/>
                <a:cs typeface="Franklin Gothic Medium" charset="0"/>
              </a:rPr>
              <a:t>1956: Discovery of neutrinos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94CA1-CF72-8E4D-8ED4-9F74CE61F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39" y="1151467"/>
            <a:ext cx="6196008" cy="44520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EDBD40-15CF-7C42-A3D9-E375829D180A}"/>
              </a:ext>
            </a:extLst>
          </p:cNvPr>
          <p:cNvSpPr txBox="1"/>
          <p:nvPr/>
        </p:nvSpPr>
        <p:spPr>
          <a:xfrm>
            <a:off x="1344948" y="5706533"/>
            <a:ext cx="4096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“Project Poltergeist” Hanford, WA in 1953</a:t>
            </a:r>
          </a:p>
          <a:p>
            <a:endParaRPr lang="en-US" dirty="0"/>
          </a:p>
          <a:p>
            <a:r>
              <a:rPr lang="en-US" dirty="0"/>
              <a:t>Use nuclear reactor as neutrino source!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D6C91B-4565-8743-852E-12D58725A7EF}"/>
              </a:ext>
            </a:extLst>
          </p:cNvPr>
          <p:cNvSpPr txBox="1"/>
          <p:nvPr/>
        </p:nvSpPr>
        <p:spPr>
          <a:xfrm>
            <a:off x="7291754" y="1759503"/>
            <a:ext cx="39975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1: (Anti-)neutrino interacts with proton in water to make neutrons</a:t>
            </a:r>
          </a:p>
          <a:p>
            <a:endParaRPr lang="en-US" sz="2400" dirty="0"/>
          </a:p>
          <a:p>
            <a:r>
              <a:rPr lang="en-US" sz="2400" dirty="0"/>
              <a:t>Step 2: Neutron is captured by Cadmium in the water, and makes light</a:t>
            </a:r>
          </a:p>
          <a:p>
            <a:endParaRPr lang="en-US" sz="2400" dirty="0"/>
          </a:p>
          <a:p>
            <a:r>
              <a:rPr lang="en-US" sz="2400" dirty="0"/>
              <a:t>Step 3: Detect the light!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97488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2_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3.xml><?xml version="1.0" encoding="utf-8"?>
<a:theme xmlns:a="http://schemas.openxmlformats.org/drawingml/2006/main" name="3_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789</Words>
  <Application>Microsoft Macintosh PowerPoint</Application>
  <PresentationFormat>Widescreen</PresentationFormat>
  <Paragraphs>194</Paragraphs>
  <Slides>41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Franklin Gothic Book</vt:lpstr>
      <vt:lpstr>Franklin Gothic Medium</vt:lpstr>
      <vt:lpstr>Celestial</vt:lpstr>
      <vt:lpstr>2_Celestial</vt:lpstr>
      <vt:lpstr>3_Celestial</vt:lpstr>
      <vt:lpstr>Chasing  the ghost particle</vt:lpstr>
      <vt:lpstr>About Me</vt:lpstr>
      <vt:lpstr>What is a neutrino, and why should you care?</vt:lpstr>
      <vt:lpstr>Critical in any nuclear reaction</vt:lpstr>
      <vt:lpstr>Abundant, Light, AND WEAKLY INTERACTING</vt:lpstr>
      <vt:lpstr>EXTREMELY LIGHT</vt:lpstr>
      <vt:lpstr>Neutrino oscillations</vt:lpstr>
      <vt:lpstr>Neutrnios: useful and annoying</vt:lpstr>
      <vt:lpstr>1956: Discovery of neutrinos</vt:lpstr>
      <vt:lpstr>~1970: The solar neutrino problem</vt:lpstr>
      <vt:lpstr>DREAM FOR ME:  See The UNIVERSE through neutrino eyes</vt:lpstr>
      <vt:lpstr>The night SKY</vt:lpstr>
      <vt:lpstr>PowerPoint Presentation</vt:lpstr>
      <vt:lpstr>PowerPoint Presentation</vt:lpstr>
      <vt:lpstr>What does a neutrino interaction look like?</vt:lpstr>
      <vt:lpstr>WHAT CAN THEY TEACH US?</vt:lpstr>
      <vt:lpstr>WHAT DO THEY TEACH US?</vt:lpstr>
      <vt:lpstr>PowerPoint Presentation</vt:lpstr>
      <vt:lpstr>Super-K</vt:lpstr>
      <vt:lpstr>SNO-Lab</vt:lpstr>
      <vt:lpstr>IceCUBE</vt:lpstr>
      <vt:lpstr>PowerPoint Presentation</vt:lpstr>
      <vt:lpstr>ASKARYAN RADIO ARRAY</vt:lpstr>
      <vt:lpstr>Status of ARA</vt:lpstr>
      <vt:lpstr>PowerPoint Presentation</vt:lpstr>
      <vt:lpstr>Gargantuan instruments</vt:lpstr>
      <vt:lpstr>PowerPoint Presentation</vt:lpstr>
      <vt:lpstr>Thank you! Questions?</vt:lpstr>
      <vt:lpstr>But do THESE high-energy NEUTRINOS actually exist?</vt:lpstr>
      <vt:lpstr>PowerPoint Presentation</vt:lpstr>
      <vt:lpstr>PowerPoint Presentation</vt:lpstr>
      <vt:lpstr>PowerPoint Presentation</vt:lpstr>
      <vt:lpstr>PowerPoint Presentation</vt:lpstr>
      <vt:lpstr>(Two OF)  The Big,  open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Chasing  the ghost particle</dc:title>
  <dc:creator>Clark, Brian A.</dc:creator>
  <cp:lastModifiedBy>Clark, Brian A.</cp:lastModifiedBy>
  <cp:revision>4</cp:revision>
  <dcterms:created xsi:type="dcterms:W3CDTF">2020-06-04T18:20:28Z</dcterms:created>
  <dcterms:modified xsi:type="dcterms:W3CDTF">2020-06-08T14:53:48Z</dcterms:modified>
</cp:coreProperties>
</file>