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mpg" ContentType="video/unknown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86" r:id="rId2"/>
    <p:sldId id="326" r:id="rId3"/>
    <p:sldId id="329" r:id="rId4"/>
    <p:sldId id="327" r:id="rId5"/>
    <p:sldId id="330" r:id="rId6"/>
    <p:sldId id="332" r:id="rId7"/>
    <p:sldId id="333" r:id="rId8"/>
    <p:sldId id="334" r:id="rId9"/>
    <p:sldId id="335" r:id="rId10"/>
    <p:sldId id="336" r:id="rId11"/>
    <p:sldId id="345" r:id="rId12"/>
    <p:sldId id="337" r:id="rId13"/>
    <p:sldId id="338" r:id="rId14"/>
    <p:sldId id="339" r:id="rId15"/>
    <p:sldId id="341" r:id="rId16"/>
    <p:sldId id="342" r:id="rId17"/>
    <p:sldId id="343" r:id="rId18"/>
    <p:sldId id="346" r:id="rId19"/>
    <p:sldId id="347" r:id="rId20"/>
    <p:sldId id="258" r:id="rId21"/>
    <p:sldId id="257" r:id="rId22"/>
    <p:sldId id="350" r:id="rId23"/>
    <p:sldId id="352" r:id="rId24"/>
    <p:sldId id="355" r:id="rId25"/>
    <p:sldId id="348" r:id="rId26"/>
    <p:sldId id="349" r:id="rId27"/>
    <p:sldId id="303" r:id="rId28"/>
    <p:sldId id="264" r:id="rId29"/>
    <p:sldId id="296" r:id="rId30"/>
    <p:sldId id="308" r:id="rId31"/>
    <p:sldId id="309" r:id="rId32"/>
    <p:sldId id="297" r:id="rId33"/>
    <p:sldId id="277" r:id="rId34"/>
    <p:sldId id="278" r:id="rId35"/>
    <p:sldId id="358" r:id="rId36"/>
    <p:sldId id="366" r:id="rId37"/>
    <p:sldId id="360" r:id="rId38"/>
    <p:sldId id="363" r:id="rId39"/>
    <p:sldId id="361" r:id="rId40"/>
    <p:sldId id="367" r:id="rId41"/>
    <p:sldId id="362" r:id="rId42"/>
    <p:sldId id="364" r:id="rId43"/>
    <p:sldId id="283" r:id="rId44"/>
    <p:sldId id="304" r:id="rId45"/>
    <p:sldId id="316" r:id="rId46"/>
    <p:sldId id="356" r:id="rId47"/>
    <p:sldId id="357" r:id="rId48"/>
    <p:sldId id="359" r:id="rId49"/>
    <p:sldId id="368" r:id="rId50"/>
    <p:sldId id="36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41CDF-D1AC-AA4B-9C39-9992ABEB82A9}" type="datetimeFigureOut">
              <a:rPr lang="en-US" smtClean="0"/>
              <a:t>9/17/13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2425-AD6F-8D40-AD7A-30F0D391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9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88981-B6EE-F047-BC53-379D6D994B62}" type="datetimeFigureOut">
              <a:rPr lang="en-US" smtClean="0"/>
              <a:t>9/17/13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98A69-8D53-914C-B437-DFAE47B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2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025D-6C54-5048-86C8-67AC95B92C8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FD4CF-FBE9-0D4E-BFC2-5204AFF5F356}" type="slidenum">
              <a:rPr lang="en-US"/>
              <a:pPr/>
              <a:t>20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83" tIns="45491" rIns="90983" bIns="4549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8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5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4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0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1747"/>
            <a:ext cx="8229600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9674"/>
            <a:ext cx="8229600" cy="500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B2730214-7777-9F45-8FA2-3861A1E0E90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83127"/>
            <a:ext cx="8229600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9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3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Relationship Id="rId3" Type="http://schemas.openxmlformats.org/officeDocument/2006/relationships/image" Target="../media/image5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674" y="-566592"/>
            <a:ext cx="9125325" cy="22954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Light"/>
                <a:cs typeface="Gill Sans Light"/>
              </a:rPr>
              <a:t>The Cosmic Ray and Neutrino Connection: Extreme Astrophysics at the Ends </a:t>
            </a:r>
            <a:r>
              <a:rPr lang="en-US" sz="3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of the </a:t>
            </a:r>
            <a:r>
              <a:rPr lang="en-US" sz="3600" dirty="0">
                <a:solidFill>
                  <a:schemeClr val="bg1"/>
                </a:solidFill>
                <a:latin typeface="Gill Sans Light"/>
                <a:cs typeface="Gill Sans Light"/>
              </a:rPr>
              <a:t>Earth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9213" y="1382933"/>
            <a:ext cx="6536431" cy="242002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John Kelley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Wisconsin IceCube Particle Astrophysics Center</a:t>
            </a:r>
            <a:b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University of Wisconsin – Madison, U.S.A</a:t>
            </a:r>
            <a:r>
              <a:rPr lang="en-US" sz="1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.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  <a:latin typeface="Gill Sans Light"/>
                <a:cs typeface="Gill Sans Light"/>
              </a:rPr>
              <a:t>Embry-Riddle Aeronautical </a:t>
            </a:r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University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September 17, 2013</a:t>
            </a:r>
          </a:p>
        </p:txBody>
      </p:sp>
    </p:spTree>
    <p:extLst>
      <p:ext uri="{BB962C8B-B14F-4D97-AF65-F5344CB8AC3E}">
        <p14:creationId xmlns:p14="http://schemas.microsoft.com/office/powerpoint/2010/main" val="420983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1480152" y="44320"/>
            <a:ext cx="604581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An Air Fluorescence Telescope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1189038" y="1295400"/>
            <a:ext cx="1981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800">
                <a:solidFill>
                  <a:srgbClr val="66FF99"/>
                </a:solidFill>
                <a:latin typeface="Comic Sans MS" charset="0"/>
                <a:cs typeface="Arial" charset="0"/>
              </a:rPr>
              <a:t>30</a:t>
            </a:r>
            <a:r>
              <a:rPr lang="en-US" sz="1800" baseline="30000">
                <a:solidFill>
                  <a:srgbClr val="66FF99"/>
                </a:solidFill>
                <a:latin typeface="Comic Sans MS" charset="0"/>
                <a:cs typeface="Arial" charset="0"/>
              </a:rPr>
              <a:t>o </a:t>
            </a:r>
            <a:r>
              <a:rPr lang="en-US" sz="1800">
                <a:solidFill>
                  <a:srgbClr val="66FF99"/>
                </a:solidFill>
                <a:latin typeface="Comic Sans MS" charset="0"/>
                <a:cs typeface="Arial" charset="0"/>
              </a:rPr>
              <a:t>x 30</a:t>
            </a:r>
            <a:r>
              <a:rPr lang="en-US" sz="1800" baseline="30000">
                <a:solidFill>
                  <a:srgbClr val="66FF99"/>
                </a:solidFill>
                <a:latin typeface="Comic Sans MS" charset="0"/>
                <a:cs typeface="Arial" charset="0"/>
              </a:rPr>
              <a:t>o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n-US" sz="1800">
                <a:solidFill>
                  <a:srgbClr val="66FF99"/>
                </a:solidFill>
                <a:latin typeface="Comic Sans MS" charset="0"/>
                <a:cs typeface="Arial" charset="0"/>
              </a:rPr>
              <a:t>Field of View</a:t>
            </a:r>
          </a:p>
        </p:txBody>
      </p:sp>
      <p:sp>
        <p:nvSpPr>
          <p:cNvPr id="333831" name="Rectangle 7"/>
          <p:cNvSpPr>
            <a:spLocks noChangeArrowheads="1"/>
          </p:cNvSpPr>
          <p:nvPr/>
        </p:nvSpPr>
        <p:spPr bwMode="auto">
          <a:xfrm>
            <a:off x="838200" y="2667000"/>
            <a:ext cx="2139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de-DE" sz="1800" b="1">
                <a:solidFill>
                  <a:srgbClr val="E4DF1C"/>
                </a:solidFill>
                <a:cs typeface="Arial" charset="0"/>
              </a:rPr>
              <a:t>2.2m diameter aperture stop with Schmidt corrector ring.</a:t>
            </a:r>
          </a:p>
        </p:txBody>
      </p:sp>
      <p:sp>
        <p:nvSpPr>
          <p:cNvPr id="333832" name="Text Box 8"/>
          <p:cNvSpPr txBox="1">
            <a:spLocks noChangeArrowheads="1"/>
          </p:cNvSpPr>
          <p:nvPr/>
        </p:nvSpPr>
        <p:spPr bwMode="auto">
          <a:xfrm>
            <a:off x="2984500" y="2286000"/>
            <a:ext cx="1587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1800" b="1">
                <a:solidFill>
                  <a:schemeClr val="bg1"/>
                </a:solidFill>
                <a:latin typeface="Comic Sans MS" charset="0"/>
                <a:cs typeface="Arial" charset="0"/>
              </a:rPr>
              <a:t>UV-Filter 300-400 nm</a:t>
            </a:r>
          </a:p>
        </p:txBody>
      </p:sp>
      <p:sp>
        <p:nvSpPr>
          <p:cNvPr id="333833" name="Text Box 9"/>
          <p:cNvSpPr txBox="1">
            <a:spLocks noChangeArrowheads="1"/>
          </p:cNvSpPr>
          <p:nvPr/>
        </p:nvSpPr>
        <p:spPr bwMode="auto">
          <a:xfrm>
            <a:off x="5562600" y="3276600"/>
            <a:ext cx="1246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e-DE" sz="1800" b="1">
                <a:solidFill>
                  <a:srgbClr val="A50021"/>
                </a:solidFill>
                <a:latin typeface="Comic Sans MS" charset="0"/>
                <a:cs typeface="Arial" charset="0"/>
              </a:rPr>
              <a:t>Camera</a:t>
            </a:r>
            <a:br>
              <a:rPr lang="de-DE" sz="1800" b="1">
                <a:solidFill>
                  <a:srgbClr val="A50021"/>
                </a:solidFill>
                <a:latin typeface="Comic Sans MS" charset="0"/>
                <a:cs typeface="Arial" charset="0"/>
              </a:rPr>
            </a:br>
            <a:r>
              <a:rPr lang="de-DE" sz="1800" b="1">
                <a:solidFill>
                  <a:srgbClr val="A50021"/>
                </a:solidFill>
                <a:latin typeface="Comic Sans MS" charset="0"/>
                <a:cs typeface="Arial" charset="0"/>
              </a:rPr>
              <a:t>440 PMTs</a:t>
            </a:r>
          </a:p>
        </p:txBody>
      </p:sp>
      <p:sp>
        <p:nvSpPr>
          <p:cNvPr id="333834" name="Text Box 10"/>
          <p:cNvSpPr txBox="1">
            <a:spLocks noChangeArrowheads="1"/>
          </p:cNvSpPr>
          <p:nvPr/>
        </p:nvSpPr>
        <p:spPr bwMode="auto">
          <a:xfrm>
            <a:off x="6781800" y="4086225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Comic Sans MS" charset="0"/>
                <a:cs typeface="Arial" charset="0"/>
              </a:rPr>
              <a:t>3.8m x 3.8m mirror</a:t>
            </a:r>
          </a:p>
        </p:txBody>
      </p:sp>
      <p:pic>
        <p:nvPicPr>
          <p:cNvPr id="333838" name="Picture 14" descr="PA_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769938"/>
            <a:ext cx="828516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905000" y="2209800"/>
            <a:ext cx="1587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1800" dirty="0" smtClean="0">
                <a:solidFill>
                  <a:schemeClr val="bg1"/>
                </a:solidFill>
                <a:latin typeface="Gill Sans"/>
                <a:cs typeface="Gill Sans"/>
              </a:rPr>
              <a:t>UV</a:t>
            </a:r>
            <a:r>
              <a:rPr lang="en-GB" sz="1800" dirty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GB" sz="1800" dirty="0" smtClean="0">
                <a:solidFill>
                  <a:schemeClr val="bg1"/>
                </a:solidFill>
                <a:latin typeface="Gill Sans"/>
                <a:cs typeface="Gill Sans"/>
              </a:rPr>
              <a:t>filter </a:t>
            </a:r>
            <a:r>
              <a:rPr lang="en-GB" sz="1800" dirty="0">
                <a:solidFill>
                  <a:schemeClr val="bg1"/>
                </a:solidFill>
                <a:latin typeface="Gill Sans"/>
                <a:cs typeface="Gill Sans"/>
              </a:rPr>
              <a:t>300-400 nm</a:t>
            </a:r>
          </a:p>
        </p:txBody>
      </p:sp>
      <p:sp>
        <p:nvSpPr>
          <p:cNvPr id="333840" name="Rectangle 16"/>
          <p:cNvSpPr>
            <a:spLocks noChangeArrowheads="1"/>
          </p:cNvSpPr>
          <p:nvPr/>
        </p:nvSpPr>
        <p:spPr bwMode="auto">
          <a:xfrm>
            <a:off x="1501775" y="3597275"/>
            <a:ext cx="23082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2.2m </a:t>
            </a:r>
            <a:r>
              <a:rPr lang="de-DE" sz="1800" dirty="0" err="1">
                <a:solidFill>
                  <a:srgbClr val="F8F8F8"/>
                </a:solidFill>
                <a:latin typeface="Gill Sans"/>
                <a:cs typeface="Gill Sans"/>
              </a:rPr>
              <a:t>diameter</a:t>
            </a: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 </a:t>
            </a:r>
            <a:r>
              <a:rPr lang="de-DE" sz="1800" dirty="0" err="1">
                <a:solidFill>
                  <a:srgbClr val="F8F8F8"/>
                </a:solidFill>
                <a:latin typeface="Gill Sans"/>
                <a:cs typeface="Gill Sans"/>
              </a:rPr>
              <a:t>aperture</a:t>
            </a: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 </a:t>
            </a:r>
            <a:r>
              <a:rPr lang="de-DE" sz="1800" dirty="0" err="1">
                <a:solidFill>
                  <a:srgbClr val="F8F8F8"/>
                </a:solidFill>
                <a:latin typeface="Gill Sans"/>
                <a:cs typeface="Gill Sans"/>
              </a:rPr>
              <a:t>stop</a:t>
            </a: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 </a:t>
            </a:r>
            <a:r>
              <a:rPr lang="de-DE" sz="1800" dirty="0" err="1">
                <a:solidFill>
                  <a:srgbClr val="F8F8F8"/>
                </a:solidFill>
                <a:latin typeface="Gill Sans"/>
                <a:cs typeface="Gill Sans"/>
              </a:rPr>
              <a:t>with</a:t>
            </a: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 Schmidt </a:t>
            </a:r>
            <a:r>
              <a:rPr lang="de-DE" sz="1800" dirty="0" err="1">
                <a:solidFill>
                  <a:srgbClr val="F8F8F8"/>
                </a:solidFill>
                <a:latin typeface="Gill Sans"/>
                <a:cs typeface="Gill Sans"/>
              </a:rPr>
              <a:t>corrector</a:t>
            </a:r>
            <a:r>
              <a:rPr lang="de-DE" sz="1800" dirty="0">
                <a:solidFill>
                  <a:srgbClr val="F8F8F8"/>
                </a:solidFill>
                <a:latin typeface="Gill Sans"/>
                <a:cs typeface="Gill Sans"/>
              </a:rPr>
              <a:t> </a:t>
            </a:r>
            <a:r>
              <a:rPr lang="de-DE" sz="1800" dirty="0" smtClean="0">
                <a:solidFill>
                  <a:srgbClr val="F8F8F8"/>
                </a:solidFill>
                <a:latin typeface="Gill Sans"/>
                <a:cs typeface="Gill Sans"/>
              </a:rPr>
              <a:t>ring</a:t>
            </a:r>
            <a:endParaRPr lang="de-DE" sz="1800" dirty="0">
              <a:solidFill>
                <a:srgbClr val="F8F8F8"/>
              </a:solidFill>
              <a:latin typeface="Gill Sans"/>
              <a:cs typeface="Gill Sans"/>
            </a:endParaRPr>
          </a:p>
        </p:txBody>
      </p:sp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7010400" y="0"/>
            <a:ext cx="1981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sz="1800">
                <a:solidFill>
                  <a:srgbClr val="F8F8F8"/>
                </a:solidFill>
                <a:latin typeface="Comic Sans MS" charset="0"/>
                <a:cs typeface="Arial" charset="0"/>
              </a:rPr>
              <a:t>30</a:t>
            </a:r>
            <a:r>
              <a:rPr lang="en-US" sz="1800" baseline="30000">
                <a:solidFill>
                  <a:srgbClr val="F8F8F8"/>
                </a:solidFill>
                <a:latin typeface="Comic Sans MS" charset="0"/>
                <a:cs typeface="Arial" charset="0"/>
              </a:rPr>
              <a:t>o </a:t>
            </a:r>
            <a:r>
              <a:rPr lang="en-US" sz="1800">
                <a:solidFill>
                  <a:srgbClr val="F8F8F8"/>
                </a:solidFill>
                <a:latin typeface="Comic Sans MS" charset="0"/>
                <a:cs typeface="Arial" charset="0"/>
              </a:rPr>
              <a:t>x 30</a:t>
            </a:r>
            <a:r>
              <a:rPr lang="en-US" sz="1800" baseline="30000">
                <a:solidFill>
                  <a:srgbClr val="F8F8F8"/>
                </a:solidFill>
                <a:latin typeface="Comic Sans MS" charset="0"/>
                <a:cs typeface="Arial" charset="0"/>
              </a:rPr>
              <a:t>o</a:t>
            </a:r>
          </a:p>
          <a:p>
            <a:pPr algn="ctr" defTabSz="914400" eaLnBrk="1" hangingPunct="1">
              <a:spcBef>
                <a:spcPct val="50000"/>
              </a:spcBef>
            </a:pPr>
            <a:r>
              <a:rPr lang="en-US" sz="1800">
                <a:solidFill>
                  <a:srgbClr val="F8F8F8"/>
                </a:solidFill>
                <a:latin typeface="Comic Sans MS" charset="0"/>
                <a:cs typeface="Arial" charset="0"/>
              </a:rPr>
              <a:t>Field of View</a:t>
            </a:r>
          </a:p>
        </p:txBody>
      </p:sp>
      <p:sp>
        <p:nvSpPr>
          <p:cNvPr id="333842" name="Text Box 18"/>
          <p:cNvSpPr txBox="1">
            <a:spLocks noChangeArrowheads="1"/>
          </p:cNvSpPr>
          <p:nvPr/>
        </p:nvSpPr>
        <p:spPr bwMode="auto">
          <a:xfrm>
            <a:off x="3948113" y="1568450"/>
            <a:ext cx="1614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e-DE" sz="1800" dirty="0" err="1" smtClean="0">
                <a:solidFill>
                  <a:srgbClr val="FFFFFF"/>
                </a:solidFill>
                <a:latin typeface="Gill Sans"/>
                <a:cs typeface="Gill Sans"/>
              </a:rPr>
              <a:t>camera</a:t>
            </a:r>
            <a:r>
              <a:rPr lang="de-DE" sz="1800" dirty="0">
                <a:solidFill>
                  <a:srgbClr val="FFFFFF"/>
                </a:solidFill>
                <a:latin typeface="Gill Sans"/>
                <a:cs typeface="Gill Sans"/>
              </a:rPr>
              <a:t/>
            </a:r>
            <a:br>
              <a:rPr lang="de-DE" sz="1800" dirty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de-DE" sz="1800" dirty="0">
                <a:solidFill>
                  <a:srgbClr val="FFFFFF"/>
                </a:solidFill>
                <a:latin typeface="Gill Sans"/>
                <a:cs typeface="Gill Sans"/>
              </a:rPr>
              <a:t>440 PMTs</a:t>
            </a:r>
          </a:p>
        </p:txBody>
      </p:sp>
      <p:sp>
        <p:nvSpPr>
          <p:cNvPr id="333843" name="Text Box 19"/>
          <p:cNvSpPr txBox="1">
            <a:spLocks noChangeArrowheads="1"/>
          </p:cNvSpPr>
          <p:nvPr/>
        </p:nvSpPr>
        <p:spPr bwMode="auto">
          <a:xfrm>
            <a:off x="6019800" y="4267200"/>
            <a:ext cx="175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de-DE" sz="2000" dirty="0">
                <a:solidFill>
                  <a:schemeClr val="bg1"/>
                </a:solidFill>
                <a:latin typeface="Gill Sans"/>
                <a:cs typeface="Gill Sans"/>
              </a:rPr>
              <a:t>3.8m x 3.8m </a:t>
            </a:r>
            <a:r>
              <a:rPr lang="de-DE" sz="2000" dirty="0" err="1">
                <a:solidFill>
                  <a:schemeClr val="bg1"/>
                </a:solidFill>
                <a:latin typeface="Gill Sans"/>
                <a:cs typeface="Gill Sans"/>
              </a:rPr>
              <a:t>mirror</a:t>
            </a:r>
            <a:endParaRPr lang="de-DE" sz="2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8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 descr="aera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8" y="1371600"/>
            <a:ext cx="44196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trace_9067_s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29" y="1202913"/>
            <a:ext cx="3881871" cy="369017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971800" y="24384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 Prototype Radio Detector Station (AERA) </a:t>
            </a: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4938990"/>
            <a:ext cx="2929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3</a:t>
            </a:r>
            <a:r>
              <a:rPr lang="en-US" dirty="0" smtClean="0">
                <a:latin typeface="Gill Sans Light"/>
                <a:cs typeface="Gill Sans Light"/>
              </a:rPr>
              <a:t>0-100 MHz radio pulse from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charged particles in shower +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Earth’s magnetic field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8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Observation</a:t>
            </a:r>
            <a:endParaRPr lang="en-US" dirty="0"/>
          </a:p>
        </p:txBody>
      </p:sp>
      <p:pic>
        <p:nvPicPr>
          <p:cNvPr id="7" name="Content Placeholder 6" descr="Ulrich-APS2010.pdf"/>
          <p:cNvPicPr>
            <a:picLocks noGrp="1" noChangeAspect="1"/>
          </p:cNvPicPr>
          <p:nvPr>
            <p:ph idx="1"/>
          </p:nvPr>
        </p:nvPicPr>
        <p:blipFill>
          <a:blip r:embed="rId2"/>
          <a:srcRect l="3561" t="11076" r="39551" b="45543"/>
          <a:stretch>
            <a:fillRect/>
          </a:stretch>
        </p:blipFill>
        <p:spPr>
          <a:xfrm>
            <a:off x="482600" y="1066800"/>
            <a:ext cx="4845050" cy="2768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3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Observation</a:t>
            </a:r>
            <a:endParaRPr lang="en-US" dirty="0"/>
          </a:p>
        </p:txBody>
      </p:sp>
      <p:pic>
        <p:nvPicPr>
          <p:cNvPr id="7" name="Content Placeholder 6" descr="Ulrich-APS2010.pdf"/>
          <p:cNvPicPr>
            <a:picLocks noGrp="1" noChangeAspect="1"/>
          </p:cNvPicPr>
          <p:nvPr>
            <p:ph idx="1"/>
          </p:nvPr>
        </p:nvPicPr>
        <p:blipFill>
          <a:blip r:embed="rId2"/>
          <a:srcRect l="7044" t="11076" r="-2244" b="5261"/>
          <a:stretch>
            <a:fillRect/>
          </a:stretch>
        </p:blipFill>
        <p:spPr>
          <a:xfrm>
            <a:off x="774698" y="1066800"/>
            <a:ext cx="8102601" cy="53358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Observation</a:t>
            </a:r>
            <a:endParaRPr lang="en-US" dirty="0"/>
          </a:p>
        </p:txBody>
      </p:sp>
      <p:pic>
        <p:nvPicPr>
          <p:cNvPr id="7" name="Content Placeholder 6" descr="Ulrich-APS2010.pdf"/>
          <p:cNvPicPr>
            <a:picLocks noGrp="1" noChangeAspect="1"/>
          </p:cNvPicPr>
          <p:nvPr>
            <p:ph idx="1"/>
          </p:nvPr>
        </p:nvPicPr>
        <p:blipFill>
          <a:blip r:embed="rId2"/>
          <a:srcRect l="2400" t="11076" r="78" b="3712"/>
          <a:stretch>
            <a:fillRect/>
          </a:stretch>
        </p:blipFill>
        <p:spPr>
          <a:xfrm>
            <a:off x="381000" y="1066799"/>
            <a:ext cx="8305800" cy="54383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Directions of Cosmic Rays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6592" y="4581720"/>
            <a:ext cx="8001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2009: 69 events above 55 EeV</a:t>
            </a:r>
          </a:p>
          <a:p>
            <a:endParaRPr lang="en-US" dirty="0" smtClean="0">
              <a:latin typeface="Gill Sans Light"/>
              <a:cs typeface="Gill Sans Light"/>
            </a:endParaRPr>
          </a:p>
          <a:p>
            <a:r>
              <a:rPr lang="en-US" dirty="0">
                <a:latin typeface="Gill Sans Light"/>
                <a:cs typeface="Gill Sans Light"/>
              </a:rPr>
              <a:t>Excluding data from exploratory scan: </a:t>
            </a:r>
            <a:r>
              <a:rPr lang="en-US" dirty="0" smtClean="0">
                <a:latin typeface="Gill Sans Light"/>
                <a:cs typeface="Gill Sans Light"/>
              </a:rPr>
              <a:t>21 </a:t>
            </a:r>
            <a:r>
              <a:rPr lang="en-US" dirty="0">
                <a:latin typeface="Gill Sans Light"/>
                <a:cs typeface="Gill Sans Light"/>
              </a:rPr>
              <a:t>of </a:t>
            </a:r>
            <a:r>
              <a:rPr lang="en-US" dirty="0" smtClean="0">
                <a:latin typeface="Gill Sans Light"/>
                <a:cs typeface="Gill Sans Light"/>
              </a:rPr>
              <a:t>55 </a:t>
            </a:r>
            <a:r>
              <a:rPr lang="en-US" dirty="0">
                <a:latin typeface="Gill Sans Light"/>
                <a:cs typeface="Gill Sans Light"/>
              </a:rPr>
              <a:t>events correlate with nearby AGN in VCV catalog </a:t>
            </a:r>
            <a:r>
              <a:rPr lang="en-US" dirty="0" smtClean="0">
                <a:latin typeface="Gill Sans Light"/>
                <a:cs typeface="Gill Sans Light"/>
              </a:rPr>
              <a:t>(38%</a:t>
            </a:r>
            <a:r>
              <a:rPr lang="en-US" dirty="0">
                <a:latin typeface="Gill Sans Light"/>
                <a:cs typeface="Gill Sans Light"/>
              </a:rPr>
              <a:t>; 21% expected for isotropy)</a:t>
            </a:r>
          </a:p>
          <a:p>
            <a:endParaRPr lang="en-US" dirty="0" smtClean="0">
              <a:latin typeface="Gill Sans Light"/>
              <a:cs typeface="Gill Sans Light"/>
            </a:endParaRPr>
          </a:p>
          <a:p>
            <a:r>
              <a:rPr lang="en-US" dirty="0" smtClean="0">
                <a:latin typeface="Gill Sans Light"/>
                <a:cs typeface="Gill Sans Light"/>
              </a:rPr>
              <a:t>P-value of isotropic hypothesis: 0.003 (3.0</a:t>
            </a:r>
            <a:r>
              <a:rPr lang="en-US" dirty="0" smtClean="0">
                <a:latin typeface="Gill Sans Light"/>
                <a:ea typeface="Lucida Grande"/>
                <a:cs typeface="Gill Sans Light"/>
              </a:rPr>
              <a:t>σ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 l="707" t="710"/>
          <a:stretch>
            <a:fillRect/>
          </a:stretch>
        </p:blipFill>
        <p:spPr bwMode="auto">
          <a:xfrm>
            <a:off x="2090756" y="1045506"/>
            <a:ext cx="5638800" cy="335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65189" y="3952339"/>
            <a:ext cx="19287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100" dirty="0" err="1"/>
              <a:t>Astropart</a:t>
            </a:r>
            <a:r>
              <a:rPr lang="en-US" sz="1100" dirty="0"/>
              <a:t>. Phys. </a:t>
            </a:r>
            <a:r>
              <a:rPr lang="en-US" sz="1100" b="1" dirty="0"/>
              <a:t>34</a:t>
            </a:r>
            <a:r>
              <a:rPr lang="en-US" sz="1100" dirty="0"/>
              <a:t> (2010) 314</a:t>
            </a:r>
            <a:br>
              <a:rPr lang="en-US" sz="1100" dirty="0"/>
            </a:br>
            <a:endParaRPr lang="en-US" sz="1100" dirty="0"/>
          </a:p>
          <a:p>
            <a:endParaRPr lang="en-US" sz="1100" dirty="0"/>
          </a:p>
        </p:txBody>
      </p:sp>
      <p:pic>
        <p:nvPicPr>
          <p:cNvPr id="9" name="Picture 8" descr="earth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71340" y="3728250"/>
            <a:ext cx="673804" cy="673804"/>
          </a:xfrm>
          <a:prstGeom prst="rect">
            <a:avLst/>
          </a:prstGeom>
        </p:spPr>
      </p:pic>
      <p:pic>
        <p:nvPicPr>
          <p:cNvPr id="10" name="Picture 9" descr="Milky_Way_Galaxy_artwor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01" y="1139663"/>
            <a:ext cx="895563" cy="895563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12" idx="4"/>
          </p:cNvCxnSpPr>
          <p:nvPr/>
        </p:nvCxnSpPr>
        <p:spPr>
          <a:xfrm>
            <a:off x="321292" y="1766342"/>
            <a:ext cx="586950" cy="19619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74540" y="2054064"/>
            <a:ext cx="233702" cy="1674186"/>
          </a:xfrm>
          <a:custGeom>
            <a:avLst/>
            <a:gdLst>
              <a:gd name="connsiteX0" fmla="*/ 9622 w 298272"/>
              <a:gd name="connsiteY0" fmla="*/ 0 h 1896697"/>
              <a:gd name="connsiteX1" fmla="*/ 9622 w 298272"/>
              <a:gd name="connsiteY1" fmla="*/ 494791 h 1896697"/>
              <a:gd name="connsiteX2" fmla="*/ 67352 w 298272"/>
              <a:gd name="connsiteY2" fmla="*/ 931856 h 1896697"/>
              <a:gd name="connsiteX3" fmla="*/ 199306 w 298272"/>
              <a:gd name="connsiteY3" fmla="*/ 1492618 h 1896697"/>
              <a:gd name="connsiteX4" fmla="*/ 298272 w 298272"/>
              <a:gd name="connsiteY4" fmla="*/ 1896697 h 189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72" h="1896697">
                <a:moveTo>
                  <a:pt x="9622" y="0"/>
                </a:moveTo>
                <a:cubicBezTo>
                  <a:pt x="4811" y="169741"/>
                  <a:pt x="0" y="339482"/>
                  <a:pt x="9622" y="494791"/>
                </a:cubicBezTo>
                <a:cubicBezTo>
                  <a:pt x="19244" y="650100"/>
                  <a:pt x="35738" y="765552"/>
                  <a:pt x="67352" y="931856"/>
                </a:cubicBezTo>
                <a:cubicBezTo>
                  <a:pt x="98966" y="1098160"/>
                  <a:pt x="160819" y="1331811"/>
                  <a:pt x="199306" y="1492618"/>
                </a:cubicBezTo>
                <a:cubicBezTo>
                  <a:pt x="237793" y="1653425"/>
                  <a:pt x="298272" y="1896697"/>
                  <a:pt x="298272" y="1896697"/>
                </a:cubicBezTo>
              </a:path>
            </a:pathLst>
          </a:custGeom>
          <a:ln>
            <a:solidFill>
              <a:srgbClr val="FF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Centaurus</a:t>
            </a:r>
            <a:r>
              <a:rPr lang="en-US" dirty="0" smtClean="0"/>
              <a:t> A Region (</a:t>
            </a:r>
            <a:r>
              <a:rPr lang="en-US" i="1" dirty="0" smtClean="0"/>
              <a:t>a posteriori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cen_a_correlation.pdf"/>
          <p:cNvPicPr>
            <a:picLocks noChangeAspect="1"/>
          </p:cNvPicPr>
          <p:nvPr/>
        </p:nvPicPr>
        <p:blipFill>
          <a:blip r:embed="rId2"/>
          <a:srcRect l="18693" t="26667" r="21810" b="40000"/>
          <a:stretch>
            <a:fillRect/>
          </a:stretch>
        </p:blipFill>
        <p:spPr>
          <a:xfrm>
            <a:off x="3810000" y="1692278"/>
            <a:ext cx="5338121" cy="387032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3352801"/>
            <a:ext cx="3657600" cy="2743199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/>
              <a:t>Cen</a:t>
            </a:r>
            <a:r>
              <a:rPr lang="en-US" sz="2000" dirty="0" smtClean="0"/>
              <a:t> A: closest AGN (3.7 </a:t>
            </a:r>
            <a:r>
              <a:rPr lang="en-US" sz="2000" dirty="0" err="1" smtClean="0"/>
              <a:t>Mpc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Largest CR </a:t>
            </a:r>
            <a:r>
              <a:rPr lang="en-US" sz="2000" dirty="0" err="1" smtClean="0"/>
              <a:t>overdensity</a:t>
            </a:r>
            <a:r>
              <a:rPr lang="en-US" sz="2000" dirty="0" smtClean="0"/>
              <a:t> within 4º of </a:t>
            </a:r>
            <a:r>
              <a:rPr lang="en-US" sz="2000" dirty="0" err="1" smtClean="0"/>
              <a:t>Cen</a:t>
            </a:r>
            <a:r>
              <a:rPr lang="en-US" sz="2000" dirty="0" smtClean="0"/>
              <a:t> A core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Investigations ongoing (</a:t>
            </a:r>
            <a:r>
              <a:rPr lang="en-US" sz="2000" i="1" dirty="0" smtClean="0"/>
              <a:t>e.g.</a:t>
            </a:r>
            <a:r>
              <a:rPr lang="en-US" sz="2000" dirty="0" smtClean="0"/>
              <a:t> is composition from </a:t>
            </a:r>
            <a:r>
              <a:rPr lang="en-US" sz="2000" dirty="0" err="1" smtClean="0"/>
              <a:t>CenA</a:t>
            </a:r>
            <a:r>
              <a:rPr lang="en-US" sz="2000" dirty="0" smtClean="0"/>
              <a:t> region different?)</a:t>
            </a:r>
          </a:p>
          <a:p>
            <a:endParaRPr lang="en-US" sz="2000" dirty="0"/>
          </a:p>
        </p:txBody>
      </p:sp>
      <p:pic>
        <p:nvPicPr>
          <p:cNvPr id="9" name="Picture 8" descr="0157_composite.jpg"/>
          <p:cNvPicPr>
            <a:picLocks noChangeAspect="1"/>
          </p:cNvPicPr>
          <p:nvPr/>
        </p:nvPicPr>
        <p:blipFill>
          <a:blip r:embed="rId3"/>
          <a:srcRect l="17815" t="1111" r="17986" b="33704"/>
          <a:stretch>
            <a:fillRect/>
          </a:stretch>
        </p:blipFill>
        <p:spPr>
          <a:xfrm>
            <a:off x="1143000" y="1219200"/>
            <a:ext cx="1854363" cy="17406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UHE Cosmic Ray 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composition.pdf"/>
          <p:cNvPicPr>
            <a:picLocks noChangeAspect="1"/>
          </p:cNvPicPr>
          <p:nvPr/>
        </p:nvPicPr>
        <p:blipFill>
          <a:blip r:embed="rId2"/>
          <a:srcRect l="15490" r="41373"/>
          <a:stretch>
            <a:fillRect/>
          </a:stretch>
        </p:blipFill>
        <p:spPr>
          <a:xfrm rot="5400000">
            <a:off x="3048000" y="-1295400"/>
            <a:ext cx="3048000" cy="914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4664" y="4800601"/>
            <a:ext cx="498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Both indicate composition getting heavier…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but is this consistent with </a:t>
            </a:r>
            <a:r>
              <a:rPr lang="en-US" dirty="0" err="1" smtClean="0">
                <a:latin typeface="Gill Sans Light"/>
                <a:cs typeface="Gill Sans Light"/>
              </a:rPr>
              <a:t>skymap</a:t>
            </a:r>
            <a:r>
              <a:rPr lang="en-US" dirty="0" smtClean="0">
                <a:latin typeface="Gill Sans Light"/>
                <a:cs typeface="Gill Sans Light"/>
              </a:rPr>
              <a:t> / AGN correlation?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8917" y="5895563"/>
            <a:ext cx="2302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200" dirty="0"/>
              <a:t>Phys. Rev. </a:t>
            </a:r>
            <a:r>
              <a:rPr lang="en-US" sz="1200" dirty="0" err="1"/>
              <a:t>Lett</a:t>
            </a:r>
            <a:r>
              <a:rPr lang="en-US" sz="1200" dirty="0"/>
              <a:t> </a:t>
            </a:r>
            <a:r>
              <a:rPr lang="en-US" sz="1200" b="1" dirty="0"/>
              <a:t>104</a:t>
            </a:r>
            <a:r>
              <a:rPr lang="en-US" sz="1200" dirty="0"/>
              <a:t> (2010) 901101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230297" y="1297191"/>
            <a:ext cx="272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depth of shower maximum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9231" y="1327235"/>
            <a:ext cx="396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fluctuations in depth of shower maximum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014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395" y="30163"/>
            <a:ext cx="281564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ources </a:t>
            </a:r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of </a:t>
            </a:r>
            <a:r>
              <a:rPr lang="en-US" sz="2400" i="1" dirty="0" smtClean="0">
                <a:solidFill>
                  <a:schemeClr val="bg1"/>
                </a:solidFill>
                <a:latin typeface="Gill Sans"/>
                <a:cs typeface="Gill Sans"/>
                <a:sym typeface="Symbol" charset="2"/>
              </a:rPr>
              <a:t>neutrinos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nuclear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reactions</a:t>
            </a:r>
          </a:p>
          <a:p>
            <a:pPr algn="ctr" eaLnBrk="0" hangingPunct="0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/ decay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842" y="4876800"/>
            <a:ext cx="2219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nuclear reactors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93060" y="5838825"/>
            <a:ext cx="26340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algn="ctr" eaLnBrk="0" hangingPunct="0"/>
            <a:r>
              <a:rPr lang="en-US" sz="2400" dirty="0">
                <a:latin typeface="Gill Sans"/>
                <a:cs typeface="Gill Sans"/>
              </a:rPr>
              <a:t>E</a:t>
            </a:r>
            <a:r>
              <a:rPr lang="en-US" sz="2400" dirty="0" smtClean="0">
                <a:latin typeface="Gill Sans"/>
                <a:cs typeface="Gill Sans"/>
              </a:rPr>
              <a:t>arth’s </a:t>
            </a:r>
            <a:r>
              <a:rPr lang="en-US" sz="2400" dirty="0">
                <a:latin typeface="Gill Sans"/>
                <a:cs typeface="Gill Sans"/>
              </a:rPr>
              <a:t>radioactivity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27114" y="6356350"/>
            <a:ext cx="171378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accelerators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5904" y="2378075"/>
            <a:ext cx="1498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Sun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19982" y="141255"/>
            <a:ext cx="17235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Big </a:t>
            </a:r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ang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eaLnBrk="0" hangingPunct="0"/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26451" y="1025182"/>
            <a:ext cx="149271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upernova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1987A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15349" y="2918678"/>
            <a:ext cx="21517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the </a:t>
            </a:r>
            <a:r>
              <a:rPr lang="en-US" sz="2400" dirty="0" smtClean="0">
                <a:latin typeface="Gill Sans"/>
                <a:cs typeface="Gill Sans"/>
              </a:rPr>
              <a:t>atmosphere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467600" y="2743200"/>
            <a:ext cx="304800" cy="457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664713" y="2341454"/>
            <a:ext cx="2550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cosmic ray sources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1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863" y="1716930"/>
            <a:ext cx="7848600" cy="4038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2400"/>
              <a:t>Need an interaction — small cross-section necessitates a big target!</a:t>
            </a:r>
          </a:p>
          <a:p>
            <a:pPr marL="990600" lvl="1" indent="-533400">
              <a:buFontTx/>
              <a:buAutoNum type="arabicPeriod"/>
            </a:pPr>
            <a:endParaRPr lang="en-US" sz="2000"/>
          </a:p>
          <a:p>
            <a:pPr marL="609600" indent="-609600">
              <a:buFontTx/>
              <a:buAutoNum type="arabicPeriod"/>
            </a:pPr>
            <a:endParaRPr lang="en-US" sz="2400"/>
          </a:p>
          <a:p>
            <a:pPr marL="609600" indent="-609600">
              <a:buFontTx/>
              <a:buAutoNum type="arabicPeriod"/>
            </a:pPr>
            <a:endParaRPr lang="en-US" sz="2400"/>
          </a:p>
          <a:p>
            <a:pPr marL="609600" indent="-609600">
              <a:buFontTx/>
              <a:buAutoNum type="arabicPeriod"/>
            </a:pPr>
            <a:r>
              <a:rPr lang="en-US" sz="2400"/>
              <a:t>Then detect the interaction products (say, using their radiation)</a:t>
            </a:r>
          </a:p>
          <a:p>
            <a:pPr marL="990600" lvl="1" indent="-533400">
              <a:buFontTx/>
              <a:buAutoNum type="arabicPeriod"/>
            </a:pPr>
            <a:endParaRPr lang="en-US" sz="200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How Do We Detect </a:t>
            </a:r>
            <a:r>
              <a:rPr lang="en-US" sz="4000">
                <a:sym typeface="Symbol" charset="0"/>
              </a:rPr>
              <a:t>?</a:t>
            </a:r>
          </a:p>
        </p:txBody>
      </p:sp>
      <p:pic>
        <p:nvPicPr>
          <p:cNvPr id="19461" name="Picture 5" descr="feynman CC.png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"/>
          <a:stretch>
            <a:fillRect/>
          </a:stretch>
        </p:blipFill>
        <p:spPr bwMode="auto">
          <a:xfrm>
            <a:off x="3029263" y="2174130"/>
            <a:ext cx="2327275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6" name="Line 30"/>
          <p:cNvSpPr>
            <a:spLocks noChangeShapeType="1"/>
          </p:cNvSpPr>
          <p:nvPr/>
        </p:nvSpPr>
        <p:spPr bwMode="auto">
          <a:xfrm>
            <a:off x="2419663" y="510783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 flipV="1">
            <a:off x="3638863" y="4609355"/>
            <a:ext cx="258763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rot="-2358988">
            <a:off x="4024626" y="4236293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9" name="Rectangle 33"/>
          <p:cNvSpPr>
            <a:spLocks noChangeArrowheads="1"/>
          </p:cNvSpPr>
          <p:nvPr/>
        </p:nvSpPr>
        <p:spPr bwMode="auto">
          <a:xfrm rot="1814836">
            <a:off x="3864288" y="4636343"/>
            <a:ext cx="119063" cy="11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Line 34"/>
          <p:cNvSpPr>
            <a:spLocks noChangeShapeType="1"/>
          </p:cNvSpPr>
          <p:nvPr/>
        </p:nvSpPr>
        <p:spPr bwMode="auto">
          <a:xfrm rot="19231305" flipV="1">
            <a:off x="4091301" y="4550618"/>
            <a:ext cx="304800" cy="128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1" name="Line 35"/>
          <p:cNvSpPr>
            <a:spLocks noChangeShapeType="1"/>
          </p:cNvSpPr>
          <p:nvPr/>
        </p:nvSpPr>
        <p:spPr bwMode="auto">
          <a:xfrm rot="19231305" flipV="1">
            <a:off x="3929376" y="445060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 rot="19231305" flipV="1">
            <a:off x="4224651" y="4631580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3" name="Line 37"/>
          <p:cNvSpPr>
            <a:spLocks noChangeShapeType="1"/>
          </p:cNvSpPr>
          <p:nvPr/>
        </p:nvSpPr>
        <p:spPr bwMode="auto">
          <a:xfrm rot="19231305" flipV="1">
            <a:off x="4372288" y="469825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4" name="Line 38"/>
          <p:cNvSpPr>
            <a:spLocks noChangeShapeType="1"/>
          </p:cNvSpPr>
          <p:nvPr/>
        </p:nvSpPr>
        <p:spPr bwMode="auto">
          <a:xfrm rot="19231305" flipV="1">
            <a:off x="4519926" y="479350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4464363" y="4993530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4032563" y="4860180"/>
            <a:ext cx="495300" cy="4953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149913" y="4576018"/>
            <a:ext cx="1073150" cy="1063625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98" name="Group 42"/>
          <p:cNvGrpSpPr>
            <a:grpSpLocks/>
          </p:cNvGrpSpPr>
          <p:nvPr/>
        </p:nvGrpSpPr>
        <p:grpSpPr bwMode="auto">
          <a:xfrm flipV="1">
            <a:off x="3638863" y="4841130"/>
            <a:ext cx="1185863" cy="1143000"/>
            <a:chOff x="2400" y="3077"/>
            <a:chExt cx="747" cy="720"/>
          </a:xfrm>
        </p:grpSpPr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 flipV="1">
              <a:off x="2400" y="3312"/>
              <a:ext cx="163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 rot="-2358988">
              <a:off x="2643" y="3077"/>
              <a:ext cx="28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Rectangle 45"/>
            <p:cNvSpPr>
              <a:spLocks noChangeArrowheads="1"/>
            </p:cNvSpPr>
            <p:nvPr/>
          </p:nvSpPr>
          <p:spPr bwMode="auto">
            <a:xfrm rot="1814836">
              <a:off x="2542" y="3329"/>
              <a:ext cx="75" cy="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Line 46"/>
            <p:cNvSpPr>
              <a:spLocks noChangeShapeType="1"/>
            </p:cNvSpPr>
            <p:nvPr/>
          </p:nvSpPr>
          <p:spPr bwMode="auto">
            <a:xfrm rot="19231305" flipV="1">
              <a:off x="2685" y="3275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 rot="19231305" flipV="1">
              <a:off x="2583" y="3212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 rot="19231305" flipV="1">
              <a:off x="2769" y="3326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 rot="19231305" flipV="1">
              <a:off x="2862" y="3368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50"/>
            <p:cNvSpPr>
              <a:spLocks noChangeShapeType="1"/>
            </p:cNvSpPr>
            <p:nvPr/>
          </p:nvSpPr>
          <p:spPr bwMode="auto">
            <a:xfrm rot="19231305" flipV="1">
              <a:off x="2955" y="3428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07" name="Oval 51"/>
          <p:cNvSpPr>
            <a:spLocks noChangeArrowheads="1"/>
          </p:cNvSpPr>
          <p:nvPr/>
        </p:nvSpPr>
        <p:spPr bwMode="auto">
          <a:xfrm rot="-2392961">
            <a:off x="4705663" y="503163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1489703" y="4739530"/>
            <a:ext cx="11804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Ch</a:t>
            </a:r>
            <a:r>
              <a:rPr lang="en-US" sz="1800" dirty="0" smtClean="0">
                <a:latin typeface="Gill Sans Light"/>
                <a:cs typeface="Gill Sans Light"/>
              </a:rPr>
              <a:t>erenkov</a:t>
            </a:r>
            <a:endParaRPr lang="en-US" sz="1800" dirty="0">
              <a:latin typeface="Gill Sans Light"/>
              <a:cs typeface="Gill Sans Light"/>
            </a:endParaRPr>
          </a:p>
          <a:p>
            <a:pPr algn="ctr"/>
            <a:r>
              <a:rPr lang="en-US" sz="1800" dirty="0">
                <a:latin typeface="Gill Sans Light"/>
                <a:cs typeface="Gill Sans Light"/>
              </a:rPr>
              <a:t>effect </a:t>
            </a:r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4934263" y="4688730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charset="0"/>
              </a:rPr>
              <a:t>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100-Year-Old Mystery...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671" y="1013827"/>
            <a:ext cx="5576929" cy="56018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Cosmic rays: charged particles coming from everywhere in the sky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Energies up to 10</a:t>
            </a:r>
            <a:r>
              <a:rPr lang="en-US" baseline="30000" dirty="0" smtClean="0"/>
              <a:t>20</a:t>
            </a:r>
            <a:r>
              <a:rPr lang="en-US" dirty="0" smtClean="0"/>
              <a:t> eV (16 J)</a:t>
            </a:r>
          </a:p>
          <a:p>
            <a:endParaRPr lang="en-US" dirty="0" smtClean="0"/>
          </a:p>
          <a:p>
            <a:r>
              <a:rPr lang="en-US" dirty="0" smtClean="0"/>
              <a:t>What are they and where do they come from?</a:t>
            </a:r>
          </a:p>
          <a:p>
            <a:endParaRPr lang="en-US" dirty="0"/>
          </a:p>
          <a:p>
            <a:r>
              <a:rPr lang="en-US" dirty="0" smtClean="0"/>
              <a:t>How do they reach such enormous energies?</a:t>
            </a:r>
          </a:p>
          <a:p>
            <a:endParaRPr lang="en-US" dirty="0"/>
          </a:p>
          <a:p>
            <a:r>
              <a:rPr lang="en-US" dirty="0" smtClean="0"/>
              <a:t>What can we learn about particle physics at such extremes?</a:t>
            </a:r>
          </a:p>
          <a:p>
            <a:endParaRPr lang="en-US" dirty="0"/>
          </a:p>
          <a:p>
            <a:r>
              <a:rPr lang="en-US" dirty="0" smtClean="0"/>
              <a:t>Can we do astronomy with particles?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9/17/2013</a:t>
            </a:r>
            <a:endParaRPr lang="en-US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J. Kelley, Embry-Riddle 2013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8EA3-E5E7-6343-BB32-16536D83E9AA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pPr/>
              <a:t>2</a:t>
            </a:fld>
            <a:endParaRPr lang="en-US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018"/>
          <a:stretch/>
        </p:blipFill>
        <p:spPr>
          <a:xfrm>
            <a:off x="413447" y="1270000"/>
            <a:ext cx="3153624" cy="430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004" y="5592941"/>
            <a:ext cx="29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V. Hess balloon flights, 1911-12 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612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429000" y="2476500"/>
            <a:ext cx="184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03" name="Picture 3" descr="1,000 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29000" y="3021013"/>
            <a:ext cx="5715000" cy="2105025"/>
            <a:chOff x="2160" y="1903"/>
            <a:chExt cx="3600" cy="1326"/>
          </a:xfrm>
        </p:grpSpPr>
        <p:sp>
          <p:nvSpPr>
            <p:cNvPr id="51205" name="AutoShape 5"/>
            <p:cNvSpPr>
              <a:spLocks noChangeArrowheads="1"/>
            </p:cNvSpPr>
            <p:nvPr/>
          </p:nvSpPr>
          <p:spPr bwMode="auto">
            <a:xfrm rot="21436604" flipV="1">
              <a:off x="2160" y="2160"/>
              <a:ext cx="3600" cy="1069"/>
            </a:xfrm>
            <a:prstGeom prst="hexagon">
              <a:avLst>
                <a:gd name="adj" fmla="val 8419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3792" y="1903"/>
              <a:ext cx="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Gill Sans" charset="0"/>
                  <a:ea typeface="ＭＳ Ｐゴシック" charset="-128"/>
                  <a:cs typeface="ＭＳ Ｐゴシック" charset="-128"/>
                </a:rPr>
                <a:t>IceCube</a:t>
              </a:r>
            </a:p>
          </p:txBody>
        </p:sp>
      </p:grp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133600" y="5105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ill Sans" charset="0"/>
                <a:ea typeface="ＭＳ Ｐゴシック" charset="-128"/>
                <a:cs typeface="ＭＳ Ｐゴシック" charset="-128"/>
              </a:rPr>
              <a:t>skiway</a:t>
            </a:r>
            <a:endParaRPr lang="en-US" b="1" dirty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57200" y="3314700"/>
            <a:ext cx="246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" charset="0"/>
                <a:ea typeface="ＭＳ Ｐゴシック" charset="-128"/>
                <a:cs typeface="ＭＳ Ｐゴシック" charset="-128"/>
              </a:rPr>
              <a:t>South Pole Station</a:t>
            </a: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228600" y="-76200"/>
            <a:ext cx="906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sv-SE" sz="4400" dirty="0" smtClean="0">
                <a:latin typeface="Gill Sans Light"/>
                <a:cs typeface="Gill Sans Light"/>
              </a:rPr>
              <a:t>IceCube from the Air</a:t>
            </a:r>
            <a:endParaRPr lang="en-US" sz="4400" dirty="0">
              <a:latin typeface="Gill Sans Light"/>
              <a:cs typeface="Gill Sans Light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19800" y="3669268"/>
            <a:ext cx="1451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control room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8659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3ArrayJan2011wAmand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9221"/>
          <a:stretch/>
        </p:blipFill>
        <p:spPr>
          <a:xfrm>
            <a:off x="3124200" y="1159998"/>
            <a:ext cx="6019799" cy="4816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IceCube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80" y="1601498"/>
            <a:ext cx="2258258" cy="2658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62" y="4188091"/>
            <a:ext cx="289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digital optical module (DOM)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5546" y="3321385"/>
            <a:ext cx="159586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AMANDA-II Array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(precursor to IceCube)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010" y="4066501"/>
            <a:ext cx="1059063" cy="121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41342"/>
            <a:ext cx="10668000" cy="6899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03673"/>
            <a:ext cx="750570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ill Sans Light"/>
                <a:cs typeface="Gill Sans Light"/>
              </a:rPr>
              <a:t>900 tons of cargo and fuel</a:t>
            </a:r>
          </a:p>
          <a:p>
            <a:r>
              <a:rPr lang="en-US" sz="3600" dirty="0" smtClean="0">
                <a:latin typeface="Gill Sans Light"/>
                <a:cs typeface="Gill Sans Light"/>
              </a:rPr>
              <a:t>300 “Hercules” LC-130 missions (skiers)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160" y="-5525"/>
            <a:ext cx="2013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Gill Sans Light"/>
                <a:cs typeface="Gill Sans Light"/>
              </a:rPr>
              <a:t>Logistics</a:t>
            </a:r>
            <a:endParaRPr lang="en-US" sz="4400" dirty="0"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ll_areal_in_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53" y="27959"/>
            <a:ext cx="372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 Light"/>
                <a:cs typeface="Gill Sans Light"/>
              </a:rPr>
              <a:t>Hot water drilling</a:t>
            </a:r>
            <a:endParaRPr lang="en-US" sz="4000" dirty="0"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illing prepar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93" y="0"/>
            <a:ext cx="5079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0060" y="491248"/>
            <a:ext cx="3853939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Drillers pull out the </a:t>
            </a:r>
            <a:r>
              <a:rPr lang="en-US" sz="20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drillhead</a:t>
            </a:r>
            <a:r>
              <a:rPr lang="en-US" sz="20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.</a:t>
            </a:r>
            <a:endParaRPr lang="en-US" sz="20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0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074" name="Object 2"/>
          <p:cNvGraphicFramePr>
            <a:graphicFrameLocks noChangeAspect="1"/>
          </p:cNvGraphicFramePr>
          <p:nvPr/>
        </p:nvGraphicFramePr>
        <p:xfrm>
          <a:off x="0" y="-1270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Document" r:id="rId3" imgW="4906080" imgH="3685680" progId="Word.Document.8">
                  <p:embed/>
                </p:oleObj>
              </mc:Choice>
              <mc:Fallback>
                <p:oleObj name="Document" r:id="rId3" imgW="4906080" imgH="36856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70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5340380" y="0"/>
            <a:ext cx="3803620" cy="138499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60 photomultipliers/string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Installation time: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10h/string</a:t>
            </a:r>
            <a:endParaRPr lang="en-US" sz="2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06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8937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Dec 18, 2010: final DOM deployed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::::::private:var:folders:og:og-I5DojFZGDA2EznRgaeE+++TM:-Tmp-:com.apple.mail.drag-T0x10051fcb0.tmp.iNLXoS:IMG_1245_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1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0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Detection Principle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311" y="6356350"/>
            <a:ext cx="2133600" cy="365125"/>
          </a:xfrm>
        </p:spPr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5311" y="6356350"/>
            <a:ext cx="2895600" cy="365125"/>
          </a:xfrm>
        </p:spPr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173997" y="1536639"/>
            <a:ext cx="19970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Northern Sky</a:t>
            </a:r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-94101" y="949962"/>
            <a:ext cx="5507906" cy="5735344"/>
            <a:chOff x="0" y="-8"/>
            <a:chExt cx="4456" cy="4639"/>
          </a:xfrm>
        </p:grpSpPr>
        <p:sp>
          <p:nvSpPr>
            <p:cNvPr id="31" name="Rectangle 25"/>
            <p:cNvSpPr>
              <a:spLocks/>
            </p:cNvSpPr>
            <p:nvPr/>
          </p:nvSpPr>
          <p:spPr bwMode="auto">
            <a:xfrm>
              <a:off x="213" y="387"/>
              <a:ext cx="147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  <p:sp>
          <p:nvSpPr>
            <p:cNvPr id="32" name="Rectangle 26"/>
            <p:cNvSpPr>
              <a:spLocks/>
            </p:cNvSpPr>
            <p:nvPr/>
          </p:nvSpPr>
          <p:spPr bwMode="auto">
            <a:xfrm>
              <a:off x="1958" y="2716"/>
              <a:ext cx="539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3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ν</a:t>
              </a:r>
              <a:r>
                <a:rPr lang="en-US" sz="2800" baseline="-200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atm</a:t>
              </a:r>
            </a:p>
          </p:txBody>
        </p: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0" y="299"/>
              <a:ext cx="4456" cy="4332"/>
              <a:chOff x="0" y="0"/>
              <a:chExt cx="4456" cy="4332"/>
            </a:xfrm>
          </p:grpSpPr>
          <p:sp>
            <p:nvSpPr>
              <p:cNvPr id="52" name="AutoShape 27"/>
              <p:cNvSpPr>
                <a:spLocks/>
              </p:cNvSpPr>
              <p:nvPr/>
            </p:nvSpPr>
            <p:spPr bwMode="auto">
              <a:xfrm rot="8321947">
                <a:off x="702" y="610"/>
                <a:ext cx="3113" cy="3115"/>
              </a:xfrm>
              <a:custGeom>
                <a:avLst/>
                <a:gdLst/>
                <a:ahLst/>
                <a:cxnLst/>
                <a:rect l="0" t="0" r="r" b="b"/>
                <a:pathLst>
                  <a:path w="19599" h="19599">
                    <a:moveTo>
                      <a:pt x="16769" y="3106"/>
                    </a:moveTo>
                    <a:cubicBezTo>
                      <a:pt x="20650" y="6987"/>
                      <a:pt x="20738" y="13192"/>
                      <a:pt x="16965" y="16965"/>
                    </a:cubicBezTo>
                    <a:cubicBezTo>
                      <a:pt x="13193" y="20738"/>
                      <a:pt x="6988" y="20651"/>
                      <a:pt x="3107" y="16770"/>
                    </a:cubicBezTo>
                    <a:cubicBezTo>
                      <a:pt x="-774" y="12889"/>
                      <a:pt x="-862" y="6684"/>
                      <a:pt x="2911" y="2911"/>
                    </a:cubicBezTo>
                    <a:cubicBezTo>
                      <a:pt x="6683" y="-862"/>
                      <a:pt x="12888" y="-775"/>
                      <a:pt x="16769" y="3106"/>
                    </a:cubicBezTo>
                  </a:path>
                </a:pathLst>
              </a:custGeom>
              <a:gradFill rotWithShape="0">
                <a:gsLst>
                  <a:gs pos="0">
                    <a:srgbClr val="A7D8F5"/>
                  </a:gs>
                  <a:gs pos="34999">
                    <a:srgbClr val="C1E4F8"/>
                  </a:gs>
                  <a:gs pos="100000">
                    <a:srgbClr val="E6F5FE"/>
                  </a:gs>
                </a:gsLst>
                <a:lin ang="2880000" scaled="1"/>
              </a:gra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AutoShape 28"/>
              <p:cNvSpPr>
                <a:spLocks/>
              </p:cNvSpPr>
              <p:nvPr/>
            </p:nvSpPr>
            <p:spPr bwMode="auto">
              <a:xfrm rot="8321947">
                <a:off x="1021" y="889"/>
                <a:ext cx="2465" cy="2540"/>
              </a:xfrm>
              <a:custGeom>
                <a:avLst/>
                <a:gdLst/>
                <a:ahLst/>
                <a:cxnLst/>
                <a:rect l="0" t="0" r="r" b="b"/>
                <a:pathLst>
                  <a:path w="19596" h="19601">
                    <a:moveTo>
                      <a:pt x="16768" y="3100"/>
                    </a:moveTo>
                    <a:cubicBezTo>
                      <a:pt x="20650" y="6980"/>
                      <a:pt x="20741" y="13185"/>
                      <a:pt x="16970" y="16960"/>
                    </a:cubicBezTo>
                    <a:cubicBezTo>
                      <a:pt x="13200" y="20735"/>
                      <a:pt x="6996" y="20650"/>
                      <a:pt x="3114" y="16770"/>
                    </a:cubicBezTo>
                    <a:cubicBezTo>
                      <a:pt x="-768" y="12890"/>
                      <a:pt x="-859" y="6685"/>
                      <a:pt x="2912" y="2910"/>
                    </a:cubicBezTo>
                    <a:cubicBezTo>
                      <a:pt x="6682" y="-865"/>
                      <a:pt x="12886" y="-780"/>
                      <a:pt x="16768" y="3100"/>
                    </a:cubicBezTo>
                  </a:path>
                </a:pathLst>
              </a:custGeom>
              <a:gradFill rotWithShape="0">
                <a:gsLst>
                  <a:gs pos="0">
                    <a:srgbClr val="FFDCB8"/>
                  </a:gs>
                  <a:gs pos="34999">
                    <a:srgbClr val="FFE6CD"/>
                  </a:gs>
                  <a:gs pos="100000">
                    <a:srgbClr val="FFF5EC"/>
                  </a:gs>
                </a:gsLst>
                <a:lin ang="2880000" scaled="1"/>
              </a:gradFill>
              <a:ln w="9525" cap="flat">
                <a:solidFill>
                  <a:srgbClr val="F07C0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AutoShape 29"/>
              <p:cNvSpPr>
                <a:spLocks/>
              </p:cNvSpPr>
              <p:nvPr/>
            </p:nvSpPr>
            <p:spPr bwMode="auto">
              <a:xfrm rot="8321947">
                <a:off x="1746" y="2672"/>
                <a:ext cx="1245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21382" h="21234">
                    <a:moveTo>
                      <a:pt x="0" y="0"/>
                    </a:moveTo>
                    <a:lnTo>
                      <a:pt x="811" y="678"/>
                    </a:lnTo>
                    <a:lnTo>
                      <a:pt x="820" y="1515"/>
                    </a:lnTo>
                    <a:lnTo>
                      <a:pt x="1914" y="2791"/>
                    </a:lnTo>
                    <a:lnTo>
                      <a:pt x="1698" y="3275"/>
                    </a:lnTo>
                    <a:lnTo>
                      <a:pt x="2711" y="4723"/>
                    </a:lnTo>
                    <a:lnTo>
                      <a:pt x="2718" y="5386"/>
                    </a:lnTo>
                    <a:lnTo>
                      <a:pt x="3724" y="6172"/>
                    </a:lnTo>
                    <a:lnTo>
                      <a:pt x="3815" y="6941"/>
                    </a:lnTo>
                    <a:lnTo>
                      <a:pt x="5490" y="8054"/>
                    </a:lnTo>
                    <a:lnTo>
                      <a:pt x="6751" y="9333"/>
                    </a:lnTo>
                    <a:lnTo>
                      <a:pt x="6898" y="10068"/>
                    </a:lnTo>
                    <a:lnTo>
                      <a:pt x="7763" y="10607"/>
                    </a:lnTo>
                    <a:lnTo>
                      <a:pt x="8243" y="11453"/>
                    </a:lnTo>
                    <a:lnTo>
                      <a:pt x="8992" y="11467"/>
                    </a:lnTo>
                    <a:lnTo>
                      <a:pt x="9601" y="14059"/>
                    </a:lnTo>
                    <a:lnTo>
                      <a:pt x="10412" y="14737"/>
                    </a:lnTo>
                    <a:lnTo>
                      <a:pt x="11216" y="14752"/>
                    </a:lnTo>
                    <a:lnTo>
                      <a:pt x="11613" y="15527"/>
                    </a:lnTo>
                    <a:lnTo>
                      <a:pt x="12506" y="18821"/>
                    </a:lnTo>
                    <a:lnTo>
                      <a:pt x="13505" y="18840"/>
                    </a:lnTo>
                    <a:lnTo>
                      <a:pt x="14726" y="19003"/>
                    </a:lnTo>
                    <a:lnTo>
                      <a:pt x="15125" y="19952"/>
                    </a:lnTo>
                    <a:lnTo>
                      <a:pt x="17315" y="19994"/>
                    </a:lnTo>
                    <a:lnTo>
                      <a:pt x="18132" y="21160"/>
                    </a:lnTo>
                    <a:lnTo>
                      <a:pt x="19273" y="21600"/>
                    </a:lnTo>
                    <a:lnTo>
                      <a:pt x="19797" y="21366"/>
                    </a:lnTo>
                    <a:lnTo>
                      <a:pt x="20656" y="21313"/>
                    </a:lnTo>
                    <a:lnTo>
                      <a:pt x="21600" y="21401"/>
                    </a:lnTo>
                    <a:lnTo>
                      <a:pt x="20816" y="18039"/>
                    </a:lnTo>
                    <a:lnTo>
                      <a:pt x="19052" y="13648"/>
                    </a:lnTo>
                    <a:lnTo>
                      <a:pt x="17554" y="10970"/>
                    </a:lnTo>
                    <a:lnTo>
                      <a:pt x="16343" y="9099"/>
                    </a:lnTo>
                    <a:lnTo>
                      <a:pt x="14516" y="6798"/>
                    </a:lnTo>
                    <a:lnTo>
                      <a:pt x="12583" y="4843"/>
                    </a:lnTo>
                    <a:lnTo>
                      <a:pt x="10096" y="3018"/>
                    </a:lnTo>
                    <a:lnTo>
                      <a:pt x="7892" y="1720"/>
                    </a:lnTo>
                    <a:lnTo>
                      <a:pt x="4997" y="584"/>
                    </a:lnTo>
                    <a:lnTo>
                      <a:pt x="2082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4" name="Rectangle 31"/>
            <p:cNvSpPr>
              <a:spLocks/>
            </p:cNvSpPr>
            <p:nvPr/>
          </p:nvSpPr>
          <p:spPr bwMode="auto">
            <a:xfrm>
              <a:off x="1070" y="3653"/>
              <a:ext cx="2089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atmospheric</a:t>
              </a:r>
              <a:r>
                <a:rPr lang="en-US" sz="3400" dirty="0">
                  <a:solidFill>
                    <a:srgbClr val="FF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 μ</a:t>
              </a:r>
            </a:p>
          </p:txBody>
        </p:sp>
        <p:sp>
          <p:nvSpPr>
            <p:cNvPr id="35" name="AutoShape 32"/>
            <p:cNvSpPr>
              <a:spLocks/>
            </p:cNvSpPr>
            <p:nvPr/>
          </p:nvSpPr>
          <p:spPr bwMode="auto">
            <a:xfrm rot="-10728495">
              <a:off x="2143" y="3355"/>
              <a:ext cx="159" cy="289"/>
            </a:xfrm>
            <a:custGeom>
              <a:avLst/>
              <a:gdLst/>
              <a:ahLst/>
              <a:cxnLst/>
              <a:rect l="0" t="0" r="r" b="b"/>
              <a:pathLst>
                <a:path w="20281" h="21182">
                  <a:moveTo>
                    <a:pt x="0" y="0"/>
                  </a:moveTo>
                  <a:lnTo>
                    <a:pt x="20281" y="418"/>
                  </a:lnTo>
                  <a:lnTo>
                    <a:pt x="21600" y="21600"/>
                  </a:lnTo>
                  <a:lnTo>
                    <a:pt x="1319" y="21182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rot="10800000">
              <a:off x="2629" y="3648"/>
              <a:ext cx="606" cy="574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rot="10800000">
              <a:off x="2036" y="3650"/>
              <a:ext cx="781" cy="176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rot="10800000">
              <a:off x="2749" y="3546"/>
              <a:ext cx="86" cy="292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rot="10800000">
              <a:off x="1985" y="3379"/>
              <a:ext cx="784" cy="43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562" y="978"/>
              <a:ext cx="582" cy="2328"/>
            </a:xfrm>
            <a:prstGeom prst="line">
              <a:avLst/>
            </a:prstGeom>
            <a:noFill/>
            <a:ln w="50800" cap="flat">
              <a:solidFill>
                <a:srgbClr val="408000"/>
              </a:solidFill>
              <a:prstDash val="sysDot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H="1">
              <a:off x="2144" y="3234"/>
              <a:ext cx="38" cy="64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rot="10800000">
              <a:off x="1351" y="524"/>
              <a:ext cx="302" cy="60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567" y="958"/>
              <a:ext cx="202" cy="18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H="1">
              <a:off x="1509" y="984"/>
              <a:ext cx="67" cy="427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H="1">
              <a:off x="1353" y="965"/>
              <a:ext cx="221" cy="359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2246" y="3306"/>
              <a:ext cx="30" cy="48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1542" y="-8"/>
              <a:ext cx="1834" cy="3325"/>
              <a:chOff x="790" y="-8"/>
              <a:chExt cx="1834" cy="3325"/>
            </a:xfrm>
          </p:grpSpPr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 flipH="1">
                <a:off x="1479" y="72"/>
                <a:ext cx="293" cy="3245"/>
              </a:xfrm>
              <a:prstGeom prst="line">
                <a:avLst/>
              </a:prstGeom>
              <a:noFill/>
              <a:ln w="50800" cap="flat">
                <a:solidFill>
                  <a:srgbClr val="408000"/>
                </a:solidFill>
                <a:prstDash val="sysDot"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AutoShape 45"/>
              <p:cNvSpPr>
                <a:spLocks/>
              </p:cNvSpPr>
              <p:nvPr/>
            </p:nvSpPr>
            <p:spPr bwMode="auto">
              <a:xfrm rot="21596406">
                <a:off x="790" y="-8"/>
                <a:ext cx="1834" cy="415"/>
              </a:xfrm>
              <a:custGeom>
                <a:avLst/>
                <a:gdLst/>
                <a:ahLst/>
                <a:cxnLst/>
                <a:rect l="0" t="0" r="r" b="b"/>
                <a:pathLst>
                  <a:path w="21239" h="21577">
                    <a:moveTo>
                      <a:pt x="0" y="0"/>
                    </a:moveTo>
                    <a:lnTo>
                      <a:pt x="21239" y="23"/>
                    </a:lnTo>
                    <a:lnTo>
                      <a:pt x="21600" y="21600"/>
                    </a:lnTo>
                    <a:lnTo>
                      <a:pt x="361" y="21577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algn="l"/>
                <a:r>
                  <a:rPr lang="en-US" sz="2400" dirty="0" smtClean="0">
                    <a:solidFill>
                      <a:srgbClr val="3F691E"/>
                    </a:solidFill>
                    <a:latin typeface="Gill Sans"/>
                    <a:ea typeface="ＭＳ Ｐゴシック" charset="0"/>
                    <a:cs typeface="Gill Sans"/>
                    <a:sym typeface="Symbol" charset="0"/>
                  </a:rPr>
                  <a:t>astrophysical </a:t>
                </a:r>
                <a:r>
                  <a:rPr lang="en-US" sz="3400" dirty="0" err="1" smtClean="0">
                    <a:solidFill>
                      <a:srgbClr val="3F691E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ν</a:t>
                </a:r>
                <a:endParaRPr lang="en-US" sz="3400" dirty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endParaRPr>
              </a:p>
            </p:txBody>
          </p:sp>
        </p:grpSp>
        <p:sp>
          <p:nvSpPr>
            <p:cNvPr id="48" name="AutoShape 47"/>
            <p:cNvSpPr>
              <a:spLocks/>
            </p:cNvSpPr>
            <p:nvPr/>
          </p:nvSpPr>
          <p:spPr bwMode="auto">
            <a:xfrm rot="22127">
              <a:off x="1023" y="2086"/>
              <a:ext cx="2358" cy="41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 err="1" smtClean="0">
                  <a:solidFill>
                    <a:srgbClr val="3F691E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</a:t>
              </a:r>
              <a:r>
                <a:rPr lang="en-US" sz="2400" dirty="0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 </a:t>
              </a:r>
              <a:r>
                <a:rPr lang="en-US" sz="2400" dirty="0" err="1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endParaRPr lang="en-US" sz="2400" dirty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2725" y="4104"/>
              <a:ext cx="147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</p:grpSp>
      <p:sp>
        <p:nvSpPr>
          <p:cNvPr id="55" name="Line 50"/>
          <p:cNvSpPr>
            <a:spLocks noChangeShapeType="1"/>
          </p:cNvSpPr>
          <p:nvPr/>
        </p:nvSpPr>
        <p:spPr bwMode="auto">
          <a:xfrm>
            <a:off x="1738771" y="1951441"/>
            <a:ext cx="420687" cy="731837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Rectangle 52"/>
          <p:cNvSpPr>
            <a:spLocks/>
          </p:cNvSpPr>
          <p:nvPr/>
        </p:nvSpPr>
        <p:spPr bwMode="auto">
          <a:xfrm>
            <a:off x="-292100" y="7772400"/>
            <a:ext cx="453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Southern Sky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64245" y="1572456"/>
            <a:ext cx="4030470" cy="3328535"/>
            <a:chOff x="5064245" y="2368116"/>
            <a:chExt cx="4030470" cy="3328535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5064245" y="2368116"/>
              <a:ext cx="4030470" cy="3328535"/>
              <a:chOff x="0" y="0"/>
              <a:chExt cx="2847" cy="2351"/>
            </a:xfrm>
          </p:grpSpPr>
          <p:pic>
            <p:nvPicPr>
              <p:cNvPr id="10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33"/>
              <a:stretch>
                <a:fillRect/>
              </a:stretch>
            </p:blipFill>
            <p:spPr bwMode="auto">
              <a:xfrm>
                <a:off x="0" y="0"/>
                <a:ext cx="2847" cy="2351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636" y="297"/>
                <a:ext cx="2077" cy="1791"/>
                <a:chOff x="0" y="0"/>
                <a:chExt cx="2077" cy="1791"/>
              </a:xfrm>
            </p:grpSpPr>
            <p:sp>
              <p:nvSpPr>
                <p:cNvPr id="16" name="Freeform 4"/>
                <p:cNvSpPr>
                  <a:spLocks/>
                </p:cNvSpPr>
                <p:nvPr/>
              </p:nvSpPr>
              <p:spPr bwMode="auto">
                <a:xfrm>
                  <a:off x="1058" y="220"/>
                  <a:ext cx="1010" cy="1571"/>
                </a:xfrm>
                <a:custGeom>
                  <a:avLst/>
                  <a:gdLst>
                    <a:gd name="T0" fmla="*/ 21600 w 21600"/>
                    <a:gd name="T1" fmla="*/ 0 h 21600"/>
                    <a:gd name="T2" fmla="*/ 16474 w 21600"/>
                    <a:gd name="T3" fmla="*/ 809 h 21600"/>
                    <a:gd name="T4" fmla="*/ 10628 w 21600"/>
                    <a:gd name="T5" fmla="*/ 2232 h 21600"/>
                    <a:gd name="T6" fmla="*/ 6288 w 21600"/>
                    <a:gd name="T7" fmla="*/ 4475 h 21600"/>
                    <a:gd name="T8" fmla="*/ 3521 w 21600"/>
                    <a:gd name="T9" fmla="*/ 7581 h 21600"/>
                    <a:gd name="T10" fmla="*/ 2015 w 21600"/>
                    <a:gd name="T11" fmla="*/ 11005 h 21600"/>
                    <a:gd name="T12" fmla="*/ 1151 w 21600"/>
                    <a:gd name="T13" fmla="*/ 14310 h 21600"/>
                    <a:gd name="T14" fmla="*/ 509 w 21600"/>
                    <a:gd name="T15" fmla="*/ 17610 h 21600"/>
                    <a:gd name="T16" fmla="*/ 0 w 21600"/>
                    <a:gd name="T17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21600" y="0"/>
                      </a:moveTo>
                      <a:cubicBezTo>
                        <a:pt x="20748" y="135"/>
                        <a:pt x="18301" y="437"/>
                        <a:pt x="16474" y="809"/>
                      </a:cubicBezTo>
                      <a:cubicBezTo>
                        <a:pt x="14647" y="1181"/>
                        <a:pt x="12322" y="1623"/>
                        <a:pt x="10628" y="2232"/>
                      </a:cubicBezTo>
                      <a:cubicBezTo>
                        <a:pt x="8934" y="2842"/>
                        <a:pt x="7473" y="3586"/>
                        <a:pt x="6288" y="4475"/>
                      </a:cubicBezTo>
                      <a:cubicBezTo>
                        <a:pt x="5104" y="5365"/>
                        <a:pt x="4229" y="6492"/>
                        <a:pt x="3521" y="7581"/>
                      </a:cubicBezTo>
                      <a:cubicBezTo>
                        <a:pt x="2812" y="8670"/>
                        <a:pt x="2414" y="9883"/>
                        <a:pt x="2015" y="11005"/>
                      </a:cubicBezTo>
                      <a:cubicBezTo>
                        <a:pt x="1616" y="12126"/>
                        <a:pt x="1406" y="13210"/>
                        <a:pt x="1151" y="14310"/>
                      </a:cubicBezTo>
                      <a:cubicBezTo>
                        <a:pt x="897" y="15410"/>
                        <a:pt x="697" y="16397"/>
                        <a:pt x="509" y="17610"/>
                      </a:cubicBezTo>
                      <a:cubicBezTo>
                        <a:pt x="321" y="18823"/>
                        <a:pt x="111" y="20770"/>
                        <a:pt x="0" y="21600"/>
                      </a:cubicBezTo>
                    </a:path>
                  </a:pathLst>
                </a:cu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>
                  <a:off x="1058" y="34"/>
                  <a:ext cx="1019" cy="1751"/>
                </a:xfrm>
                <a:custGeom>
                  <a:avLst/>
                  <a:gdLst>
                    <a:gd name="T0" fmla="*/ 21600 w 21600"/>
                    <a:gd name="T1" fmla="*/ 0 h 21600"/>
                    <a:gd name="T2" fmla="*/ 16068 w 21600"/>
                    <a:gd name="T3" fmla="*/ 774 h 21600"/>
                    <a:gd name="T4" fmla="*/ 12644 w 21600"/>
                    <a:gd name="T5" fmla="*/ 1625 h 21600"/>
                    <a:gd name="T6" fmla="*/ 8956 w 21600"/>
                    <a:gd name="T7" fmla="*/ 2825 h 21600"/>
                    <a:gd name="T8" fmla="*/ 5971 w 21600"/>
                    <a:gd name="T9" fmla="*/ 4683 h 21600"/>
                    <a:gd name="T10" fmla="*/ 3984 w 21600"/>
                    <a:gd name="T11" fmla="*/ 6681 h 21600"/>
                    <a:gd name="T12" fmla="*/ 2810 w 21600"/>
                    <a:gd name="T13" fmla="*/ 8592 h 21600"/>
                    <a:gd name="T14" fmla="*/ 1405 w 21600"/>
                    <a:gd name="T15" fmla="*/ 12655 h 21600"/>
                    <a:gd name="T16" fmla="*/ 0 w 21600"/>
                    <a:gd name="T17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21600" y="0"/>
                      </a:moveTo>
                      <a:cubicBezTo>
                        <a:pt x="20678" y="131"/>
                        <a:pt x="17561" y="503"/>
                        <a:pt x="16068" y="774"/>
                      </a:cubicBezTo>
                      <a:cubicBezTo>
                        <a:pt x="14576" y="1045"/>
                        <a:pt x="13829" y="1282"/>
                        <a:pt x="12644" y="1625"/>
                      </a:cubicBezTo>
                      <a:cubicBezTo>
                        <a:pt x="11459" y="1969"/>
                        <a:pt x="10065" y="2317"/>
                        <a:pt x="8956" y="2825"/>
                      </a:cubicBezTo>
                      <a:cubicBezTo>
                        <a:pt x="7848" y="3333"/>
                        <a:pt x="6805" y="4039"/>
                        <a:pt x="5971" y="4683"/>
                      </a:cubicBezTo>
                      <a:cubicBezTo>
                        <a:pt x="5137" y="5326"/>
                        <a:pt x="4511" y="6028"/>
                        <a:pt x="3984" y="6681"/>
                      </a:cubicBezTo>
                      <a:cubicBezTo>
                        <a:pt x="3457" y="7334"/>
                        <a:pt x="3238" y="7595"/>
                        <a:pt x="2810" y="8592"/>
                      </a:cubicBezTo>
                      <a:cubicBezTo>
                        <a:pt x="2382" y="9588"/>
                        <a:pt x="1877" y="10488"/>
                        <a:pt x="1405" y="12655"/>
                      </a:cubicBezTo>
                      <a:cubicBezTo>
                        <a:pt x="933" y="14822"/>
                        <a:pt x="296" y="19738"/>
                        <a:pt x="0" y="21600"/>
                      </a:cubicBezTo>
                    </a:path>
                  </a:pathLst>
                </a:custGeom>
                <a:noFill/>
                <a:ln w="19050" cap="flat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2077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r>
                    <a:rPr lang="en-US" sz="2400" b="1" dirty="0">
                      <a:solidFill>
                        <a:schemeClr val="tx1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atmospheric 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 Bold" charset="0"/>
                      <a:ea typeface="ＭＳ Ｐゴシック" charset="0"/>
                      <a:cs typeface="Times New Roman Bold" charset="0"/>
                      <a:sym typeface="Times New Roman Bold" charset="0"/>
                    </a:rPr>
                    <a:t>µ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 </a:t>
                  </a:r>
                </a:p>
              </p:txBody>
            </p:sp>
          </p:grp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354" y="1373"/>
                <a:ext cx="2309" cy="556"/>
                <a:chOff x="-30" y="0"/>
                <a:chExt cx="2309" cy="555"/>
              </a:xfrm>
            </p:grpSpPr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159" y="175"/>
                  <a:ext cx="2114" cy="125"/>
                </a:xfrm>
                <a:custGeom>
                  <a:avLst/>
                  <a:gdLst>
                    <a:gd name="T0" fmla="*/ 0 w 21600"/>
                    <a:gd name="T1" fmla="+- 0 21600 192"/>
                    <a:gd name="T2" fmla="*/ 21600 h 21408"/>
                    <a:gd name="T3" fmla="*/ 5281 w 21600"/>
                    <a:gd name="T4" fmla="+- 0 13095 192"/>
                    <a:gd name="T5" fmla="*/ 13095 h 21408"/>
                    <a:gd name="T6" fmla="*/ 8456 w 21600"/>
                    <a:gd name="T7" fmla="+- 0 4995 192"/>
                    <a:gd name="T8" fmla="*/ 4995 h 21408"/>
                    <a:gd name="T9" fmla="*/ 10800 w 21600"/>
                    <a:gd name="T10" fmla="+- 0 202 192"/>
                    <a:gd name="T11" fmla="*/ 202 h 21408"/>
                    <a:gd name="T12" fmla="*/ 13155 w 21600"/>
                    <a:gd name="T13" fmla="+- 0 6075 192"/>
                    <a:gd name="T14" fmla="*/ 6075 h 21408"/>
                    <a:gd name="T15" fmla="*/ 16668 w 21600"/>
                    <a:gd name="T16" fmla="+- 0 14715 192"/>
                    <a:gd name="T17" fmla="*/ 14715 h 21408"/>
                    <a:gd name="T18" fmla="*/ 21600 w 21600"/>
                    <a:gd name="T19" fmla="+- 0 21600 192"/>
                    <a:gd name="T20" fmla="*/ 21600 h 21408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</a:cxnLst>
                  <a:rect l="0" t="0" r="r" b="b"/>
                  <a:pathLst>
                    <a:path w="21600" h="21408">
                      <a:moveTo>
                        <a:pt x="0" y="21408"/>
                      </a:moveTo>
                      <a:cubicBezTo>
                        <a:pt x="878" y="19990"/>
                        <a:pt x="3873" y="15671"/>
                        <a:pt x="5281" y="12903"/>
                      </a:cubicBezTo>
                      <a:cubicBezTo>
                        <a:pt x="6688" y="10136"/>
                        <a:pt x="7535" y="6963"/>
                        <a:pt x="8456" y="4803"/>
                      </a:cubicBezTo>
                      <a:cubicBezTo>
                        <a:pt x="9377" y="2643"/>
                        <a:pt x="10017" y="-192"/>
                        <a:pt x="10800" y="10"/>
                      </a:cubicBezTo>
                      <a:cubicBezTo>
                        <a:pt x="11583" y="213"/>
                        <a:pt x="12176" y="3453"/>
                        <a:pt x="13155" y="5883"/>
                      </a:cubicBezTo>
                      <a:cubicBezTo>
                        <a:pt x="14134" y="8313"/>
                        <a:pt x="15261" y="11958"/>
                        <a:pt x="16668" y="14523"/>
                      </a:cubicBezTo>
                      <a:cubicBezTo>
                        <a:pt x="18076" y="17088"/>
                        <a:pt x="20573" y="19990"/>
                        <a:pt x="21600" y="21408"/>
                      </a:cubicBez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135" y="0"/>
                  <a:ext cx="2144" cy="87"/>
                </a:xfrm>
                <a:custGeom>
                  <a:avLst/>
                  <a:gdLst>
                    <a:gd name="T0" fmla="*/ 0 w 21600"/>
                    <a:gd name="T1" fmla="+- 0 21600 96"/>
                    <a:gd name="T2" fmla="*/ 21600 h 21504"/>
                    <a:gd name="T3" fmla="*/ 4497 w 21600"/>
                    <a:gd name="T4" fmla="+- 0 17144 96"/>
                    <a:gd name="T5" fmla="*/ 17144 h 21504"/>
                    <a:gd name="T6" fmla="*/ 7910 w 21600"/>
                    <a:gd name="T7" fmla="+- 0 9396 96"/>
                    <a:gd name="T8" fmla="*/ 9396 h 21504"/>
                    <a:gd name="T9" fmla="*/ 10915 w 21600"/>
                    <a:gd name="T10" fmla="+- 0 97 96"/>
                    <a:gd name="T11" fmla="*/ 97 h 21504"/>
                    <a:gd name="T12" fmla="*/ 13711 w 21600"/>
                    <a:gd name="T13" fmla="+- 0 8621 96"/>
                    <a:gd name="T14" fmla="*/ 8621 h 21504"/>
                    <a:gd name="T15" fmla="*/ 17259 w 21600"/>
                    <a:gd name="T16" fmla="+- 0 17144 96"/>
                    <a:gd name="T17" fmla="*/ 17144 h 21504"/>
                    <a:gd name="T18" fmla="*/ 21600 w 21600"/>
                    <a:gd name="T19" fmla="+- 0 19469 96"/>
                    <a:gd name="T20" fmla="*/ 19469 h 21504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</a:cxnLst>
                  <a:rect l="0" t="0" r="r" b="b"/>
                  <a:pathLst>
                    <a:path w="21600" h="21504">
                      <a:moveTo>
                        <a:pt x="0" y="21504"/>
                      </a:moveTo>
                      <a:cubicBezTo>
                        <a:pt x="1597" y="20342"/>
                        <a:pt x="3177" y="19082"/>
                        <a:pt x="4497" y="17048"/>
                      </a:cubicBezTo>
                      <a:cubicBezTo>
                        <a:pt x="5817" y="15014"/>
                        <a:pt x="6840" y="12108"/>
                        <a:pt x="7910" y="9300"/>
                      </a:cubicBezTo>
                      <a:cubicBezTo>
                        <a:pt x="8979" y="6491"/>
                        <a:pt x="9950" y="98"/>
                        <a:pt x="10915" y="1"/>
                      </a:cubicBezTo>
                      <a:cubicBezTo>
                        <a:pt x="11880" y="-96"/>
                        <a:pt x="12652" y="5716"/>
                        <a:pt x="13711" y="8525"/>
                      </a:cubicBezTo>
                      <a:cubicBezTo>
                        <a:pt x="14770" y="11334"/>
                        <a:pt x="15944" y="15208"/>
                        <a:pt x="17259" y="17048"/>
                      </a:cubicBezTo>
                      <a:cubicBezTo>
                        <a:pt x="18574" y="18889"/>
                        <a:pt x="20697" y="18889"/>
                        <a:pt x="21600" y="19373"/>
                      </a:cubicBez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lg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Rectangle 10"/>
                <p:cNvSpPr>
                  <a:spLocks/>
                </p:cNvSpPr>
                <p:nvPr/>
              </p:nvSpPr>
              <p:spPr bwMode="auto">
                <a:xfrm>
                  <a:off x="-30" y="259"/>
                  <a:ext cx="1743" cy="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r>
                    <a:rPr lang="en-US" sz="2400" b="1" dirty="0">
                      <a:solidFill>
                        <a:srgbClr val="0000FF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  </a:t>
                  </a:r>
                  <a:r>
                    <a:rPr lang="en-US" sz="2400" dirty="0" err="1" smtClean="0">
                      <a:solidFill>
                        <a:srgbClr val="0000FF"/>
                      </a:solidFill>
                      <a:latin typeface="Times New Roman Bold" charset="0"/>
                      <a:ea typeface="ＭＳ Ｐゴシック" charset="0"/>
                      <a:cs typeface="Times New Roman Bold" charset="0"/>
                      <a:sym typeface="Times New Roman Bold" charset="0"/>
                    </a:rPr>
                    <a:t>ν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 Bold" charset="0"/>
                      <a:ea typeface="ＭＳ Ｐゴシック" charset="0"/>
                      <a:cs typeface="Times New Roman Bold" charset="0"/>
                      <a:sym typeface="Times New Roman Bold" charset="0"/>
                    </a:rPr>
                    <a:t>-</a:t>
                  </a:r>
                  <a:r>
                    <a:rPr lang="en-US" sz="2400" b="1" dirty="0" smtClean="0">
                      <a:solidFill>
                        <a:srgbClr val="0000FF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induced 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 Bold" charset="0"/>
                      <a:ea typeface="ＭＳ Ｐゴシック" charset="0"/>
                      <a:cs typeface="Times New Roman Bold" charset="0"/>
                      <a:sym typeface="Times New Roman Bold" charset="0"/>
                    </a:rPr>
                    <a:t>µ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 </a:t>
                  </a:r>
                </a:p>
              </p:txBody>
            </p:sp>
          </p:grpSp>
        </p:grpSp>
        <p:sp>
          <p:nvSpPr>
            <p:cNvPr id="58" name="AutoShape 53"/>
            <p:cNvSpPr>
              <a:spLocks/>
            </p:cNvSpPr>
            <p:nvPr/>
          </p:nvSpPr>
          <p:spPr bwMode="auto">
            <a:xfrm rot="16200000">
              <a:off x="5845665" y="3857521"/>
              <a:ext cx="736600" cy="762000"/>
            </a:xfrm>
            <a:prstGeom prst="rightArrow">
              <a:avLst>
                <a:gd name="adj1" fmla="val 48574"/>
                <a:gd name="adj2" fmla="val 47829"/>
              </a:avLst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54"/>
            <p:cNvSpPr>
              <a:spLocks/>
            </p:cNvSpPr>
            <p:nvPr/>
          </p:nvSpPr>
          <p:spPr bwMode="auto">
            <a:xfrm rot="5400000">
              <a:off x="8088118" y="3934595"/>
              <a:ext cx="736600" cy="762000"/>
            </a:xfrm>
            <a:prstGeom prst="rightArrow">
              <a:avLst>
                <a:gd name="adj1" fmla="val 48574"/>
                <a:gd name="adj2" fmla="val 47829"/>
              </a:avLst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04635" y="5049213"/>
            <a:ext cx="3922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Cosmic-ray muons: ~3000 / second!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Atmospheric neutrinos: ~1 / 10 minutes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Astrophysical neutrinos: ???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826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Signatures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027" y="1347204"/>
            <a:ext cx="83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Positions, times, and amplitudes of Cherenkov light deposition: </a:t>
            </a:r>
            <a:r>
              <a:rPr lang="en-US" u="sng" dirty="0" smtClean="0">
                <a:latin typeface="Gill Sans Light"/>
                <a:cs typeface="Gill Sans Light"/>
              </a:rPr>
              <a:t>neutrino direction + energy</a:t>
            </a:r>
            <a:endParaRPr lang="en-US" u="sng" dirty="0"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27" y="4523462"/>
            <a:ext cx="229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ν</a:t>
            </a:r>
            <a:r>
              <a:rPr lang="en-US" baseline="-25000" dirty="0" err="1" smtClean="0">
                <a:latin typeface="Gill Sans Light"/>
                <a:cs typeface="Gill Sans Light"/>
              </a:rPr>
              <a:t>e</a:t>
            </a:r>
            <a:r>
              <a:rPr lang="en-US" dirty="0" smtClean="0">
                <a:latin typeface="Gill Sans Light"/>
                <a:cs typeface="Gill Sans Light"/>
              </a:rPr>
              <a:t> CC + all flavor NC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28</a:t>
            </a:fld>
            <a:endParaRPr lang="en-US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13486" r="14676" b="14956"/>
          <a:stretch/>
        </p:blipFill>
        <p:spPr bwMode="auto">
          <a:xfrm>
            <a:off x="6737443" y="2279765"/>
            <a:ext cx="2271713" cy="2568575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1289" y="2330257"/>
            <a:ext cx="3006817" cy="3667232"/>
            <a:chOff x="-7589" y="727079"/>
            <a:chExt cx="3168302" cy="386418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90"/>
            <a:stretch>
              <a:fillRect/>
            </a:stretch>
          </p:blipFill>
          <p:spPr bwMode="auto">
            <a:xfrm>
              <a:off x="141288" y="727079"/>
              <a:ext cx="3019425" cy="33464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096" y="830267"/>
              <a:ext cx="1941470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up-</a:t>
              </a:r>
              <a:r>
                <a:rPr lang="en-US" dirty="0" smtClean="0">
                  <a:latin typeface="+mn-lt"/>
                </a:rPr>
                <a:t>going </a:t>
              </a:r>
              <a:r>
                <a:rPr lang="en-US" dirty="0" err="1" smtClean="0">
                  <a:latin typeface="+mn-lt"/>
                </a:rPr>
                <a:t>muon</a:t>
              </a:r>
              <a:r>
                <a:rPr lang="en-US" dirty="0" smtClean="0">
                  <a:latin typeface="+mn-lt"/>
                </a:rPr>
                <a:t>: </a:t>
              </a:r>
              <a:r>
                <a:rPr lang="en-US" dirty="0" smtClean="0">
                  <a:sym typeface="Symbol" pitchFamily="18" charset="2"/>
                </a:rPr>
                <a:t></a:t>
              </a:r>
              <a:r>
                <a:rPr lang="en-US" baseline="-25000" dirty="0" smtClean="0">
                  <a:sym typeface="Symbol" pitchFamily="18" charset="2"/>
                </a:rPr>
                <a:t>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-7589" y="3602051"/>
              <a:ext cx="662954" cy="9892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467407" y="3671649"/>
              <a:ext cx="549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  <p:sp>
          <p:nvSpPr>
            <p:cNvPr id="19" name="Flowchart: Connector 3"/>
            <p:cNvSpPr/>
            <p:nvPr/>
          </p:nvSpPr>
          <p:spPr bwMode="auto">
            <a:xfrm>
              <a:off x="636332" y="3541278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683357" y="727079"/>
              <a:ext cx="1884518" cy="282462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762368" y="319165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auto">
          <a:xfrm>
            <a:off x="6313904" y="1741312"/>
            <a:ext cx="2448771" cy="31070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501888" y="2306932"/>
            <a:ext cx="1503750" cy="92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>
                <a:latin typeface="+mn-lt"/>
                <a:sym typeface="Symbol" pitchFamily="18" charset="2"/>
              </a:rPr>
              <a:t>Down-going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 smtClean="0">
                <a:latin typeface="+mn-lt"/>
                <a:sym typeface="Symbol" pitchFamily="18" charset="2"/>
              </a:rPr>
              <a:t>background</a:t>
            </a:r>
          </a:p>
          <a:p>
            <a:pPr eaLnBrk="1" hangingPunct="1"/>
            <a:r>
              <a:rPr lang="en-US" dirty="0" smtClean="0">
                <a:latin typeface="+mn-lt"/>
                <a:sym typeface="Symbol" pitchFamily="18" charset="2"/>
              </a:rPr>
              <a:t>&amp; EHE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78604" y="2320731"/>
            <a:ext cx="3035300" cy="2339975"/>
            <a:chOff x="3137315" y="717554"/>
            <a:chExt cx="3035300" cy="2339975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7" r="-6450" b="17276"/>
            <a:stretch>
              <a:fillRect/>
            </a:stretch>
          </p:blipFill>
          <p:spPr bwMode="auto">
            <a:xfrm>
              <a:off x="3137315" y="717554"/>
              <a:ext cx="3035300" cy="23399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3146588" y="727079"/>
              <a:ext cx="666750" cy="233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/>
            <a:p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V="1">
              <a:off x="3137315" y="1881642"/>
              <a:ext cx="1603359" cy="8161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3498556" y="239749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 smtClean="0">
                  <a:solidFill>
                    <a:srgbClr val="000000"/>
                  </a:solidFill>
                  <a:sym typeface="Symbol" pitchFamily="18" charset="2"/>
                </a:rPr>
                <a:t>e</a:t>
              </a:r>
              <a:endParaRPr lang="en-US" spc="-300" dirty="0">
                <a:solidFill>
                  <a:srgbClr val="000000"/>
                </a:solidFill>
                <a:latin typeface="Cambria Math"/>
                <a:ea typeface="Cambria Math"/>
              </a:endParaRPr>
            </a:p>
          </p:txBody>
        </p:sp>
        <p:sp>
          <p:nvSpPr>
            <p:cNvPr id="29" name="Flowchart: Connector 27"/>
            <p:cNvSpPr/>
            <p:nvPr/>
          </p:nvSpPr>
          <p:spPr bwMode="auto">
            <a:xfrm>
              <a:off x="5138794" y="1820867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604940" y="742000"/>
              <a:ext cx="2191063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</a:rPr>
                <a:t>cascade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  <a:ea typeface="Cambria Math"/>
                </a:rPr>
                <a:t>→ all flavors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379613" y="5118052"/>
            <a:ext cx="5406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“Tracks”: good direction, not-so-good energy resolution</a:t>
            </a:r>
            <a:br>
              <a:rPr lang="en-US" dirty="0" smtClean="0">
                <a:latin typeface="Gill Sans Light"/>
                <a:cs typeface="Gill Sans Light"/>
              </a:rPr>
            </a:br>
            <a:endParaRPr lang="en-US" dirty="0" smtClean="0">
              <a:latin typeface="Gill Sans Light"/>
              <a:cs typeface="Gill Sans Light"/>
            </a:endParaRPr>
          </a:p>
          <a:p>
            <a:r>
              <a:rPr lang="en-US" dirty="0" smtClean="0">
                <a:latin typeface="Gill Sans Light"/>
                <a:cs typeface="Gill Sans Light"/>
              </a:rPr>
              <a:t>“Cascades”: good energy resolution, no-so-good direction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61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Point Source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29</a:t>
            </a:fld>
            <a:endParaRPr lang="en-US"/>
          </a:p>
        </p:txBody>
      </p:sp>
      <p:pic>
        <p:nvPicPr>
          <p:cNvPr id="1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r="934"/>
          <a:stretch>
            <a:fillRect/>
          </a:stretch>
        </p:blipFill>
        <p:spPr bwMode="auto">
          <a:xfrm>
            <a:off x="5105400" y="1060450"/>
            <a:ext cx="40386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-5881" y="1069391"/>
            <a:ext cx="4693078" cy="3020200"/>
            <a:chOff x="6350815" y="1903413"/>
            <a:chExt cx="5053785" cy="3252331"/>
          </a:xfrm>
        </p:grpSpPr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7072313" y="1903413"/>
              <a:ext cx="0" cy="2800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>
              <a:off x="7099300" y="4667250"/>
              <a:ext cx="43053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0620375" y="4724857"/>
              <a:ext cx="4784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ea typeface="ＭＳ Ｐゴシック" charset="0"/>
                  <a:cs typeface="Gill Sans Light" charset="0"/>
                </a:rPr>
                <a:t>r.a.</a:t>
              </a:r>
              <a:endParaRPr lang="en-US" sz="2800" dirty="0">
                <a:solidFill>
                  <a:schemeClr val="tx1"/>
                </a:solidFill>
                <a:ea typeface="ＭＳ Ｐゴシック" charset="0"/>
                <a:cs typeface="Gill Sans Light" charset="0"/>
              </a:endParaRP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 rot="16200000">
              <a:off x="6506987" y="1843903"/>
              <a:ext cx="2416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δ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  <p:sp>
          <p:nvSpPr>
            <p:cNvPr id="22" name="Oval 23"/>
            <p:cNvSpPr>
              <a:spLocks/>
            </p:cNvSpPr>
            <p:nvPr/>
          </p:nvSpPr>
          <p:spPr bwMode="auto">
            <a:xfrm>
              <a:off x="7785100" y="32893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24"/>
            <p:cNvSpPr>
              <a:spLocks/>
            </p:cNvSpPr>
            <p:nvPr/>
          </p:nvSpPr>
          <p:spPr bwMode="auto">
            <a:xfrm>
              <a:off x="7759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25"/>
            <p:cNvSpPr>
              <a:spLocks/>
            </p:cNvSpPr>
            <p:nvPr/>
          </p:nvSpPr>
          <p:spPr bwMode="auto">
            <a:xfrm>
              <a:off x="83947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26"/>
            <p:cNvSpPr>
              <a:spLocks/>
            </p:cNvSpPr>
            <p:nvPr/>
          </p:nvSpPr>
          <p:spPr bwMode="auto">
            <a:xfrm>
              <a:off x="75565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Oval 27"/>
            <p:cNvSpPr>
              <a:spLocks/>
            </p:cNvSpPr>
            <p:nvPr/>
          </p:nvSpPr>
          <p:spPr bwMode="auto">
            <a:xfrm>
              <a:off x="88138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28"/>
            <p:cNvSpPr>
              <a:spLocks/>
            </p:cNvSpPr>
            <p:nvPr/>
          </p:nvSpPr>
          <p:spPr bwMode="auto">
            <a:xfrm>
              <a:off x="9613900" y="40640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29"/>
            <p:cNvSpPr>
              <a:spLocks/>
            </p:cNvSpPr>
            <p:nvPr/>
          </p:nvSpPr>
          <p:spPr bwMode="auto">
            <a:xfrm>
              <a:off x="10172700" y="21336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Oval 30"/>
            <p:cNvSpPr>
              <a:spLocks/>
            </p:cNvSpPr>
            <p:nvPr/>
          </p:nvSpPr>
          <p:spPr bwMode="auto">
            <a:xfrm>
              <a:off x="8610600" y="1993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31"/>
            <p:cNvSpPr>
              <a:spLocks/>
            </p:cNvSpPr>
            <p:nvPr/>
          </p:nvSpPr>
          <p:spPr bwMode="auto">
            <a:xfrm>
              <a:off x="97409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32"/>
            <p:cNvSpPr>
              <a:spLocks/>
            </p:cNvSpPr>
            <p:nvPr/>
          </p:nvSpPr>
          <p:spPr bwMode="auto">
            <a:xfrm>
              <a:off x="9410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33"/>
            <p:cNvSpPr>
              <a:spLocks/>
            </p:cNvSpPr>
            <p:nvPr/>
          </p:nvSpPr>
          <p:spPr bwMode="auto">
            <a:xfrm>
              <a:off x="105029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34"/>
            <p:cNvSpPr>
              <a:spLocks/>
            </p:cNvSpPr>
            <p:nvPr/>
          </p:nvSpPr>
          <p:spPr bwMode="auto">
            <a:xfrm>
              <a:off x="9017000" y="32385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35"/>
            <p:cNvSpPr>
              <a:spLocks/>
            </p:cNvSpPr>
            <p:nvPr/>
          </p:nvSpPr>
          <p:spPr bwMode="auto">
            <a:xfrm>
              <a:off x="10756900" y="2717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36"/>
            <p:cNvSpPr>
              <a:spLocks/>
            </p:cNvSpPr>
            <p:nvPr/>
          </p:nvSpPr>
          <p:spPr bwMode="auto">
            <a:xfrm>
              <a:off x="9410700" y="34544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37"/>
            <p:cNvSpPr>
              <a:spLocks/>
            </p:cNvSpPr>
            <p:nvPr/>
          </p:nvSpPr>
          <p:spPr bwMode="auto">
            <a:xfrm>
              <a:off x="9144000" y="27940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Oval 38"/>
            <p:cNvSpPr>
              <a:spLocks/>
            </p:cNvSpPr>
            <p:nvPr/>
          </p:nvSpPr>
          <p:spPr bwMode="auto">
            <a:xfrm>
              <a:off x="9258300" y="30988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Oval 39"/>
            <p:cNvSpPr>
              <a:spLocks/>
            </p:cNvSpPr>
            <p:nvPr/>
          </p:nvSpPr>
          <p:spPr bwMode="auto">
            <a:xfrm>
              <a:off x="9893300" y="3314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Oval 40"/>
            <p:cNvSpPr>
              <a:spLocks/>
            </p:cNvSpPr>
            <p:nvPr/>
          </p:nvSpPr>
          <p:spPr bwMode="auto">
            <a:xfrm>
              <a:off x="9372600" y="2933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41"/>
            <p:cNvSpPr>
              <a:spLocks/>
            </p:cNvSpPr>
            <p:nvPr/>
          </p:nvSpPr>
          <p:spPr bwMode="auto">
            <a:xfrm>
              <a:off x="8940800" y="2590800"/>
              <a:ext cx="1270000" cy="1270000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Rectangle 42"/>
            <p:cNvSpPr>
              <a:spLocks/>
            </p:cNvSpPr>
            <p:nvPr/>
          </p:nvSpPr>
          <p:spPr bwMode="auto">
            <a:xfrm>
              <a:off x="10099767" y="2389405"/>
              <a:ext cx="21820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2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σ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0247" y="4369698"/>
            <a:ext cx="4692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latin typeface="Gill Sans Light"/>
                <a:cs typeface="Gill Sans Light"/>
              </a:rPr>
              <a:t>Unbinned</a:t>
            </a:r>
            <a:r>
              <a:rPr lang="en-US" sz="2000" dirty="0" smtClean="0">
                <a:latin typeface="Gill Sans Light"/>
                <a:cs typeface="Gill Sans Light"/>
              </a:rPr>
              <a:t> likelihood search to search 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for time-independent clustering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Gill Sans Light"/>
                <a:cs typeface="Gill Sans Light"/>
              </a:rPr>
              <a:t>Covers both hemispheres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(different backgrounds, energy regimes)</a:t>
            </a:r>
          </a:p>
        </p:txBody>
      </p:sp>
    </p:spTree>
    <p:extLst>
      <p:ext uri="{BB962C8B-B14F-4D97-AF65-F5344CB8AC3E}">
        <p14:creationId xmlns:p14="http://schemas.microsoft.com/office/powerpoint/2010/main" val="325897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Nature’s Accelerators: SNRs?</a:t>
            </a:r>
          </a:p>
        </p:txBody>
      </p:sp>
      <p:pic>
        <p:nvPicPr>
          <p:cNvPr id="4" name="Picture 3" descr="600px-Crab_Neb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56" y="1377108"/>
            <a:ext cx="1858962" cy="1858962"/>
          </a:xfrm>
          <a:prstGeom prst="rect">
            <a:avLst/>
          </a:prstGeom>
        </p:spPr>
      </p:pic>
      <p:pic>
        <p:nvPicPr>
          <p:cNvPr id="5" name="Picture 4" descr="796px-Veil_nebula_lano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32" y="1504172"/>
            <a:ext cx="2250330" cy="1696228"/>
          </a:xfrm>
          <a:prstGeom prst="rect">
            <a:avLst/>
          </a:prstGeom>
        </p:spPr>
      </p:pic>
      <p:pic>
        <p:nvPicPr>
          <p:cNvPr id="6" name="Picture 5" descr="788px-Cassiopeia_A_Spitzer_Cr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32" y="3962400"/>
            <a:ext cx="2305050" cy="1755114"/>
          </a:xfrm>
          <a:prstGeom prst="rect">
            <a:avLst/>
          </a:prstGeom>
        </p:spPr>
      </p:pic>
      <p:pic>
        <p:nvPicPr>
          <p:cNvPr id="7" name="Picture 6" descr="605px-Main_tycho_remnant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231935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4157" y="1819870"/>
            <a:ext cx="1731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Crab nebula (M1)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Hubble, false color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1943" y="1819870"/>
            <a:ext cx="158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Veil nebula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(NGC6992, etc.)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optical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135" y="4419600"/>
            <a:ext cx="21886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Tycho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(SN1572 / B </a:t>
            </a:r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Cas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X-ray / infrared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4012" y="4419600"/>
            <a:ext cx="2189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Cassiopeia A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X-ray / optical / infrared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7534" y="6026336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several supernova remnants (SNR) in our Galaxy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B676-0CB8-6941-A905-705FAB5FA46D}" type="slidenum">
              <a:rPr lang="en-US"/>
              <a:pPr/>
              <a:t>30</a:t>
            </a:fld>
            <a:endParaRPr lang="en-US"/>
          </a:p>
        </p:txBody>
      </p:sp>
      <p:sp>
        <p:nvSpPr>
          <p:cNvPr id="72705" name="Rectangle 1"/>
          <p:cNvSpPr>
            <a:spLocks/>
          </p:cNvSpPr>
          <p:nvPr/>
        </p:nvSpPr>
        <p:spPr bwMode="auto">
          <a:xfrm>
            <a:off x="-223242" y="1151929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 smtClean="0"/>
              <a:t>IC79+IC59+IC40 Neutrino Sky</a:t>
            </a:r>
            <a:endParaRPr lang="en-US" dirty="0"/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3216920" y="6295044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 rot="-5400000">
            <a:off x="-812619" y="335395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270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920432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/>
          </p:cNvSpPr>
          <p:nvPr/>
        </p:nvSpPr>
        <p:spPr bwMode="auto">
          <a:xfrm rot="-5400000">
            <a:off x="-905806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271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969296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Rectangle 8"/>
          <p:cNvSpPr>
            <a:spLocks/>
          </p:cNvSpPr>
          <p:nvPr/>
        </p:nvSpPr>
        <p:spPr bwMode="auto">
          <a:xfrm>
            <a:off x="1497955" y="1546252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6916" r="6174" b="12340"/>
          <a:stretch>
            <a:fillRect/>
          </a:stretch>
        </p:blipFill>
        <p:spPr bwMode="auto">
          <a:xfrm>
            <a:off x="1250156" y="2207048"/>
            <a:ext cx="6866930" cy="3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740326"/>
            <a:ext cx="2133600" cy="365125"/>
          </a:xfrm>
        </p:spPr>
        <p:txBody>
          <a:bodyPr/>
          <a:lstStyle/>
          <a:p>
            <a:fld id="{E2DD5BCE-E552-5549-AFAA-2BB5508BB293}" type="slidenum">
              <a:rPr lang="en-US"/>
              <a:pPr/>
              <a:t>31</a:t>
            </a:fld>
            <a:endParaRPr lang="en-US"/>
          </a:p>
        </p:txBody>
      </p:sp>
      <p:sp>
        <p:nvSpPr>
          <p:cNvPr id="73729" name="Rectangle 1"/>
          <p:cNvSpPr>
            <a:spLocks/>
          </p:cNvSpPr>
          <p:nvPr/>
        </p:nvSpPr>
        <p:spPr bwMode="auto">
          <a:xfrm>
            <a:off x="-223242" y="1535905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843" r="7747" b="5685"/>
          <a:stretch>
            <a:fillRect/>
          </a:stretch>
        </p:blipFill>
        <p:spPr bwMode="auto">
          <a:xfrm>
            <a:off x="991195" y="1705570"/>
            <a:ext cx="71359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/>
              <a:t>IC79+IC59+IC40 Neutrino Sky</a:t>
            </a:r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>
            <a:off x="3216920" y="5981089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 rot="-5400000">
            <a:off x="-849155" y="3039998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37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606477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7"/>
          <p:cNvSpPr>
            <a:spLocks/>
          </p:cNvSpPr>
          <p:nvPr/>
        </p:nvSpPr>
        <p:spPr bwMode="auto">
          <a:xfrm rot="-5400000">
            <a:off x="-844091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373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655341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9"/>
          <p:cNvSpPr>
            <a:spLocks/>
          </p:cNvSpPr>
          <p:nvPr/>
        </p:nvSpPr>
        <p:spPr bwMode="auto">
          <a:xfrm>
            <a:off x="1497955" y="1232297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4122" y="5403989"/>
            <a:ext cx="679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No significant cluster found yet (or correlation with source list)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Ultra-high Energy Neutrino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6_intera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3" y="1228593"/>
            <a:ext cx="7020399" cy="2003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5572" y="1112051"/>
            <a:ext cx="209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image courtesy JEM-EUSO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5444" y="2617112"/>
            <a:ext cx="8686800" cy="348056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Interaction of UHE cosmic rays with cosmic microwave background</a:t>
            </a:r>
            <a:br>
              <a:rPr lang="en-US" sz="2400" dirty="0" smtClean="0"/>
            </a:br>
            <a:r>
              <a:rPr lang="en-US" sz="2400" dirty="0" smtClean="0"/>
              <a:t>(GZK effect)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Also produces UHE neutrinos (“cosmogenic”, “GZK”, “BZ”)</a:t>
            </a:r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180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EHE Neutrino 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50938" y="6581001"/>
            <a:ext cx="429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also first IceCube upper limits: Phys</a:t>
            </a:r>
            <a:r>
              <a:rPr lang="en-US" sz="1200" dirty="0"/>
              <a:t>. Rev. D 82, 072003 (2010)</a:t>
            </a:r>
          </a:p>
        </p:txBody>
      </p:sp>
      <p:pic>
        <p:nvPicPr>
          <p:cNvPr id="5" name="Picture 4" descr="aya_sele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8832" r="21077" b="53276"/>
          <a:stretch/>
        </p:blipFill>
        <p:spPr>
          <a:xfrm>
            <a:off x="457200" y="1312659"/>
            <a:ext cx="2788512" cy="2831086"/>
          </a:xfrm>
          <a:prstGeom prst="rect">
            <a:avLst/>
          </a:prstGeom>
        </p:spPr>
      </p:pic>
      <p:pic>
        <p:nvPicPr>
          <p:cNvPr id="6" name="Picture 5" descr="aya_sel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57620" r="2267" b="12535"/>
          <a:stretch/>
        </p:blipFill>
        <p:spPr>
          <a:xfrm>
            <a:off x="457200" y="4304866"/>
            <a:ext cx="8468508" cy="2046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3918" y="1171531"/>
            <a:ext cx="5081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May 2010 – May 2012 (672.7 days livetime)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Primary selection criterion: high “NPE”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Track reconstruction quality removes corner-clippers, coincident CR events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0237" y="955271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PRELIMINARY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5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Highest-energy Neutrinos Ever Observed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27078" y="880647"/>
            <a:ext cx="513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Two cascade events in </a:t>
            </a:r>
            <a:r>
              <a:rPr lang="en-US" dirty="0" err="1" smtClean="0">
                <a:latin typeface="Gill Sans Light"/>
                <a:cs typeface="Gill Sans Light"/>
              </a:rPr>
              <a:t>unblinded</a:t>
            </a:r>
            <a:r>
              <a:rPr lang="en-US" dirty="0" smtClean="0">
                <a:latin typeface="Gill Sans Light"/>
                <a:cs typeface="Gill Sans Light"/>
              </a:rPr>
              <a:t> data sample 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(background estimation: 0.14 events; 2.8σ, P = 0.29%)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6" name="Picture 5" descr="movie_EHE_JanuaryYok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38" y="2202130"/>
            <a:ext cx="3556284" cy="3223922"/>
          </a:xfrm>
          <a:prstGeom prst="rect">
            <a:avLst/>
          </a:prstGeom>
        </p:spPr>
      </p:pic>
      <p:pic>
        <p:nvPicPr>
          <p:cNvPr id="7" name="Picture 6" descr="movie_EHE_AugYok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5" y="2169864"/>
            <a:ext cx="3556285" cy="3223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6687" y="1832798"/>
            <a:ext cx="298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 Jan 2012: 96k PE, 312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83" y="1768266"/>
            <a:ext cx="3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9 Aug. 2011: 70k PE, 354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82902" y="5600254"/>
            <a:ext cx="190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“Ernie” ~1300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849" y="5567988"/>
            <a:ext cx="182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“Bert” ~1100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1885" y="6187073"/>
            <a:ext cx="299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Gill Sans Light"/>
                <a:cs typeface="Gill Sans Light"/>
              </a:rPr>
              <a:t>Phys. Rev. Lett. 111, 021103 (2013)</a:t>
            </a:r>
            <a:endParaRPr lang="en-US" sz="16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96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find more?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 t="22921" r="4296"/>
          <a:stretch/>
        </p:blipFill>
        <p:spPr>
          <a:xfrm>
            <a:off x="4431813" y="1134837"/>
            <a:ext cx="4498581" cy="500535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361" y="1146693"/>
            <a:ext cx="4190803" cy="50064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High-energy starting event search (May 2010 to May 2012)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Veto layer excludes atmospheric muons and some atmospheric neutrinos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Sensitive to all flavors, all directions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850260" y="5620148"/>
            <a:ext cx="1066622" cy="5065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07049" y="6085496"/>
            <a:ext cx="1370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Light"/>
                <a:cs typeface="Gill Sans Light"/>
              </a:rPr>
              <a:t>courtesy C. </a:t>
            </a:r>
            <a:r>
              <a:rPr lang="en-US" sz="1200" dirty="0" err="1" smtClean="0">
                <a:latin typeface="Gill Sans Light"/>
                <a:cs typeface="Gill Sans Light"/>
              </a:rPr>
              <a:t>Kopper</a:t>
            </a:r>
            <a:endParaRPr lang="en-US" sz="1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28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Muon Background Estimation From Data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17251" r="7981"/>
          <a:stretch/>
        </p:blipFill>
        <p:spPr>
          <a:xfrm>
            <a:off x="4692207" y="1305445"/>
            <a:ext cx="3995576" cy="456906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6642" y="1384289"/>
            <a:ext cx="4023294" cy="500649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Add one layer of DOMs to “tag” known background events</a:t>
            </a:r>
          </a:p>
          <a:p>
            <a:pPr lvl="1"/>
            <a:r>
              <a:rPr lang="en-US" dirty="0" smtClean="0"/>
              <a:t>use these to evaluate veto efficiency</a:t>
            </a:r>
          </a:p>
          <a:p>
            <a:pPr lvl="1"/>
            <a:endParaRPr lang="en-US" dirty="0"/>
          </a:p>
          <a:p>
            <a:r>
              <a:rPr lang="en-US" dirty="0" smtClean="0"/>
              <a:t>Can be checked at lower energies where background </a:t>
            </a:r>
            <a:r>
              <a:rPr lang="en-US" dirty="0" smtClean="0"/>
              <a:t>dominates</a:t>
            </a:r>
          </a:p>
          <a:p>
            <a:endParaRPr lang="en-US" dirty="0"/>
          </a:p>
          <a:p>
            <a:r>
              <a:rPr lang="en-US" dirty="0" smtClean="0"/>
              <a:t>Estimated muon background: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 ± 1.5 events / year</a:t>
            </a:r>
          </a:p>
          <a:p>
            <a:endParaRPr lang="en-US" dirty="0"/>
          </a:p>
          <a:p>
            <a:r>
              <a:rPr lang="en-US" dirty="0" smtClean="0"/>
              <a:t>Remaining background is atmospheric neutrinos</a:t>
            </a:r>
          </a:p>
          <a:p>
            <a:pPr lvl="1"/>
            <a:r>
              <a:rPr lang="en-US" dirty="0" smtClean="0"/>
              <a:t>2.3 </a:t>
            </a:r>
            <a:r>
              <a:rPr lang="en-US" baseline="30000" dirty="0" smtClean="0"/>
              <a:t>+1.9</a:t>
            </a:r>
            <a:r>
              <a:rPr lang="en-US" baseline="-25000" dirty="0" smtClean="0"/>
              <a:t>-0.6</a:t>
            </a:r>
            <a:r>
              <a:rPr lang="en-US" dirty="0" smtClean="0"/>
              <a:t> events / year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0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26 more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 b="2995"/>
          <a:stretch/>
        </p:blipFill>
        <p:spPr>
          <a:xfrm>
            <a:off x="486428" y="1045944"/>
            <a:ext cx="8141166" cy="5320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0025" y="6190830"/>
            <a:ext cx="1586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Light"/>
                <a:cs typeface="Gill Sans Light"/>
              </a:rPr>
              <a:t>courtesy N. </a:t>
            </a:r>
            <a:r>
              <a:rPr lang="en-US" sz="1200" dirty="0" err="1" smtClean="0">
                <a:latin typeface="Gill Sans Light"/>
                <a:cs typeface="Gill Sans Light"/>
              </a:rPr>
              <a:t>Whitehorn</a:t>
            </a:r>
            <a:endParaRPr lang="en-US" sz="1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682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 b="2285"/>
          <a:stretch/>
        </p:blipFill>
        <p:spPr>
          <a:xfrm>
            <a:off x="0" y="1499607"/>
            <a:ext cx="9144000" cy="39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8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b="10868"/>
          <a:stretch/>
        </p:blipFill>
        <p:spPr>
          <a:xfrm>
            <a:off x="119402" y="1081580"/>
            <a:ext cx="8930014" cy="53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143" y="865204"/>
            <a:ext cx="2362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M87</a:t>
            </a:r>
            <a:endParaRPr lang="en-US" sz="4000" dirty="0"/>
          </a:p>
        </p:txBody>
      </p:sp>
      <p:pic>
        <p:nvPicPr>
          <p:cNvPr id="5" name="Picture 4" descr="Active.galaxy.arp.500pix.jpg"/>
          <p:cNvPicPr>
            <a:picLocks noChangeAspect="1"/>
          </p:cNvPicPr>
          <p:nvPr/>
        </p:nvPicPr>
        <p:blipFill>
          <a:blip r:embed="rId2"/>
          <a:srcRect l="3894" t="7174" r="4604" b="13243"/>
          <a:stretch>
            <a:fillRect/>
          </a:stretch>
        </p:blipFill>
        <p:spPr>
          <a:xfrm>
            <a:off x="421531" y="1784309"/>
            <a:ext cx="3442793" cy="374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31884" y="1239599"/>
            <a:ext cx="5566795" cy="520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Centaurus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 A (NGC 5128)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pic>
        <p:nvPicPr>
          <p:cNvPr id="7" name="Picture 6" descr="cena_co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78" y="1830340"/>
            <a:ext cx="4847954" cy="369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1747"/>
            <a:ext cx="8229600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dirty="0" smtClean="0"/>
              <a:t>Nature’s Accelerators: AGN?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280" y="5810443"/>
            <a:ext cx="514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composite images of two active galactic nuclei (AGN)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70461"/>
            <a:ext cx="2133600" cy="365125"/>
          </a:xfrm>
        </p:spPr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70461"/>
            <a:ext cx="2895600" cy="365125"/>
          </a:xfrm>
        </p:spPr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70461"/>
            <a:ext cx="2133600" cy="365125"/>
          </a:xfrm>
        </p:spPr>
        <p:txBody>
          <a:bodyPr/>
          <a:lstStyle/>
          <a:p>
            <a:fld id="{B2730214-7777-9F45-8FA2-3861A1E0E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0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Charge (Brightness)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4" t="1847" r="2718" b="3123"/>
          <a:stretch/>
        </p:blipFill>
        <p:spPr>
          <a:xfrm>
            <a:off x="163217" y="1196752"/>
            <a:ext cx="4075335" cy="488791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74655" y="1507779"/>
            <a:ext cx="4914236" cy="42963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Fits well to tagged background estimates below charge threshold</a:t>
            </a:r>
          </a:p>
          <a:p>
            <a:endParaRPr lang="en-US" sz="2800" dirty="0"/>
          </a:p>
          <a:p>
            <a:r>
              <a:rPr lang="en-US" sz="2800" dirty="0" smtClean="0"/>
              <a:t>Hatched region: uncertainties in atmospheric neutrino flux</a:t>
            </a:r>
          </a:p>
          <a:p>
            <a:endParaRPr lang="en-US" sz="2800" dirty="0"/>
          </a:p>
          <a:p>
            <a:r>
              <a:rPr lang="en-US" sz="2800" dirty="0" smtClean="0"/>
              <a:t>Significance of excess: 4.1</a:t>
            </a:r>
            <a:r>
              <a:rPr lang="en-US" sz="2800" dirty="0" smtClean="0">
                <a:ea typeface="Lucida Grande"/>
              </a:rPr>
              <a:t>σ</a:t>
            </a:r>
            <a:br>
              <a:rPr lang="en-US" sz="2800" dirty="0" smtClean="0">
                <a:ea typeface="Lucida Grande"/>
              </a:rPr>
            </a:br>
            <a:r>
              <a:rPr lang="en-US" sz="2800" dirty="0" smtClean="0">
                <a:ea typeface="Lucida Grande"/>
              </a:rPr>
              <a:t>(P = 0.004%)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418312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Deposited Energy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6" t="22782" r="1385" b="4712"/>
          <a:stretch/>
        </p:blipFill>
        <p:spPr>
          <a:xfrm>
            <a:off x="94581" y="1405272"/>
            <a:ext cx="5207712" cy="465168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21048" y="1119674"/>
            <a:ext cx="4114800" cy="5006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Compatible with benchmark </a:t>
            </a:r>
            <a:r>
              <a:rPr lang="en-US" sz="2800" i="1" dirty="0" smtClean="0"/>
              <a:t>E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astrophysical model</a:t>
            </a:r>
          </a:p>
          <a:p>
            <a:endParaRPr lang="en-US" sz="2800" dirty="0"/>
          </a:p>
          <a:p>
            <a:r>
              <a:rPr lang="en-US" sz="2800" dirty="0" smtClean="0"/>
              <a:t>Potential cutoff at 2-5 </a:t>
            </a:r>
            <a:r>
              <a:rPr lang="en-US" sz="2800" dirty="0" err="1" smtClean="0"/>
              <a:t>PeV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Best-fit </a:t>
            </a:r>
            <a:r>
              <a:rPr lang="en-US" sz="2800" dirty="0" smtClean="0"/>
              <a:t>neutrino flux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smtClean="0"/>
              <a:t> 1.2±0.4×10</a:t>
            </a:r>
            <a:r>
              <a:rPr lang="en-US" sz="2800" baseline="30000" dirty="0" smtClean="0"/>
              <a:t>-8</a:t>
            </a:r>
            <a:r>
              <a:rPr lang="en-US" sz="2800" dirty="0" smtClean="0"/>
              <a:t>  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err="1" smtClean="0"/>
              <a:t>GeV</a:t>
            </a:r>
            <a:r>
              <a:rPr lang="en-US" sz="2800" dirty="0" smtClean="0"/>
              <a:t> cm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s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 sr</a:t>
            </a:r>
            <a:r>
              <a:rPr lang="en-US" sz="2800" baseline="30000" dirty="0" smtClean="0"/>
              <a:t>-1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81096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Skymap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20230" r="13114" b="2811"/>
          <a:stretch/>
        </p:blipFill>
        <p:spPr>
          <a:xfrm>
            <a:off x="1202536" y="1347202"/>
            <a:ext cx="6742306" cy="3958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3374" y="5459008"/>
            <a:ext cx="659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Compatible with isotropy: no significant cluster found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2315" y="4980206"/>
            <a:ext cx="172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courtesy N. </a:t>
            </a:r>
            <a:r>
              <a:rPr lang="en-US" sz="1400" dirty="0" err="1" smtClean="0">
                <a:latin typeface="Gill Sans Light"/>
                <a:cs typeface="Gill Sans Light"/>
              </a:rPr>
              <a:t>Kurahashi</a:t>
            </a:r>
            <a:endParaRPr lang="en-US" sz="1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469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172" y="1013828"/>
            <a:ext cx="6306556" cy="5236676"/>
          </a:xfrm>
        </p:spPr>
        <p:txBody>
          <a:bodyPr>
            <a:noAutofit/>
          </a:bodyPr>
          <a:lstStyle/>
          <a:p>
            <a:r>
              <a:rPr lang="en-US" sz="2000" dirty="0" smtClean="0"/>
              <a:t>Answering the mysteries of high-energy cosmic rays:</a:t>
            </a:r>
            <a:br>
              <a:rPr lang="en-US" sz="2000" dirty="0" smtClean="0"/>
            </a:br>
            <a:r>
              <a:rPr lang="en-US" sz="2000" dirty="0" smtClean="0"/>
              <a:t>huge particle detectors in remote </a:t>
            </a:r>
            <a:r>
              <a:rPr lang="en-US" sz="2000" dirty="0" smtClean="0"/>
              <a:t>locations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Pierre Auger Cosmic Ray Observatory</a:t>
            </a:r>
          </a:p>
          <a:p>
            <a:pPr lvl="1"/>
            <a:r>
              <a:rPr lang="en-US" sz="2000" dirty="0" smtClean="0"/>
              <a:t>cosmic ray arrival directions likely non-isotropic</a:t>
            </a:r>
          </a:p>
          <a:p>
            <a:pPr lvl="1"/>
            <a:r>
              <a:rPr lang="en-US" sz="2000" dirty="0" smtClean="0"/>
              <a:t>interesting clustering around Cen A</a:t>
            </a:r>
          </a:p>
          <a:p>
            <a:pPr lvl="1"/>
            <a:r>
              <a:rPr lang="en-US" sz="2000" dirty="0" smtClean="0"/>
              <a:t>composition at highest energies appears heavy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IceCube Neutrino Observatory</a:t>
            </a:r>
          </a:p>
          <a:p>
            <a:pPr lvl="1"/>
            <a:r>
              <a:rPr lang="en-US" sz="2000" dirty="0" smtClean="0"/>
              <a:t>28 high-energy neutrinos discovered in two years</a:t>
            </a:r>
          </a:p>
          <a:p>
            <a:pPr lvl="1"/>
            <a:r>
              <a:rPr lang="en-US" sz="2000" dirty="0" smtClean="0"/>
              <a:t>incompatible at 4.1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dirty="0" smtClean="0"/>
              <a:t> with standard backgrounds</a:t>
            </a:r>
          </a:p>
          <a:p>
            <a:pPr lvl="1"/>
            <a:r>
              <a:rPr lang="en-US" sz="2000" dirty="0" smtClean="0"/>
              <a:t>consistent with </a:t>
            </a:r>
            <a:r>
              <a:rPr lang="en-US" sz="2000" dirty="0" smtClean="0"/>
              <a:t>an isotropic </a:t>
            </a:r>
            <a:r>
              <a:rPr lang="en-US" sz="2000" dirty="0" smtClean="0"/>
              <a:t>astrophysical signal</a:t>
            </a:r>
            <a:endParaRPr lang="en-US" sz="2000" dirty="0"/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ore </a:t>
            </a:r>
            <a:r>
              <a:rPr lang="en-US" sz="2000" dirty="0" smtClean="0"/>
              <a:t>data coming soon! 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Era of particle astronomy beginning?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 descr="sven_walking_to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" y="1590842"/>
            <a:ext cx="2949965" cy="442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0048" y="5601365"/>
            <a:ext cx="190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photo credit: S. </a:t>
            </a:r>
            <a:r>
              <a:rPr lang="en-US" sz="14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Lidstrom</a:t>
            </a:r>
            <a:endParaRPr lang="en-US" sz="1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402086"/>
            <a:ext cx="6482953" cy="4011662"/>
          </a:xfrm>
          <a:prstGeom prst="rect">
            <a:avLst/>
          </a:prstGeom>
          <a:noFill/>
          <a:ln>
            <a:noFill/>
          </a:ln>
          <a:effectLst>
            <a:outerShdw blurRad="266700" dist="101600" dir="4320000" algn="ctr" rotWithShape="0">
              <a:schemeClr val="bg2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2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00">
                    <a:alpha val="32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848321" y="2080617"/>
            <a:ext cx="2253630" cy="139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 err="1">
                <a:ea typeface="ＭＳ Ｐゴシック" charset="0"/>
                <a:cs typeface="Gill Sans Light" charset="0"/>
              </a:rPr>
              <a:t>Bartol</a:t>
            </a:r>
            <a:r>
              <a:rPr lang="en-US" sz="1000" dirty="0">
                <a:ea typeface="ＭＳ Ｐゴシック" charset="0"/>
                <a:cs typeface="Gill Sans Light" charset="0"/>
              </a:rPr>
              <a:t> Research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Inst</a:t>
            </a:r>
            <a:r>
              <a:rPr lang="en-US" sz="1000" dirty="0">
                <a:ea typeface="ＭＳ Ｐゴシック" charset="0"/>
                <a:cs typeface="Gill Sans Light" charset="0"/>
              </a:rPr>
              <a:t>,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Univ</a:t>
            </a:r>
            <a:r>
              <a:rPr lang="en-US" sz="1000" dirty="0">
                <a:ea typeface="ＭＳ Ｐゴシック" charset="0"/>
                <a:cs typeface="Gill Sans Light" charset="0"/>
              </a:rPr>
              <a:t> of Delaware,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Alaska Anchorage,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Pennsylvania State University,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Wisconsin-Madison,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Wisconsin-River Falls,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LBNL,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Irvine,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Stony Brook University, USA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848320" y="4098727"/>
            <a:ext cx="4125516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Alabama,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Clark-Atlanta University,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Georgia Tech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Ohio State University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Maryland,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Kansas,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Southern Univ. and A&amp;M College,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Baton Rouge, LA, USA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4643438" y="1535906"/>
            <a:ext cx="2964656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8929" tIns="8929" rIns="8929" bIns="8929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Mainz,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DESY Zeuthen,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Wuppertal,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Dortmund,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Humboldt Universität,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RWTH Aachen,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Bonn,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Ruhr-Universität, Bochum,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MPI, Heidelberg,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7206258" y="1634133"/>
            <a:ext cx="2268141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Uppsala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Stockholm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Imperial College, London,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Oxford,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Libre de Bruxelles,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Vrije Universiteit Brussel,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de Mons,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Universiteit Gent,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EPFL, UniGe, Switzerland</a:t>
            </a:r>
          </a:p>
          <a:p>
            <a:pPr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8" name="Rectangle 6"/>
          <p:cNvSpPr>
            <a:spLocks/>
          </p:cNvSpPr>
          <p:nvPr/>
        </p:nvSpPr>
        <p:spPr bwMode="auto">
          <a:xfrm>
            <a:off x="7777758" y="4152304"/>
            <a:ext cx="182165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1836102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Chiba University, Japan</a:t>
            </a: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6259711" y="5911453"/>
            <a:ext cx="2044898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University of Canterbury, 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Christchurch, New Zealand</a:t>
            </a:r>
          </a:p>
        </p:txBody>
      </p:sp>
      <p:pic>
        <p:nvPicPr>
          <p:cNvPr id="49160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39" y="4286250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6" y="3482578"/>
            <a:ext cx="419695" cy="247799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33" y="4313039"/>
            <a:ext cx="418579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86" y="5679281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4" name="Rectangle 12"/>
          <p:cNvSpPr>
            <a:spLocks/>
          </p:cNvSpPr>
          <p:nvPr/>
        </p:nvSpPr>
        <p:spPr bwMode="auto">
          <a:xfrm>
            <a:off x="848320" y="3411140"/>
            <a:ext cx="208061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Alberta, Canada</a:t>
            </a:r>
          </a:p>
        </p:txBody>
      </p:sp>
      <p:sp>
        <p:nvSpPr>
          <p:cNvPr id="49165" name="Rectangle 13"/>
          <p:cNvSpPr>
            <a:spLocks/>
          </p:cNvSpPr>
          <p:nvPr/>
        </p:nvSpPr>
        <p:spPr bwMode="auto">
          <a:xfrm>
            <a:off x="3330773" y="4616648"/>
            <a:ext cx="2866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the West Indies, Barbados</a:t>
            </a:r>
          </a:p>
        </p:txBody>
      </p:sp>
      <p:pic>
        <p:nvPicPr>
          <p:cNvPr id="49166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16" y="4348758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05" y="3366492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3009305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1768078"/>
            <a:ext cx="419695" cy="25114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49138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1" name="Picture 19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05829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164306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7" y="71438"/>
            <a:ext cx="4464844" cy="1358429"/>
          </a:xfrm>
          <a:prstGeom prst="rect">
            <a:avLst/>
          </a:prstGeom>
          <a:noFill/>
          <a:ln>
            <a:noFill/>
          </a:ln>
          <a:effectLst>
            <a:outerShdw blurRad="127000" dist="76199" dir="18660002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4" name="Rectangle 22"/>
          <p:cNvSpPr>
            <a:spLocks/>
          </p:cNvSpPr>
          <p:nvPr/>
        </p:nvSpPr>
        <p:spPr bwMode="auto">
          <a:xfrm>
            <a:off x="154254" y="1542001"/>
            <a:ext cx="5000625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 countries, 40 institutions, ~260 collaborators</a:t>
            </a:r>
          </a:p>
        </p:txBody>
      </p:sp>
      <p:sp>
        <p:nvSpPr>
          <p:cNvPr id="49175" name="Rectangle 23"/>
          <p:cNvSpPr>
            <a:spLocks/>
          </p:cNvSpPr>
          <p:nvPr/>
        </p:nvSpPr>
        <p:spPr bwMode="auto">
          <a:xfrm>
            <a:off x="44648" y="-44648"/>
            <a:ext cx="4750594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ICECUBE</a:t>
            </a:r>
          </a:p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COLLABORATION</a:t>
            </a:r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89297" y="1504653"/>
            <a:ext cx="4233788" cy="122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274" y="2849286"/>
            <a:ext cx="3817587" cy="722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rc0708_v3_energy_rec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38071" r="49208" b="40064"/>
          <a:stretch/>
        </p:blipFill>
        <p:spPr>
          <a:xfrm>
            <a:off x="5480105" y="1222398"/>
            <a:ext cx="3445603" cy="3423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9211" y="991565"/>
            <a:ext cx="214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tracks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8563" y="962092"/>
            <a:ext cx="248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cascades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38" y="6085523"/>
            <a:ext cx="772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Continual time synchronization to ~2 ns; ice calibration with in-situ flashers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8" name="Picture 7" descr="1012.2137 angular resolu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1" t="52990" r="11056" b="26431"/>
          <a:stretch/>
        </p:blipFill>
        <p:spPr>
          <a:xfrm>
            <a:off x="0" y="1354487"/>
            <a:ext cx="4631026" cy="3453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338" y="4566739"/>
            <a:ext cx="2910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~1º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40" y="4943796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Lucida Grande"/>
                <a:cs typeface="Calibri"/>
              </a:rPr>
              <a:t>μ</a:t>
            </a:r>
            <a:r>
              <a:rPr lang="en-US" sz="2400" dirty="0"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latin typeface="Gill Sans Light"/>
                <a:cs typeface="Gill Sans Light"/>
              </a:rPr>
              <a:t>energy estimation via </a:t>
            </a:r>
            <a:r>
              <a:rPr lang="en-US" sz="2400" dirty="0" err="1" smtClean="0">
                <a:latin typeface="Gill Sans Light"/>
                <a:cs typeface="Gill Sans Light"/>
              </a:rPr>
              <a:t>dE</a:t>
            </a:r>
            <a:r>
              <a:rPr lang="en-US" sz="2400" dirty="0" smtClean="0">
                <a:latin typeface="Gill Sans Light"/>
                <a:cs typeface="Gill Sans Light"/>
              </a:rPr>
              <a:t>/dx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~30% in log</a:t>
            </a:r>
            <a:r>
              <a:rPr lang="en-US" sz="2400" baseline="-25000" dirty="0" smtClean="0">
                <a:latin typeface="Gill Sans Light"/>
                <a:cs typeface="Gill Sans Light"/>
              </a:rPr>
              <a:t>10</a:t>
            </a:r>
            <a:r>
              <a:rPr lang="en-US" sz="2400" dirty="0" smtClean="0">
                <a:latin typeface="Gill Sans Light"/>
                <a:cs typeface="Gill Sans Light"/>
              </a:rPr>
              <a:t>(E)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8569" y="5132309"/>
            <a:ext cx="346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~10-30º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8569" y="4670644"/>
            <a:ext cx="312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energy resolution: ~35%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49581" y="1570907"/>
            <a:ext cx="108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IC40</a:t>
            </a:r>
          </a:p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latin typeface="Gill Sans Light"/>
                <a:cs typeface="Gill Sans Light"/>
              </a:rPr>
              <a:t>-2</a:t>
            </a:r>
            <a:r>
              <a:rPr lang="en-US" sz="1400" dirty="0" smtClean="0">
                <a:latin typeface="Gill Sans Light"/>
                <a:cs typeface="Gill Sans Light"/>
              </a:rPr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409258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Shadow of the Moon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500"/>
            <a:ext cx="9183612" cy="5299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480" r="1306" b="2239"/>
          <a:stretch/>
        </p:blipFill>
        <p:spPr>
          <a:xfrm>
            <a:off x="13512" y="3513779"/>
            <a:ext cx="3688676" cy="33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78"/>
          <a:stretch/>
        </p:blipFill>
        <p:spPr>
          <a:xfrm>
            <a:off x="872701" y="1044221"/>
            <a:ext cx="7391605" cy="5545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Ice Absorption </a:t>
            </a:r>
            <a:r>
              <a:rPr lang="en-US" dirty="0" smtClean="0"/>
              <a:t>length </a:t>
            </a:r>
            <a:r>
              <a:rPr lang="en-US" dirty="0" smtClean="0"/>
              <a:t>vs. </a:t>
            </a:r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24639" y="3623864"/>
            <a:ext cx="293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Absorption length [</a:t>
            </a:r>
            <a:r>
              <a:rPr lang="en-US" sz="2400" dirty="0" err="1" smtClean="0"/>
              <a:t>m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Cascade Directional Reconstruction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16785" r="9152" b="13644"/>
          <a:stretch/>
        </p:blipFill>
        <p:spPr>
          <a:xfrm>
            <a:off x="282221" y="1086556"/>
            <a:ext cx="8607776" cy="53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0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Different Locations, Same Particle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80" y="3482554"/>
            <a:ext cx="7315828" cy="2174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</a:t>
            </a:r>
            <a:r>
              <a:rPr lang="en-US" sz="2400" dirty="0" smtClean="0"/>
              <a:t>rocess is happening in: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osmic ray sources (ambient light, gas)</a:t>
            </a:r>
          </a:p>
          <a:p>
            <a:r>
              <a:rPr lang="en-US" sz="2400" dirty="0"/>
              <a:t>outer space (cosmic microwave background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Earth’s atmosphere (N, O, etc. nucleus)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6268" y="1200734"/>
            <a:ext cx="5195864" cy="2163249"/>
            <a:chOff x="2555207" y="2566582"/>
            <a:chExt cx="3463628" cy="1442049"/>
          </a:xfrm>
        </p:grpSpPr>
        <p:sp>
          <p:nvSpPr>
            <p:cNvPr id="8" name="Rectangle 7"/>
            <p:cNvSpPr/>
            <p:nvPr/>
          </p:nvSpPr>
          <p:spPr>
            <a:xfrm>
              <a:off x="2685327" y="2566582"/>
              <a:ext cx="3333508" cy="1442049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102667"/>
                </p:ext>
              </p:extLst>
            </p:nvPr>
          </p:nvGraphicFramePr>
          <p:xfrm>
            <a:off x="2555207" y="2675257"/>
            <a:ext cx="2312271" cy="427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6" name="Equation" r:id="rId3" imgW="1714500" imgH="317500" progId="Equation.3">
                    <p:embed/>
                  </p:oleObj>
                </mc:Choice>
                <mc:Fallback>
                  <p:oleObj name="Equation" r:id="rId3" imgW="17145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207" y="2675257"/>
                          <a:ext cx="2312271" cy="427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3730652" y="3156470"/>
            <a:ext cx="1282839" cy="36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" name="Equation" r:id="rId5" imgW="889000" imgH="254000" progId="">
                    <p:embed/>
                  </p:oleObj>
                </mc:Choice>
                <mc:Fallback>
                  <p:oleObj name="Equation" r:id="rId5" imgW="889000" imgH="254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652" y="3156470"/>
                          <a:ext cx="1282839" cy="366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4271414" y="3540136"/>
            <a:ext cx="1613819" cy="362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" name="Equation" r:id="rId7" imgW="1130300" imgH="254000" progId="Equation.3">
                    <p:embed/>
                  </p:oleObj>
                </mc:Choice>
                <mc:Fallback>
                  <p:oleObj name="Equation" r:id="rId7" imgW="11303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1414" y="3540136"/>
                          <a:ext cx="1613819" cy="362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884684" y="1133184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High-energy proton collides with anything: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     </a:t>
            </a:r>
            <a:r>
              <a:rPr lang="en-US" sz="2400" u="sng" dirty="0" smtClean="0">
                <a:latin typeface="Gill Sans Light"/>
                <a:cs typeface="Gill Sans Light"/>
              </a:rPr>
              <a:t>pions!</a:t>
            </a:r>
          </a:p>
          <a:p>
            <a:endParaRPr lang="en-US" sz="2400" dirty="0">
              <a:latin typeface="Gill Sans Light"/>
              <a:cs typeface="Gill Sans Light"/>
            </a:endParaRPr>
          </a:p>
          <a:p>
            <a:r>
              <a:rPr lang="en-US" sz="2400" dirty="0">
                <a:latin typeface="Gill Sans Light"/>
                <a:cs typeface="Gill Sans Light"/>
              </a:rPr>
              <a:t>D</a:t>
            </a:r>
            <a:r>
              <a:rPr lang="en-US" sz="2400" dirty="0" smtClean="0">
                <a:latin typeface="Gill Sans Light"/>
                <a:cs typeface="Gill Sans Light"/>
              </a:rPr>
              <a:t>ecay to gamma-rays,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muons, neutrinos, etc.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836" y="5576083"/>
            <a:ext cx="7096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Gill Sans Light"/>
                <a:cs typeface="Gill Sans Light"/>
              </a:rPr>
              <a:t>These are the cosmic-ray / neutrino </a:t>
            </a:r>
            <a:r>
              <a:rPr lang="en-US" sz="2800" b="1" dirty="0" smtClean="0">
                <a:latin typeface="Gill Sans Light"/>
                <a:cs typeface="Gill Sans Light"/>
              </a:rPr>
              <a:t>connections</a:t>
            </a:r>
            <a:endParaRPr lang="en-US" sz="28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957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 in Detector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4657"/>
          <a:stretch/>
        </p:blipFill>
        <p:spPr>
          <a:xfrm>
            <a:off x="457200" y="1213556"/>
            <a:ext cx="8229600" cy="51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9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Ray Air Shower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6</a:t>
            </a:fld>
            <a:endParaRPr lang="en-US"/>
          </a:p>
        </p:txBody>
      </p:sp>
      <p:pic>
        <p:nvPicPr>
          <p:cNvPr id="7" name="air_shower_simula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898" y="953753"/>
            <a:ext cx="8551862" cy="58794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2138" y="1613290"/>
            <a:ext cx="2438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blue:electrons</a:t>
            </a:r>
            <a:r>
              <a:rPr lang="en-US" sz="1400" dirty="0"/>
              <a:t>/positrons </a:t>
            </a:r>
          </a:p>
          <a:p>
            <a:r>
              <a:rPr lang="en-US" sz="1400" dirty="0" err="1"/>
              <a:t>cyan:photons</a:t>
            </a:r>
            <a:endParaRPr lang="en-US" sz="1400" dirty="0"/>
          </a:p>
          <a:p>
            <a:r>
              <a:rPr lang="en-US" sz="1400" dirty="0" err="1"/>
              <a:t>red:neutrons</a:t>
            </a:r>
            <a:endParaRPr lang="en-US" sz="1400" dirty="0"/>
          </a:p>
          <a:p>
            <a:r>
              <a:rPr lang="en-US" sz="1400" dirty="0"/>
              <a:t>orange: protons</a:t>
            </a:r>
          </a:p>
          <a:p>
            <a:r>
              <a:rPr lang="en-US" sz="1400" dirty="0"/>
              <a:t>gray: mesons</a:t>
            </a:r>
          </a:p>
          <a:p>
            <a:r>
              <a:rPr lang="en-US" sz="1400" dirty="0" err="1" smtClean="0"/>
              <a:t>green:muons</a:t>
            </a:r>
            <a:endParaRPr lang="en-US" sz="1400" dirty="0" smtClean="0"/>
          </a:p>
          <a:p>
            <a:r>
              <a:rPr lang="en-US" sz="1400" dirty="0" smtClean="0"/>
              <a:t>???: neutrinos</a:t>
            </a:r>
            <a:r>
              <a:rPr lang="en-US" sz="1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8689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7</a:t>
            </a:fld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35959" y="4136176"/>
            <a:ext cx="27176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“Ankle”:</a:t>
            </a:r>
            <a:b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1 particle per km</a:t>
            </a:r>
            <a:r>
              <a:rPr lang="en-US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 per year</a:t>
            </a:r>
            <a:endParaRPr lang="en-US" sz="1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21098" y="5840666"/>
            <a:ext cx="1992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Cosmic Ray Energy</a:t>
            </a:r>
            <a:endParaRPr lang="en-US" sz="1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16200000">
            <a:off x="-492077" y="3181979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Particle flux</a:t>
            </a:r>
            <a:endParaRPr lang="en-US" sz="1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99751" y="2831065"/>
            <a:ext cx="2608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“Knee”:</a:t>
            </a:r>
            <a:b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1 particle per m</a:t>
            </a:r>
            <a:r>
              <a:rPr lang="en-US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 per year</a:t>
            </a:r>
            <a:endParaRPr lang="en-US" sz="1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387851" y="1631300"/>
            <a:ext cx="17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1 particle per m</a:t>
            </a:r>
            <a:r>
              <a:rPr lang="en-US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per second</a:t>
            </a:r>
            <a:endParaRPr lang="en-US" sz="1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3858" y="1993921"/>
            <a:ext cx="1394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“low” energy: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go to space!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4394" y="3931201"/>
            <a:ext cx="1551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high energy: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huge detectors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on the ground!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008157" y="1445566"/>
            <a:ext cx="285701" cy="17427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019244" y="3323454"/>
            <a:ext cx="315150" cy="206702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gaisser_c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27" y="1123850"/>
            <a:ext cx="4129184" cy="47774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0300" y="5113480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Gill Sans Light"/>
                <a:cs typeface="Gill Sans Light"/>
              </a:rPr>
              <a:t>Gaisser</a:t>
            </a:r>
            <a:r>
              <a:rPr lang="en-US" sz="1200" dirty="0" smtClean="0">
                <a:latin typeface="Gill Sans Light"/>
                <a:cs typeface="Gill Sans Light"/>
              </a:rPr>
              <a:t> 2004</a:t>
            </a:r>
            <a:endParaRPr lang="en-US" sz="1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9676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Pierre Auger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3505200" cy="4788067"/>
          </a:xfrm>
        </p:spPr>
        <p:txBody>
          <a:bodyPr>
            <a:noAutofit/>
          </a:bodyPr>
          <a:lstStyle/>
          <a:p>
            <a:r>
              <a:rPr lang="en-US" sz="2400" dirty="0" smtClean="0"/>
              <a:t>Hybrid cosmic ray air shower detector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Southern site (3000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in Argentina completed 2008</a:t>
            </a:r>
          </a:p>
          <a:p>
            <a:endParaRPr lang="en-US" sz="2400" dirty="0" smtClean="0"/>
          </a:p>
          <a:p>
            <a:r>
              <a:rPr lang="en-US" sz="2400" dirty="0" smtClean="0"/>
              <a:t>Energy threshold:</a:t>
            </a:r>
          </a:p>
          <a:p>
            <a:pPr lvl="1"/>
            <a:r>
              <a:rPr lang="en-US" sz="2000" dirty="0" smtClean="0"/>
              <a:t>E &gt; 10</a:t>
            </a:r>
            <a:r>
              <a:rPr lang="en-US" sz="2000" baseline="30000" dirty="0" smtClean="0"/>
              <a:t>18 </a:t>
            </a:r>
            <a:r>
              <a:rPr lang="en-US" sz="2000" dirty="0" smtClean="0"/>
              <a:t>eV full array</a:t>
            </a:r>
          </a:p>
          <a:p>
            <a:pPr lvl="1"/>
            <a:r>
              <a:rPr lang="en-US" sz="2000" dirty="0" smtClean="0"/>
              <a:t>E &gt; 10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 eV infill array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auger_FD_SD_tin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571564"/>
            <a:ext cx="3406132" cy="2554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Pierre_Auger_Observatory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003" y="1219200"/>
            <a:ext cx="3550397" cy="265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0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1539072" y="223740"/>
            <a:ext cx="581124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 Water Cherenkov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Detector</a:t>
            </a: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37938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5606"/>
            <a:ext cx="7315200" cy="507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Embry-Riddle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9/17/2013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8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27585</TotalTime>
  <Words>2173</Words>
  <Application>Microsoft Macintosh PowerPoint</Application>
  <PresentationFormat>On-screen Show (4:3)</PresentationFormat>
  <Paragraphs>484</Paragraphs>
  <Slides>50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Equation</vt:lpstr>
      <vt:lpstr>Document</vt:lpstr>
      <vt:lpstr>The Cosmic Ray and Neutrino Connection: Extreme Astrophysics at the Ends of the Earth</vt:lpstr>
      <vt:lpstr>A 100-Year-Old Mystery...</vt:lpstr>
      <vt:lpstr>Nature’s Accelerators: SNRs?</vt:lpstr>
      <vt:lpstr>M87</vt:lpstr>
      <vt:lpstr>Different Locations, Same Particle Physics</vt:lpstr>
      <vt:lpstr>Cosmic Ray Air Shower Simulation</vt:lpstr>
      <vt:lpstr>Energy Spectrum</vt:lpstr>
      <vt:lpstr>Pierre Auger Observatory</vt:lpstr>
      <vt:lpstr>PowerPoint Presentation</vt:lpstr>
      <vt:lpstr>PowerPoint Presentation</vt:lpstr>
      <vt:lpstr>PowerPoint Presentation</vt:lpstr>
      <vt:lpstr>Hybrid Observation</vt:lpstr>
      <vt:lpstr>Hybrid Observation</vt:lpstr>
      <vt:lpstr>Hybrid Observation</vt:lpstr>
      <vt:lpstr>Directions of Cosmic Rays</vt:lpstr>
      <vt:lpstr>Centaurus A Region (a posteriori)</vt:lpstr>
      <vt:lpstr>UHE Cosmic Ray Composition</vt:lpstr>
      <vt:lpstr>PowerPoint Presentation</vt:lpstr>
      <vt:lpstr>How Do We Detect ?</vt:lpstr>
      <vt:lpstr>PowerPoint Presentation</vt:lpstr>
      <vt:lpstr>The IceCube Detector</vt:lpstr>
      <vt:lpstr>PowerPoint Presentation</vt:lpstr>
      <vt:lpstr>PowerPoint Presentation</vt:lpstr>
      <vt:lpstr>PowerPoint Presentation</vt:lpstr>
      <vt:lpstr>PowerPoint Presentation</vt:lpstr>
      <vt:lpstr>Dec 18, 2010: final DOM deployed</vt:lpstr>
      <vt:lpstr>Detection Principle</vt:lpstr>
      <vt:lpstr>Event Signatures</vt:lpstr>
      <vt:lpstr>Neutrino Point Source Searches</vt:lpstr>
      <vt:lpstr>IC79+IC59+IC40 Neutrino Sky</vt:lpstr>
      <vt:lpstr>IC79+IC59+IC40 Neutrino Sky</vt:lpstr>
      <vt:lpstr>Ultra-high Energy Neutrino Search</vt:lpstr>
      <vt:lpstr>IceCube EHE Neutrino Search</vt:lpstr>
      <vt:lpstr>Highest-energy Neutrinos Ever Observed</vt:lpstr>
      <vt:lpstr>How to find more?</vt:lpstr>
      <vt:lpstr>Muon Background Estimation From Data</vt:lpstr>
      <vt:lpstr>Results: 26 more events</vt:lpstr>
      <vt:lpstr>A Few Events</vt:lpstr>
      <vt:lpstr>What Are They?</vt:lpstr>
      <vt:lpstr>Charge (Brightness) Distribution</vt:lpstr>
      <vt:lpstr>Deposited Energy Spectrum</vt:lpstr>
      <vt:lpstr>Skymap</vt:lpstr>
      <vt:lpstr>Summary</vt:lpstr>
      <vt:lpstr>PowerPoint Presentation</vt:lpstr>
      <vt:lpstr>Backup Slides</vt:lpstr>
      <vt:lpstr>Detector Performance</vt:lpstr>
      <vt:lpstr>Shadow of the Moon</vt:lpstr>
      <vt:lpstr>Ice Absorption length vs. Depth</vt:lpstr>
      <vt:lpstr>Cascade Directional Reconstruction</vt:lpstr>
      <vt:lpstr>Location in Detector</vt:lpstr>
    </vt:vector>
  </TitlesOfParts>
  <Company>Snow Monkey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Frankinson</dc:creator>
  <cp:lastModifiedBy>John Kelley</cp:lastModifiedBy>
  <cp:revision>263</cp:revision>
  <dcterms:created xsi:type="dcterms:W3CDTF">2012-06-28T16:35:21Z</dcterms:created>
  <dcterms:modified xsi:type="dcterms:W3CDTF">2013-09-17T18:50:02Z</dcterms:modified>
</cp:coreProperties>
</file>