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embeddings/oleObject6.bin" ContentType="application/vnd.openxmlformats-officedocument.oleObject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embeddings/oleObject7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26" r:id="rId2"/>
    <p:sldId id="327" r:id="rId3"/>
    <p:sldId id="258" r:id="rId4"/>
    <p:sldId id="358" r:id="rId5"/>
    <p:sldId id="329" r:id="rId6"/>
    <p:sldId id="359" r:id="rId7"/>
    <p:sldId id="361" r:id="rId8"/>
    <p:sldId id="362" r:id="rId9"/>
    <p:sldId id="363" r:id="rId10"/>
    <p:sldId id="364" r:id="rId11"/>
    <p:sldId id="365" r:id="rId12"/>
    <p:sldId id="368" r:id="rId13"/>
    <p:sldId id="366" r:id="rId14"/>
    <p:sldId id="367" r:id="rId15"/>
    <p:sldId id="369" r:id="rId16"/>
    <p:sldId id="370" r:id="rId17"/>
    <p:sldId id="383" r:id="rId18"/>
    <p:sldId id="384" r:id="rId19"/>
    <p:sldId id="385" r:id="rId20"/>
    <p:sldId id="310" r:id="rId21"/>
    <p:sldId id="263" r:id="rId22"/>
    <p:sldId id="264" r:id="rId23"/>
    <p:sldId id="311" r:id="rId24"/>
    <p:sldId id="315" r:id="rId25"/>
    <p:sldId id="316" r:id="rId26"/>
    <p:sldId id="325" r:id="rId27"/>
    <p:sldId id="376" r:id="rId28"/>
    <p:sldId id="372" r:id="rId29"/>
    <p:sldId id="373" r:id="rId30"/>
    <p:sldId id="375" r:id="rId31"/>
    <p:sldId id="352" r:id="rId32"/>
    <p:sldId id="374" r:id="rId33"/>
    <p:sldId id="354" r:id="rId34"/>
    <p:sldId id="380" r:id="rId35"/>
    <p:sldId id="382" r:id="rId36"/>
    <p:sldId id="348" r:id="rId37"/>
    <p:sldId id="386" r:id="rId38"/>
    <p:sldId id="320" r:id="rId39"/>
    <p:sldId id="350" r:id="rId40"/>
    <p:sldId id="322" r:id="rId41"/>
    <p:sldId id="38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C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12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97F6E-10C4-5940-90D3-744EB2F62427}" type="datetimeFigureOut">
              <a:rPr lang="en-US" smtClean="0"/>
              <a:pPr/>
              <a:t>7/13/10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204FE-DE75-C747-B21C-E6EBBB29F0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D32EC-10B3-F047-97AA-1FB79CBCF457}" type="datetimeFigureOut">
              <a:rPr lang="en-US" smtClean="0"/>
              <a:pPr/>
              <a:t>7/13/10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C025D-6C54-5048-86C8-67AC95B92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FD4CF-FBE9-0D4E-BFC2-5204AFF5F356}" type="slidenum">
              <a:rPr lang="en-US"/>
              <a:pPr/>
              <a:t>9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983" tIns="45491" rIns="90983" bIns="4549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1C0C6-B97D-4B4D-9AB1-CC21AA55BBF6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553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856"/>
            <a:ext cx="8229600" cy="4918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3E793A5F-8F6D-094D-8E72-BA675E3EA0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gradFill flip="none" rotWithShape="1">
              <a:gsLst>
                <a:gs pos="36000">
                  <a:srgbClr val="FF0000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jkelley/Movies/mio-ehe-run-110890-id-19718500.mov" TargetMode="Externa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5.png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d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df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48.pdf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d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df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df"/><Relationship Id="rId3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d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df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d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df"/><Relationship Id="rId3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d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2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273175"/>
            <a:ext cx="7010399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Searching for Quantum Gravity with High-energy Neutrinos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2133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John Kelley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Radboud University Nijmegen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ESQG Workshop</a:t>
            </a:r>
          </a:p>
          <a:p>
            <a:r>
              <a:rPr lang="en-US" sz="1600" dirty="0" err="1" smtClean="0">
                <a:solidFill>
                  <a:srgbClr val="000000"/>
                </a:solidFill>
              </a:rPr>
              <a:t>Nordita</a:t>
            </a:r>
            <a:r>
              <a:rPr lang="en-US" sz="1600" dirty="0" smtClean="0">
                <a:solidFill>
                  <a:srgbClr val="000000"/>
                </a:solidFill>
              </a:rPr>
              <a:t>, Stockholm, Sweden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July 12, 2010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/Users/jkelley/Movies/mio-ehe-run-110890-id-19718500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-11113"/>
            <a:ext cx="7924800" cy="6792913"/>
          </a:xfrm>
          <a:prstGeom prst="rect">
            <a:avLst/>
          </a:prstGeom>
          <a:noFill/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066800" y="25908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ill Sans" charset="0"/>
              </a:rPr>
              <a:t>E</a:t>
            </a:r>
            <a:r>
              <a:rPr lang="en-US" baseline="-25000">
                <a:solidFill>
                  <a:schemeClr val="bg1"/>
                </a:solidFill>
                <a:latin typeface="Gill Sans" charset="0"/>
              </a:rPr>
              <a:t>primary </a:t>
            </a:r>
            <a:r>
              <a:rPr lang="en-US">
                <a:solidFill>
                  <a:schemeClr val="bg1"/>
                </a:solidFill>
                <a:latin typeface="Gill Sans" charset="0"/>
              </a:rPr>
              <a:t>~ 1 EeV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7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7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10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Current Experimental Status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38200" y="3271937"/>
            <a:ext cx="3018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Gill Sans"/>
                <a:cs typeface="Gill Sans"/>
              </a:rPr>
              <a:t>2000-2006</a:t>
            </a:r>
            <a:r>
              <a:rPr lang="en-US" sz="1400" dirty="0" smtClean="0">
                <a:latin typeface="Gill Sans"/>
                <a:cs typeface="Gill Sans"/>
              </a:rPr>
              <a:t> AMANDA neutrino </a:t>
            </a:r>
            <a:r>
              <a:rPr lang="en-US" sz="1400" dirty="0" err="1" smtClean="0">
                <a:latin typeface="Gill Sans"/>
                <a:cs typeface="Gill Sans"/>
              </a:rPr>
              <a:t>skymap</a:t>
            </a:r>
            <a:endParaRPr lang="en-US" sz="1400" dirty="0">
              <a:latin typeface="Gill Sans"/>
              <a:cs typeface="Gill Sans"/>
            </a:endParaRPr>
          </a:p>
        </p:txBody>
      </p:sp>
      <p:pic>
        <p:nvPicPr>
          <p:cNvPr id="27656" name="Picture 8" descr="eventmap_small.png                                             00074EF3Triton                         C3510FBD:"/>
          <p:cNvPicPr>
            <a:picLocks noChangeAspect="1" noChangeArrowheads="1"/>
          </p:cNvPicPr>
          <p:nvPr/>
        </p:nvPicPr>
        <p:blipFill>
          <a:blip r:embed="rId2"/>
          <a:srcRect t="6421"/>
          <a:stretch>
            <a:fillRect/>
          </a:stretch>
        </p:blipFill>
        <p:spPr bwMode="auto">
          <a:xfrm>
            <a:off x="76200" y="1420912"/>
            <a:ext cx="4724400" cy="1851025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786037"/>
            <a:ext cx="4572000" cy="3124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/>
              <a:t>Large sample of atmospheric</a:t>
            </a:r>
            <a:r>
              <a:rPr lang="en-US" sz="1800" dirty="0" smtClean="0"/>
              <a:t> muon neutrinos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AMANDA-II:</a:t>
            </a:r>
            <a:r>
              <a:rPr lang="en-US" sz="1600" dirty="0" smtClean="0"/>
              <a:t>  6500 events in 7 years, </a:t>
            </a:r>
            <a:br>
              <a:rPr lang="en-US" sz="1600" dirty="0" smtClean="0"/>
            </a:br>
            <a:r>
              <a:rPr lang="en-US" sz="1600" dirty="0" smtClean="0"/>
              <a:t>energy range: 0.1</a:t>
            </a:r>
            <a:r>
              <a:rPr lang="en-US" sz="1600" dirty="0"/>
              <a:t>-10 </a:t>
            </a:r>
            <a:r>
              <a:rPr lang="en-US" sz="1600" dirty="0" err="1" smtClean="0"/>
              <a:t>TeV</a:t>
            </a:r>
            <a:endParaRPr lang="en-US" sz="1600" dirty="0" smtClean="0"/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One year of IceCube 22-string data: ~5700 neutrino candidates</a:t>
            </a:r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One year of IceCube 40-string data:  ~14000 neutrino candidates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/>
              <a:t> </a:t>
            </a:r>
          </a:p>
        </p:txBody>
      </p:sp>
      <p:pic>
        <p:nvPicPr>
          <p:cNvPr id="7" name="Picture 6" descr="ic22 skyma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9804" t="20509" r="27831" b="64445"/>
              <a:stretch>
                <a:fillRect/>
              </a:stretch>
            </p:blipFill>
          </mc:Choice>
          <mc:Fallback>
            <p:blipFill>
              <a:blip r:embed="rId4"/>
              <a:srcRect l="19804" t="20509" r="27831" b="64445"/>
              <a:stretch>
                <a:fillRect/>
              </a:stretch>
            </p:blipFill>
          </mc:Fallback>
        </mc:AlternateContent>
        <p:spPr>
          <a:xfrm>
            <a:off x="0" y="3843437"/>
            <a:ext cx="5029200" cy="1870075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38200" y="5559623"/>
            <a:ext cx="3266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>
                <a:latin typeface="Gill Sans" charset="0"/>
              </a:rPr>
              <a:t>22-string IceCube neutrino </a:t>
            </a:r>
            <a:r>
              <a:rPr lang="en-US" sz="1400" dirty="0" err="1" smtClean="0">
                <a:latin typeface="Gill Sans" charset="0"/>
              </a:rPr>
              <a:t>skymap</a:t>
            </a:r>
            <a:r>
              <a:rPr lang="en-US" sz="1400" dirty="0" smtClean="0">
                <a:latin typeface="Gill Sans" charset="0"/>
              </a:rPr>
              <a:t> (2007)</a:t>
            </a:r>
            <a:endParaRPr lang="en-US" sz="1400" dirty="0">
              <a:latin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5069" y="1420912"/>
            <a:ext cx="15027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Gill Sans"/>
                <a:cs typeface="Gill Sans"/>
              </a:rPr>
              <a:t>PRD 79 062001 (2009)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3528777" y="3862373"/>
            <a:ext cx="11194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Gill Sans"/>
                <a:cs typeface="Gill Sans"/>
              </a:rPr>
              <a:t>arXiv:0905.2253</a:t>
            </a:r>
            <a:endParaRPr lang="en-US" sz="11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Simulated </a:t>
            </a:r>
            <a:r>
              <a:rPr lang="en-US" sz="3600" dirty="0" smtClean="0"/>
              <a:t>Observables </a:t>
            </a:r>
            <a:br>
              <a:rPr lang="en-US" sz="3600" dirty="0" smtClean="0"/>
            </a:br>
            <a:r>
              <a:rPr lang="en-US" sz="3600" dirty="0" smtClean="0"/>
              <a:t>(AMANDA 2000-2006)</a:t>
            </a:r>
            <a:endParaRPr lang="en-US" sz="3600" dirty="0"/>
          </a:p>
        </p:txBody>
      </p:sp>
      <p:pic>
        <p:nvPicPr>
          <p:cNvPr id="30724" name="Picture 4" descr="plot_atm_vli_coszen.png                                        00087AF9Triton                         C3510FB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70137"/>
            <a:ext cx="4419600" cy="3497263"/>
          </a:xfrm>
          <a:prstGeom prst="rect">
            <a:avLst/>
          </a:prstGeom>
          <a:noFill/>
        </p:spPr>
      </p:pic>
      <p:pic>
        <p:nvPicPr>
          <p:cNvPr id="30725" name="Picture 5" descr="plot_atm_vli_nch.png                                           00087AF9Triton                         C3510FBD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370137"/>
            <a:ext cx="4267200" cy="3490913"/>
          </a:xfrm>
          <a:prstGeom prst="rect">
            <a:avLst/>
          </a:prstGeom>
          <a:noFill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17550" y="1912937"/>
            <a:ext cx="347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Gill Sans" charset="0"/>
              </a:rPr>
              <a:t>reconstructed zenith angle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721350" y="2047875"/>
            <a:ext cx="296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Gill Sans" charset="0"/>
              </a:rPr>
              <a:t>N</a:t>
            </a:r>
            <a:r>
              <a:rPr lang="en-US" baseline="-25000" dirty="0" err="1">
                <a:latin typeface="Gill Sans" charset="0"/>
              </a:rPr>
              <a:t>channel</a:t>
            </a:r>
            <a:r>
              <a:rPr lang="en-US" dirty="0">
                <a:latin typeface="Gill Sans" charset="0"/>
              </a:rPr>
              <a:t> (energy proxy)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519388" y="1295400"/>
            <a:ext cx="648161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Gill Sans" charset="0"/>
              </a:rPr>
              <a:t>VLI signature</a:t>
            </a:r>
            <a:r>
              <a:rPr lang="en-US" dirty="0">
                <a:solidFill>
                  <a:srgbClr val="0000FF"/>
                </a:solidFill>
                <a:latin typeface="Gill Sans" charset="0"/>
              </a:rPr>
              <a:t>: deficit</a:t>
            </a:r>
            <a:r>
              <a:rPr lang="en-US" dirty="0" smtClean="0">
                <a:solidFill>
                  <a:srgbClr val="0000FF"/>
                </a:solidFill>
                <a:latin typeface="Gill Sans" charset="0"/>
              </a:rPr>
              <a:t> of muon neutrinos at </a:t>
            </a:r>
            <a:r>
              <a:rPr lang="en-US" dirty="0">
                <a:solidFill>
                  <a:srgbClr val="0000FF"/>
                </a:solidFill>
                <a:latin typeface="Gill Sans" charset="0"/>
              </a:rPr>
              <a:t>high energy, near vertical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Observables </a:t>
            </a:r>
            <a:br>
              <a:rPr lang="en-US" dirty="0" smtClean="0"/>
            </a:br>
            <a:r>
              <a:rPr lang="en-US" dirty="0" smtClean="0"/>
              <a:t>(AMANDA 2000-2006)</a:t>
            </a:r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371600"/>
            <a:ext cx="8507413" cy="4332288"/>
            <a:chOff x="144" y="1296"/>
            <a:chExt cx="5359" cy="2729"/>
          </a:xfrm>
        </p:grpSpPr>
        <p:sp>
          <p:nvSpPr>
            <p:cNvPr id="55299" name="Text Box 3"/>
            <p:cNvSpPr txBox="1">
              <a:spLocks noChangeArrowheads="1"/>
            </p:cNvSpPr>
            <p:nvPr/>
          </p:nvSpPr>
          <p:spPr bwMode="auto">
            <a:xfrm>
              <a:off x="336" y="3792"/>
              <a:ext cx="51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800040"/>
                  </a:solidFill>
                  <a:latin typeface="Gill Sans" charset="0"/>
                </a:rPr>
                <a:t>Data consistent with</a:t>
              </a:r>
              <a:r>
                <a:rPr lang="en-US" b="1" dirty="0" smtClean="0">
                  <a:solidFill>
                    <a:srgbClr val="800040"/>
                  </a:solidFill>
                  <a:latin typeface="Gill Sans" charset="0"/>
                </a:rPr>
                <a:t> SM atmospheric </a:t>
              </a:r>
              <a:r>
                <a:rPr lang="en-US" b="1" dirty="0">
                  <a:solidFill>
                    <a:srgbClr val="800040"/>
                  </a:solidFill>
                  <a:latin typeface="Gill Sans" charset="0"/>
                </a:rPr>
                <a:t>neutrinos + O(1%) background</a:t>
              </a:r>
            </a:p>
          </p:txBody>
        </p:sp>
        <p:pic>
          <p:nvPicPr>
            <p:cNvPr id="55300" name="Picture 4" descr="plot_data_coszen_lrm#6F5D9D.png                                00087AF9Triton                         C3510FBD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1296"/>
              <a:ext cx="2607" cy="2395"/>
            </a:xfrm>
            <a:prstGeom prst="rect">
              <a:avLst/>
            </a:prstGeom>
            <a:noFill/>
          </p:spPr>
        </p:pic>
        <p:pic>
          <p:nvPicPr>
            <p:cNvPr id="55301" name="Picture 5" descr="plot_data_nch_lrmed_#6F5D71.png                                00087AF9Triton                         C3510FBD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301"/>
              <a:ext cx="2719" cy="2408"/>
            </a:xfrm>
            <a:prstGeom prst="rect">
              <a:avLst/>
            </a:prstGeom>
            <a:noFill/>
          </p:spPr>
        </p:pic>
        <p:sp>
          <p:nvSpPr>
            <p:cNvPr id="55302" name="Text Box 6"/>
            <p:cNvSpPr txBox="1">
              <a:spLocks noChangeArrowheads="1"/>
            </p:cNvSpPr>
            <p:nvPr/>
          </p:nvSpPr>
          <p:spPr bwMode="auto">
            <a:xfrm>
              <a:off x="599" y="3024"/>
              <a:ext cx="10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Gill Sans" charset="0"/>
                </a:rPr>
                <a:t>zenith angle</a:t>
              </a:r>
            </a:p>
          </p:txBody>
        </p:sp>
        <p:sp>
          <p:nvSpPr>
            <p:cNvPr id="55303" name="Text Box 7"/>
            <p:cNvSpPr txBox="1">
              <a:spLocks noChangeArrowheads="1"/>
            </p:cNvSpPr>
            <p:nvPr/>
          </p:nvSpPr>
          <p:spPr bwMode="auto">
            <a:xfrm>
              <a:off x="3120" y="3024"/>
              <a:ext cx="16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Gill Sans" charset="0"/>
                </a:rPr>
                <a:t>number of OMs hit</a:t>
              </a: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ysical Review D 2009 Abbas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1111" t="43333" r="4314" b="25556"/>
              <a:stretch>
                <a:fillRect/>
              </a:stretch>
            </p:blipFill>
          </mc:Choice>
          <mc:Fallback>
            <p:blipFill>
              <a:blip r:embed="rId3"/>
              <a:srcRect l="51111" t="43333" r="4314" b="25556"/>
              <a:stretch>
                <a:fillRect/>
              </a:stretch>
            </p:blipFill>
          </mc:Fallback>
        </mc:AlternateContent>
        <p:spPr>
          <a:xfrm>
            <a:off x="65315" y="1447800"/>
            <a:ext cx="5146222" cy="4648200"/>
          </a:xfrm>
          <a:prstGeom prst="rect">
            <a:avLst/>
          </a:prstGeom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-76200"/>
            <a:ext cx="6629400" cy="1143000"/>
          </a:xfrm>
        </p:spPr>
        <p:txBody>
          <a:bodyPr/>
          <a:lstStyle/>
          <a:p>
            <a:r>
              <a:rPr lang="en-US" dirty="0"/>
              <a:t>Results: VLI upper limit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00600" y="1828800"/>
            <a:ext cx="3902075" cy="39624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SuperK+K2K limit</a:t>
            </a:r>
            <a:r>
              <a:rPr lang="en-US" sz="1800" dirty="0" smtClean="0"/>
              <a:t>* (red dotted):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dirty="0" err="1">
                <a:sym typeface="Symbol" charset="2"/>
              </a:rPr>
              <a:t>c/c</a:t>
            </a:r>
            <a:r>
              <a:rPr lang="en-US" sz="1800" dirty="0">
                <a:sym typeface="Symbol" charset="2"/>
              </a:rPr>
              <a:t> &lt; 1.9 </a:t>
            </a:r>
            <a:r>
              <a:rPr lang="en-US" sz="1800" dirty="0" err="1">
                <a:sym typeface="Symbol" charset="2"/>
              </a:rPr>
              <a:t></a:t>
            </a:r>
            <a:r>
              <a:rPr lang="en-US" sz="1800" dirty="0">
                <a:sym typeface="Symbol" charset="2"/>
              </a:rPr>
              <a:t> 10</a:t>
            </a:r>
            <a:r>
              <a:rPr lang="en-US" sz="1800" baseline="30000" dirty="0">
                <a:sym typeface="Symbol" charset="2"/>
              </a:rPr>
              <a:t>-27</a:t>
            </a:r>
            <a:r>
              <a:rPr lang="en-US" sz="1800" dirty="0">
                <a:sym typeface="Symbol" charset="2"/>
              </a:rPr>
              <a:t> (90%CL)</a:t>
            </a:r>
            <a:endParaRPr lang="en-US" sz="1800" baseline="30000" dirty="0">
              <a:sym typeface="Symbol" charset="2"/>
            </a:endParaRPr>
          </a:p>
          <a:p>
            <a:pPr>
              <a:lnSpc>
                <a:spcPct val="90000"/>
              </a:lnSpc>
            </a:pPr>
            <a:endParaRPr lang="en-US" sz="1800" dirty="0" smtClean="0">
              <a:sym typeface="Symbol" charset="2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ym typeface="Symbol" charset="2"/>
              </a:rPr>
              <a:t>AMANDA 2000-2006 data:</a:t>
            </a:r>
            <a:r>
              <a:rPr lang="en-US" sz="1800" dirty="0">
                <a:sym typeface="Symbol" charset="2"/>
              </a:rPr>
              <a:t/>
            </a:r>
            <a:br>
              <a:rPr lang="en-US" sz="1800" dirty="0">
                <a:sym typeface="Symbol" charset="2"/>
              </a:rPr>
            </a:br>
            <a:r>
              <a:rPr lang="en-US" sz="1800" dirty="0">
                <a:sym typeface="Symbol" charset="2"/>
              </a:rPr>
              <a:t/>
            </a:r>
            <a:br>
              <a:rPr lang="en-US" sz="1800" dirty="0">
                <a:sym typeface="Symbol" charset="2"/>
              </a:rPr>
            </a:br>
            <a:r>
              <a:rPr lang="en-US" sz="1800" dirty="0">
                <a:sym typeface="Symbol" charset="2"/>
              </a:rPr>
              <a:t>	 </a:t>
            </a:r>
            <a:r>
              <a:rPr lang="en-US" sz="1800" dirty="0" err="1">
                <a:solidFill>
                  <a:schemeClr val="accent2"/>
                </a:solidFill>
                <a:sym typeface="Symbol" charset="2"/>
              </a:rPr>
              <a:t>c/c</a:t>
            </a:r>
            <a:r>
              <a:rPr lang="en-US" sz="1800" dirty="0">
                <a:solidFill>
                  <a:schemeClr val="accent2"/>
                </a:solidFill>
                <a:sym typeface="Symbol" charset="2"/>
              </a:rPr>
              <a:t> &lt; 2.8 </a:t>
            </a:r>
            <a:r>
              <a:rPr lang="en-US" sz="1800" dirty="0" err="1">
                <a:solidFill>
                  <a:schemeClr val="accent2"/>
                </a:solidFill>
                <a:sym typeface="Symbol" charset="2"/>
              </a:rPr>
              <a:t></a:t>
            </a:r>
            <a:r>
              <a:rPr lang="en-US" sz="1800" dirty="0">
                <a:solidFill>
                  <a:schemeClr val="accent2"/>
                </a:solidFill>
                <a:sym typeface="Symbol" charset="2"/>
              </a:rPr>
              <a:t> 10</a:t>
            </a:r>
            <a:r>
              <a:rPr lang="en-US" sz="1800" baseline="30000" dirty="0">
                <a:solidFill>
                  <a:schemeClr val="accent2"/>
                </a:solidFill>
                <a:sym typeface="Symbol" charset="2"/>
              </a:rPr>
              <a:t>-27</a:t>
            </a:r>
            <a:r>
              <a:rPr lang="en-US" sz="1800" dirty="0">
                <a:solidFill>
                  <a:schemeClr val="accent2"/>
                </a:solidFill>
                <a:sym typeface="Symbol" charset="2"/>
              </a:rPr>
              <a:t> (90%CL)</a:t>
            </a:r>
            <a:endParaRPr lang="en-US" sz="1800" baseline="30000" dirty="0">
              <a:solidFill>
                <a:schemeClr val="accent2"/>
              </a:solidFill>
              <a:sym typeface="Symbol" charset="2"/>
            </a:endParaRPr>
          </a:p>
          <a:p>
            <a:pPr>
              <a:lnSpc>
                <a:spcPct val="90000"/>
              </a:lnSpc>
            </a:pPr>
            <a:endParaRPr lang="en-US" sz="1800" baseline="30000" dirty="0" smtClean="0">
              <a:sym typeface="Symbol" charset="2"/>
            </a:endParaRPr>
          </a:p>
          <a:p>
            <a:pPr>
              <a:lnSpc>
                <a:spcPct val="90000"/>
              </a:lnSpc>
            </a:pPr>
            <a:endParaRPr lang="en-US" sz="1800" baseline="30000" dirty="0" smtClean="0">
              <a:sym typeface="Symbol" charset="2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ym typeface="Symbol" charset="2"/>
              </a:rPr>
              <a:t>IceCube 40-string analysis underway</a:t>
            </a:r>
            <a:endParaRPr lang="en-US" sz="1400" dirty="0" smtClean="0"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ym typeface="Symbol" charset="2"/>
              </a:rPr>
              <a:t>10-year 80-string sensitivity ~ 10</a:t>
            </a:r>
            <a:r>
              <a:rPr lang="en-US" sz="1600" baseline="30000" dirty="0" smtClean="0">
                <a:sym typeface="Symbol" charset="2"/>
              </a:rPr>
              <a:t>-28</a:t>
            </a:r>
            <a:br>
              <a:rPr lang="en-US" sz="1600" baseline="30000" dirty="0" smtClean="0">
                <a:sym typeface="Symbol" charset="2"/>
              </a:rPr>
            </a:br>
            <a:r>
              <a:rPr lang="en-US" sz="1600" dirty="0" smtClean="0">
                <a:sym typeface="Symbol" charset="2"/>
              </a:rPr>
              <a:t>(yellow dotted)</a:t>
            </a:r>
          </a:p>
          <a:p>
            <a:pPr lvl="1">
              <a:lnSpc>
                <a:spcPct val="90000"/>
              </a:lnSpc>
            </a:pPr>
            <a:endParaRPr lang="en-US" sz="1600" baseline="30000" dirty="0" smtClean="0">
              <a:sym typeface="Symbol" charset="2"/>
            </a:endParaRPr>
          </a:p>
          <a:p>
            <a:pPr>
              <a:lnSpc>
                <a:spcPct val="90000"/>
              </a:lnSpc>
            </a:pPr>
            <a:r>
              <a:rPr lang="en-US" sz="1838" dirty="0" smtClean="0">
                <a:sym typeface="Symbol" charset="2"/>
              </a:rPr>
              <a:t>Cosmic ray limits (on </a:t>
            </a:r>
            <a:r>
              <a:rPr lang="en-US" sz="1838" dirty="0" err="1" smtClean="0">
                <a:sym typeface="Symbol" charset="2"/>
              </a:rPr>
              <a:t>p,</a:t>
            </a:r>
            <a:r>
              <a:rPr lang="en-US" sz="1838" dirty="0" err="1" smtClean="0">
                <a:latin typeface="Lucida Grande"/>
                <a:ea typeface="Lucida Grande"/>
                <a:cs typeface="Lucida Grande"/>
                <a:sym typeface="Symbol" charset="2"/>
              </a:rPr>
              <a:t>π</a:t>
            </a:r>
            <a:r>
              <a:rPr lang="en-US" sz="1838" dirty="0" smtClean="0">
                <a:sym typeface="Symbol" charset="2"/>
              </a:rPr>
              <a:t>)</a:t>
            </a:r>
            <a:r>
              <a:rPr lang="en-US" sz="1838" baseline="30000" dirty="0" smtClean="0">
                <a:sym typeface="Symbol" charset="2"/>
              </a:rPr>
              <a:t>§</a:t>
            </a:r>
            <a:r>
              <a:rPr lang="en-US" sz="1838" dirty="0" smtClean="0">
                <a:sym typeface="Symbol" charset="2"/>
              </a:rPr>
              <a:t>: ~10</a:t>
            </a:r>
            <a:r>
              <a:rPr lang="en-US" sz="1838" baseline="30000" dirty="0" smtClean="0">
                <a:sym typeface="Symbol" charset="2"/>
              </a:rPr>
              <a:t>-23</a:t>
            </a:r>
            <a:r>
              <a:rPr lang="en-US" sz="1838" dirty="0" smtClean="0">
                <a:sym typeface="Symbol" charset="2"/>
              </a:rPr>
              <a:t/>
            </a:r>
            <a:br>
              <a:rPr lang="en-US" sz="1838" dirty="0" smtClean="0">
                <a:sym typeface="Symbol" charset="2"/>
              </a:rPr>
            </a:br>
            <a:endParaRPr lang="en-US" sz="1838" dirty="0" smtClean="0">
              <a:sym typeface="Symbol" charset="2"/>
            </a:endParaRPr>
          </a:p>
          <a:p>
            <a:pPr>
              <a:lnSpc>
                <a:spcPct val="90000"/>
              </a:lnSpc>
              <a:buNone/>
            </a:pPr>
            <a:endParaRPr lang="en-US" sz="1800" dirty="0">
              <a:sym typeface="Symbol" charset="2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990600" y="4876800"/>
            <a:ext cx="23740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ill Sans" charset="0"/>
              </a:rPr>
              <a:t>90%, 95%, 99% allowed CL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124200" y="2116930"/>
            <a:ext cx="101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Gill Sans" charset="0"/>
              </a:rPr>
              <a:t>excluded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4876800" y="5943600"/>
            <a:ext cx="3951150" cy="54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ym typeface="Symbol" charset="2"/>
              </a:rPr>
              <a:t>*</a:t>
            </a:r>
            <a:r>
              <a:rPr lang="en-US" sz="1400" dirty="0" err="1">
                <a:sym typeface="Symbol" charset="2"/>
              </a:rPr>
              <a:t>González-García</a:t>
            </a:r>
            <a:r>
              <a:rPr lang="en-US" sz="1400" dirty="0">
                <a:sym typeface="Symbol" charset="2"/>
              </a:rPr>
              <a:t> &amp; </a:t>
            </a:r>
            <a:r>
              <a:rPr lang="en-US" sz="1400" dirty="0" err="1">
                <a:sym typeface="Symbol" charset="2"/>
              </a:rPr>
              <a:t>Maltoni</a:t>
            </a:r>
            <a:r>
              <a:rPr lang="en-US" sz="1400" dirty="0">
                <a:sym typeface="Symbol" charset="2"/>
              </a:rPr>
              <a:t>, PRD </a:t>
            </a:r>
            <a:r>
              <a:rPr lang="en-US" sz="1400" b="1" dirty="0">
                <a:sym typeface="Symbol" charset="2"/>
              </a:rPr>
              <a:t>70</a:t>
            </a:r>
            <a:r>
              <a:rPr lang="en-US" sz="1400" dirty="0">
                <a:sym typeface="Symbol" charset="2"/>
              </a:rPr>
              <a:t> 033010 (2004</a:t>
            </a:r>
            <a:r>
              <a:rPr lang="en-US" sz="1400" dirty="0" smtClean="0">
                <a:sym typeface="Symbol" charset="2"/>
              </a:rPr>
              <a:t>)</a:t>
            </a:r>
          </a:p>
          <a:p>
            <a:r>
              <a:rPr lang="en-US" sz="1400" baseline="30000" dirty="0" smtClean="0">
                <a:sym typeface="Symbol" charset="2"/>
              </a:rPr>
              <a:t>§</a:t>
            </a:r>
            <a:r>
              <a:rPr lang="en-US" sz="1400" dirty="0" smtClean="0"/>
              <a:t>Scully &amp; </a:t>
            </a:r>
            <a:r>
              <a:rPr lang="en-US" sz="1400" dirty="0" err="1" smtClean="0"/>
              <a:t>Stecker</a:t>
            </a:r>
            <a:r>
              <a:rPr lang="en-US" sz="1400" dirty="0" smtClean="0"/>
              <a:t>, </a:t>
            </a:r>
            <a:r>
              <a:rPr lang="en-US" sz="1400" dirty="0" err="1" smtClean="0"/>
              <a:t>Astropart</a:t>
            </a:r>
            <a:r>
              <a:rPr lang="en-US" sz="1400" dirty="0" smtClean="0"/>
              <a:t>. Phys. </a:t>
            </a:r>
            <a:r>
              <a:rPr lang="en-US" sz="1400" b="1" dirty="0" smtClean="0"/>
              <a:t>31</a:t>
            </a:r>
            <a:r>
              <a:rPr lang="en-US" sz="1400" dirty="0" smtClean="0"/>
              <a:t> (2009) 220</a:t>
            </a:r>
            <a:endParaRPr lang="en-US" sz="1400" dirty="0">
              <a:sym typeface="Symbol" charset="2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334000" y="1219200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Gill Sans" charset="0"/>
              </a:rPr>
              <a:t>maximal mixing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0756" y="1143000"/>
            <a:ext cx="2855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Gill Sans"/>
                <a:cs typeface="Gill Sans"/>
              </a:rPr>
              <a:t>Abbasi</a:t>
            </a:r>
            <a:r>
              <a:rPr lang="en-US" sz="1400" dirty="0" smtClean="0">
                <a:latin typeface="Gill Sans"/>
                <a:cs typeface="Gill Sans"/>
              </a:rPr>
              <a:t> </a:t>
            </a:r>
            <a:r>
              <a:rPr lang="en-US" sz="1400" i="1" dirty="0" smtClean="0">
                <a:latin typeface="Gill Sans"/>
                <a:cs typeface="Gill Sans"/>
              </a:rPr>
              <a:t>et al.</a:t>
            </a:r>
            <a:r>
              <a:rPr lang="en-US" sz="1400" dirty="0" smtClean="0">
                <a:latin typeface="Gill Sans"/>
                <a:cs typeface="Gill Sans"/>
              </a:rPr>
              <a:t>, PRD </a:t>
            </a:r>
            <a:r>
              <a:rPr lang="en-US" sz="1400" b="1" dirty="0" smtClean="0">
                <a:latin typeface="Gill Sans"/>
                <a:cs typeface="Gill Sans"/>
              </a:rPr>
              <a:t>79</a:t>
            </a:r>
            <a:r>
              <a:rPr lang="en-US" sz="1400" dirty="0" smtClean="0">
                <a:latin typeface="Gill Sans"/>
                <a:cs typeface="Gill Sans"/>
              </a:rPr>
              <a:t>, 102005 (2009)</a:t>
            </a:r>
            <a:endParaRPr lang="en-US" sz="1400" dirty="0">
              <a:latin typeface="Gill Sans"/>
              <a:cs typeface="Gill San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12.7.2010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Kelley, ESQG Workshop</a:t>
            </a:r>
            <a:endParaRPr lang="en-US" dirty="0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5127625" y="3276600"/>
            <a:ext cx="2949575" cy="609600"/>
          </a:xfrm>
          <a:prstGeom prst="rect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Direction-dependent </a:t>
            </a:r>
            <a:r>
              <a:rPr lang="en-US" sz="3600" dirty="0"/>
              <a:t>Oscillations</a:t>
            </a:r>
          </a:p>
        </p:txBody>
      </p:sp>
      <p:sp>
        <p:nvSpPr>
          <p:cNvPr id="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D522-B38B-DB43-9CB8-DCE1779584DB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480260" name="Object 4"/>
          <p:cNvGraphicFramePr>
            <a:graphicFrameLocks noChangeAspect="1"/>
          </p:cNvGraphicFramePr>
          <p:nvPr/>
        </p:nvGraphicFramePr>
        <p:xfrm>
          <a:off x="152400" y="3429000"/>
          <a:ext cx="5410200" cy="1262062"/>
        </p:xfrm>
        <a:graphic>
          <a:graphicData uri="http://schemas.openxmlformats.org/presentationml/2006/ole">
            <p:oleObj spid="_x0000_s84994" name="Equation" r:id="rId3" imgW="3974760" imgH="927000" progId="">
              <p:embed/>
            </p:oleObj>
          </a:graphicData>
        </a:graphic>
      </p:graphicFrame>
      <p:sp>
        <p:nvSpPr>
          <p:cNvPr id="1036" name="TextBox 8"/>
          <p:cNvSpPr txBox="1">
            <a:spLocks noChangeArrowheads="1"/>
          </p:cNvSpPr>
          <p:nvPr/>
        </p:nvSpPr>
        <p:spPr bwMode="auto">
          <a:xfrm>
            <a:off x="381000" y="1447800"/>
            <a:ext cx="5562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Gill Sans"/>
                <a:cs typeface="Gill Sans"/>
              </a:rPr>
              <a:t>Standard Model Extension includes interaction</a:t>
            </a:r>
          </a:p>
          <a:p>
            <a:pPr eaLnBrk="0" hangingPunct="0"/>
            <a:r>
              <a:rPr lang="en-US" sz="1800" dirty="0">
                <a:latin typeface="Gill Sans"/>
                <a:cs typeface="Gill Sans"/>
              </a:rPr>
              <a:t>coefficients that violate rotational invariance</a:t>
            </a:r>
            <a:endParaRPr lang="en-US" sz="3200" dirty="0">
              <a:latin typeface="Gill Sans"/>
              <a:cs typeface="Gill Sans"/>
            </a:endParaRPr>
          </a:p>
          <a:p>
            <a:pPr algn="ctr" eaLnBrk="0" hangingPunct="0"/>
            <a:r>
              <a:rPr lang="en-US" sz="3600" dirty="0">
                <a:latin typeface="Gill Sans"/>
                <a:cs typeface="Gill Sans"/>
              </a:rPr>
              <a:t> </a:t>
            </a:r>
            <a:endParaRPr lang="en-US" sz="2000" dirty="0">
              <a:latin typeface="Gill Sans"/>
              <a:cs typeface="Gill Sans"/>
            </a:endParaRPr>
          </a:p>
          <a:p>
            <a:pPr eaLnBrk="0" hangingPunct="0"/>
            <a:endParaRPr lang="en-US" sz="1800" dirty="0">
              <a:latin typeface="Gill Sans"/>
              <a:cs typeface="Gill Sans"/>
            </a:endParaRPr>
          </a:p>
          <a:p>
            <a:pPr eaLnBrk="0" hangingPunct="0"/>
            <a:r>
              <a:rPr lang="en-US" sz="1800" dirty="0">
                <a:latin typeface="Gill Sans"/>
                <a:cs typeface="Gill Sans"/>
              </a:rPr>
              <a:t>“Vector Model”</a:t>
            </a:r>
          </a:p>
        </p:txBody>
      </p:sp>
      <p:sp>
        <p:nvSpPr>
          <p:cNvPr id="1037" name="Rectangle 19"/>
          <p:cNvSpPr>
            <a:spLocks noChangeArrowheads="1"/>
          </p:cNvSpPr>
          <p:nvPr/>
        </p:nvSpPr>
        <p:spPr bwMode="auto">
          <a:xfrm>
            <a:off x="2590800" y="4972049"/>
            <a:ext cx="24996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100" dirty="0" err="1">
                <a:latin typeface="Gill Sans"/>
                <a:cs typeface="Gill Sans"/>
              </a:rPr>
              <a:t>Kostelecky</a:t>
            </a:r>
            <a:r>
              <a:rPr lang="en-US" sz="1100" dirty="0">
                <a:latin typeface="Gill Sans"/>
                <a:cs typeface="Gill Sans"/>
              </a:rPr>
              <a:t> and </a:t>
            </a:r>
            <a:r>
              <a:rPr lang="en-US" sz="1100" dirty="0" err="1">
                <a:latin typeface="Gill Sans"/>
                <a:cs typeface="Gill Sans"/>
              </a:rPr>
              <a:t>Mewes</a:t>
            </a:r>
            <a:r>
              <a:rPr lang="en-US" sz="1100" dirty="0">
                <a:latin typeface="Gill Sans"/>
                <a:cs typeface="Gill Sans"/>
              </a:rPr>
              <a:t>, </a:t>
            </a:r>
            <a:r>
              <a:rPr lang="en-US" sz="1100" dirty="0" smtClean="0">
                <a:latin typeface="Gill Sans"/>
                <a:cs typeface="Gill Sans"/>
              </a:rPr>
              <a:t>PRD </a:t>
            </a:r>
            <a:r>
              <a:rPr lang="en-US" sz="1100" b="1" dirty="0">
                <a:latin typeface="Gill Sans"/>
                <a:cs typeface="Gill Sans"/>
              </a:rPr>
              <a:t>70</a:t>
            </a:r>
            <a:r>
              <a:rPr lang="en-US" sz="1100" dirty="0">
                <a:latin typeface="Gill Sans"/>
                <a:cs typeface="Gill Sans"/>
              </a:rPr>
              <a:t>, 076002</a:t>
            </a:r>
          </a:p>
        </p:txBody>
      </p:sp>
      <p:graphicFrame>
        <p:nvGraphicFramePr>
          <p:cNvPr id="1028" name="Object 16"/>
          <p:cNvGraphicFramePr>
            <a:graphicFrameLocks noChangeAspect="1"/>
          </p:cNvGraphicFramePr>
          <p:nvPr/>
        </p:nvGraphicFramePr>
        <p:xfrm>
          <a:off x="251619" y="4700587"/>
          <a:ext cx="2087562" cy="862013"/>
        </p:xfrm>
        <a:graphic>
          <a:graphicData uri="http://schemas.openxmlformats.org/presentationml/2006/ole">
            <p:oleObj spid="_x0000_s84996" name="Equation" r:id="rId4" imgW="1688760" imgH="698400" progId="">
              <p:embed/>
            </p:oleObj>
          </a:graphicData>
        </a:graphic>
      </p:graphicFrame>
      <p:pic>
        <p:nvPicPr>
          <p:cNvPr id="1040" name="Picture 18" descr="C:\root\dir_c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5137" y="3755177"/>
            <a:ext cx="3522663" cy="256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20" descr="C:\root\dir_a.gif"/>
          <p:cNvPicPr>
            <a:picLocks noChangeAspect="1" noChangeArrowheads="1"/>
          </p:cNvPicPr>
          <p:nvPr/>
        </p:nvPicPr>
        <p:blipFill>
          <a:blip r:embed="rId6"/>
          <a:srcRect t="7613"/>
          <a:stretch>
            <a:fillRect/>
          </a:stretch>
        </p:blipFill>
        <p:spPr bwMode="auto">
          <a:xfrm>
            <a:off x="5470525" y="1427163"/>
            <a:ext cx="3522663" cy="237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22"/>
          <p:cNvGraphicFramePr>
            <a:graphicFrameLocks noChangeAspect="1"/>
          </p:cNvGraphicFramePr>
          <p:nvPr/>
        </p:nvGraphicFramePr>
        <p:xfrm>
          <a:off x="6481762" y="5080741"/>
          <a:ext cx="984250" cy="427037"/>
        </p:xfrm>
        <a:graphic>
          <a:graphicData uri="http://schemas.openxmlformats.org/presentationml/2006/ole">
            <p:oleObj spid="_x0000_s84997" name="Equation" r:id="rId7" imgW="1130040" imgH="482400" progId="">
              <p:embed/>
            </p:oleObj>
          </a:graphicData>
        </a:graphic>
      </p:graphicFrame>
      <p:graphicFrame>
        <p:nvGraphicFramePr>
          <p:cNvPr id="5" name="Object 23"/>
          <p:cNvGraphicFramePr>
            <a:graphicFrameLocks noChangeAspect="1"/>
          </p:cNvGraphicFramePr>
          <p:nvPr/>
        </p:nvGraphicFramePr>
        <p:xfrm>
          <a:off x="6477000" y="2438400"/>
          <a:ext cx="912813" cy="419100"/>
        </p:xfrm>
        <a:graphic>
          <a:graphicData uri="http://schemas.openxmlformats.org/presentationml/2006/ole">
            <p:oleObj spid="_x0000_s84998" name="Equation" r:id="rId8" imgW="1066680" imgH="482400" progId="">
              <p:embed/>
            </p:oleObj>
          </a:graphicData>
        </a:graphic>
      </p:graphicFrame>
      <p:graphicFrame>
        <p:nvGraphicFramePr>
          <p:cNvPr id="1031" name="Object 20"/>
          <p:cNvGraphicFramePr>
            <a:graphicFrameLocks noChangeAspect="1"/>
          </p:cNvGraphicFramePr>
          <p:nvPr/>
        </p:nvGraphicFramePr>
        <p:xfrm>
          <a:off x="381000" y="2287588"/>
          <a:ext cx="2754313" cy="457200"/>
        </p:xfrm>
        <a:graphic>
          <a:graphicData uri="http://schemas.openxmlformats.org/presentationml/2006/ole">
            <p:oleObj spid="_x0000_s84999" name="Equation" r:id="rId9" imgW="2374560" imgH="393480" progId="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00800" y="1066800"/>
            <a:ext cx="198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Survival probability</a:t>
            </a:r>
            <a:endParaRPr lang="en-US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09600" y="1689638"/>
            <a:ext cx="4267200" cy="326336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Right ascension distribution consistent with atmospheric neutrino expectation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Set upper limits based on power in DFT modes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Results 3-4 orders of magnitude improved over MINOS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baseline="30000" dirty="0" smtClean="0">
              <a:latin typeface="Lucida Grande"/>
              <a:ea typeface="Lucida Grande"/>
              <a:cs typeface="Lucida Grande"/>
            </a:endParaRPr>
          </a:p>
          <a:p>
            <a:pPr>
              <a:buNone/>
            </a:pPr>
            <a:endParaRPr lang="en-US" sz="2000" baseline="30000" dirty="0" smtClean="0">
              <a:latin typeface="Lucida Grande"/>
              <a:ea typeface="Lucida Grande"/>
              <a:cs typeface="Lucida Grande"/>
            </a:endParaRPr>
          </a:p>
          <a:p>
            <a:pPr>
              <a:buNone/>
            </a:pPr>
            <a:endParaRPr lang="en-US" sz="2000" dirty="0"/>
          </a:p>
        </p:txBody>
      </p:sp>
      <p:pic>
        <p:nvPicPr>
          <p:cNvPr id="2052" name="Picture 10" descr="C:\root\ra.gif"/>
          <p:cNvPicPr>
            <a:picLocks noChangeAspect="1" noChangeArrowheads="1"/>
          </p:cNvPicPr>
          <p:nvPr/>
        </p:nvPicPr>
        <p:blipFill>
          <a:blip r:embed="rId4"/>
          <a:srcRect l="9091" t="6015" r="6061"/>
          <a:stretch>
            <a:fillRect/>
          </a:stretch>
        </p:blipFill>
        <p:spPr bwMode="auto">
          <a:xfrm>
            <a:off x="4876800" y="1943100"/>
            <a:ext cx="39940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51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3504-2032-AB4B-8779-04EF08846F89}" type="slidenum">
              <a:rPr lang="en-US"/>
              <a:pPr/>
              <a:t>16</a:t>
            </a:fld>
            <a:endParaRPr lang="en-US"/>
          </a:p>
        </p:txBody>
      </p:sp>
      <p:sp>
        <p:nvSpPr>
          <p:cNvPr id="2058" name="TextBox 11"/>
          <p:cNvSpPr txBox="1">
            <a:spLocks noChangeArrowheads="1"/>
          </p:cNvSpPr>
          <p:nvPr/>
        </p:nvSpPr>
        <p:spPr bwMode="auto">
          <a:xfrm>
            <a:off x="5257800" y="3729037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32 bins in RA</a:t>
            </a:r>
          </a:p>
          <a:p>
            <a:r>
              <a:rPr lang="en-US" sz="1200" dirty="0"/>
              <a:t>(using zenith 97 to 120)</a:t>
            </a:r>
          </a:p>
        </p:txBody>
      </p:sp>
      <p:sp>
        <p:nvSpPr>
          <p:cNvPr id="2059" name="Rectangle 19"/>
          <p:cNvSpPr>
            <a:spLocks noChangeArrowheads="1"/>
          </p:cNvSpPr>
          <p:nvPr/>
        </p:nvSpPr>
        <p:spPr bwMode="auto">
          <a:xfrm>
            <a:off x="1143000" y="3429000"/>
            <a:ext cx="2949575" cy="762000"/>
          </a:xfrm>
          <a:prstGeom prst="rect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977900" y="5181600"/>
          <a:ext cx="3289300" cy="457200"/>
        </p:xfrm>
        <a:graphic>
          <a:graphicData uri="http://schemas.openxmlformats.org/presentationml/2006/ole">
            <p:oleObj spid="_x0000_s86018" name="Equation" r:id="rId5" imgW="3288960" imgH="457200" progId="">
              <p:embed/>
            </p:oleObj>
          </a:graphicData>
        </a:graphic>
      </p:graphicFrame>
      <p:graphicFrame>
        <p:nvGraphicFramePr>
          <p:cNvPr id="480260" name="Object 4"/>
          <p:cNvGraphicFramePr>
            <a:graphicFrameLocks noChangeAspect="1"/>
          </p:cNvGraphicFramePr>
          <p:nvPr/>
        </p:nvGraphicFramePr>
        <p:xfrm>
          <a:off x="1235075" y="3505200"/>
          <a:ext cx="2803525" cy="569913"/>
        </p:xfrm>
        <a:graphic>
          <a:graphicData uri="http://schemas.openxmlformats.org/presentationml/2006/ole">
            <p:oleObj spid="_x0000_s86019" name="Equation" r:id="rId6" imgW="2539800" imgH="507960" progId="">
              <p:embed/>
            </p:oleObj>
          </a:graphicData>
        </a:graphic>
      </p:graphicFrame>
      <p:cxnSp>
        <p:nvCxnSpPr>
          <p:cNvPr id="2060" name="Straight Connector 14"/>
          <p:cNvCxnSpPr>
            <a:cxnSpLocks noChangeShapeType="1"/>
          </p:cNvCxnSpPr>
          <p:nvPr/>
        </p:nvCxnSpPr>
        <p:spPr bwMode="auto">
          <a:xfrm>
            <a:off x="6019800" y="5105400"/>
            <a:ext cx="2743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2061" name="TextBox 12"/>
          <p:cNvSpPr txBox="1">
            <a:spLocks noChangeArrowheads="1"/>
          </p:cNvSpPr>
          <p:nvPr/>
        </p:nvSpPr>
        <p:spPr bwMode="auto">
          <a:xfrm>
            <a:off x="6972300" y="2900363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91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Direction-dependent VLI: IceCube results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5206424"/>
            <a:ext cx="23502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"/>
                <a:cs typeface="Gill Sans"/>
              </a:rPr>
              <a:t>W. </a:t>
            </a:r>
            <a:r>
              <a:rPr lang="en-US" sz="1600" dirty="0" err="1" smtClean="0">
                <a:latin typeface="Gill Sans"/>
                <a:cs typeface="Gill Sans"/>
              </a:rPr>
              <a:t>Huelsnitz</a:t>
            </a:r>
            <a:r>
              <a:rPr lang="en-US" sz="1600" dirty="0" smtClean="0">
                <a:latin typeface="Gill Sans"/>
                <a:cs typeface="Gill Sans"/>
              </a:rPr>
              <a:t>, Ph.D. thesis</a:t>
            </a:r>
          </a:p>
          <a:p>
            <a:r>
              <a:rPr lang="en-US" sz="1600" dirty="0" smtClean="0">
                <a:latin typeface="Gill Sans"/>
                <a:cs typeface="Gill Sans"/>
              </a:rPr>
              <a:t>manuscript in preparation</a:t>
            </a:r>
            <a:endParaRPr lang="en-US" sz="1600" dirty="0"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2900" y="1600200"/>
            <a:ext cx="299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IC40 atmospheric neutrino 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Decoherence + Atmospheric Oscillations</a:t>
            </a:r>
          </a:p>
        </p:txBody>
      </p:sp>
      <p:pic>
        <p:nvPicPr>
          <p:cNvPr id="18435" name="Picture 3" descr="&#10;Picture 1.png                                                  00074EF3Triton                         C3510FB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1490662"/>
            <a:ext cx="7962900" cy="2814638"/>
          </a:xfrm>
          <a:prstGeom prst="rect">
            <a:avLst/>
          </a:prstGeom>
          <a:noFill/>
        </p:spPr>
      </p:pic>
      <p:pic>
        <p:nvPicPr>
          <p:cNvPr id="18436" name="Picture 4" descr="&#10;Picture 2.png                                                  00074EF3Triton                         C3510FBD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538" y="4510087"/>
            <a:ext cx="2760662" cy="519113"/>
          </a:xfrm>
          <a:prstGeom prst="rect">
            <a:avLst/>
          </a:prstGeo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4552950"/>
            <a:ext cx="4710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Gill Sans" charset="0"/>
              </a:rPr>
              <a:t>Energy dependence depends on phenomenology: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57213" y="4951412"/>
            <a:ext cx="1895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i="1">
                <a:latin typeface="Gill Sans" charset="0"/>
              </a:rPr>
              <a:t>n = -1</a:t>
            </a:r>
            <a:endParaRPr lang="en-US" sz="1800">
              <a:latin typeface="Gill Sans" charset="0"/>
            </a:endParaRPr>
          </a:p>
          <a:p>
            <a:pPr algn="ctr"/>
            <a:r>
              <a:rPr lang="en-US" sz="1800">
                <a:latin typeface="Gill Sans" charset="0"/>
              </a:rPr>
              <a:t>preserves </a:t>
            </a:r>
          </a:p>
          <a:p>
            <a:pPr algn="ctr"/>
            <a:r>
              <a:rPr lang="en-US" sz="1800">
                <a:latin typeface="Gill Sans" charset="0"/>
              </a:rPr>
              <a:t>Lorentz invariance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873375" y="4953000"/>
            <a:ext cx="936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i="1">
                <a:latin typeface="Gill Sans" charset="0"/>
              </a:rPr>
              <a:t>n = 0</a:t>
            </a:r>
            <a:endParaRPr lang="en-US" sz="1800">
              <a:latin typeface="Gill Sans" charset="0"/>
            </a:endParaRPr>
          </a:p>
          <a:p>
            <a:pPr algn="ctr"/>
            <a:r>
              <a:rPr lang="en-US" sz="1800">
                <a:latin typeface="Gill Sans" charset="0"/>
              </a:rPr>
              <a:t>simplest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322763" y="4951412"/>
            <a:ext cx="11382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i="1">
                <a:solidFill>
                  <a:schemeClr val="accent2"/>
                </a:solidFill>
                <a:latin typeface="Gill Sans" charset="0"/>
              </a:rPr>
              <a:t>n = 2</a:t>
            </a:r>
            <a:endParaRPr lang="en-US" sz="1800">
              <a:latin typeface="Gill Sans" charset="0"/>
            </a:endParaRPr>
          </a:p>
          <a:p>
            <a:pPr algn="ctr"/>
            <a:r>
              <a:rPr lang="en-US" sz="1800">
                <a:latin typeface="Gill Sans" charset="0"/>
              </a:rPr>
              <a:t>recoiling </a:t>
            </a:r>
          </a:p>
          <a:p>
            <a:pPr algn="ctr"/>
            <a:r>
              <a:rPr lang="en-US" sz="1800">
                <a:latin typeface="Gill Sans" charset="0"/>
              </a:rPr>
              <a:t>D-branes*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889625" y="4919662"/>
            <a:ext cx="18764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i="1">
                <a:solidFill>
                  <a:schemeClr val="accent2"/>
                </a:solidFill>
                <a:latin typeface="Gill Sans" charset="0"/>
              </a:rPr>
              <a:t>n = 3</a:t>
            </a:r>
            <a:r>
              <a:rPr lang="en-US" sz="1800">
                <a:solidFill>
                  <a:schemeClr val="accent2"/>
                </a:solidFill>
                <a:latin typeface="Gill Sans" charset="0"/>
              </a:rPr>
              <a:t/>
            </a:r>
            <a:br>
              <a:rPr lang="en-US" sz="1800">
                <a:solidFill>
                  <a:schemeClr val="accent2"/>
                </a:solidFill>
                <a:latin typeface="Gill Sans" charset="0"/>
              </a:rPr>
            </a:br>
            <a:r>
              <a:rPr lang="en-US" sz="1800">
                <a:latin typeface="Gill Sans" charset="0"/>
              </a:rPr>
              <a:t>Planck-suppressed</a:t>
            </a:r>
          </a:p>
          <a:p>
            <a:pPr algn="ctr"/>
            <a:r>
              <a:rPr lang="en-US" sz="1800">
                <a:latin typeface="Gill Sans" charset="0"/>
              </a:rPr>
              <a:t>operators</a:t>
            </a:r>
            <a:r>
              <a:rPr lang="en-US" sz="1800" baseline="30000">
                <a:latin typeface="Gill Sans" charset="0"/>
              </a:rPr>
              <a:t>‡</a:t>
            </a:r>
            <a:r>
              <a:rPr lang="en-US" sz="1800">
                <a:latin typeface="Gill Sans" charset="0"/>
              </a:rPr>
              <a:t> 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886200" y="6543675"/>
            <a:ext cx="2141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Gill Sans" charset="0"/>
              </a:rPr>
              <a:t>*Ellis </a:t>
            </a:r>
            <a:r>
              <a:rPr lang="en-US" sz="1400" i="1">
                <a:latin typeface="Gill Sans" charset="0"/>
              </a:rPr>
              <a:t>et al.</a:t>
            </a:r>
            <a:r>
              <a:rPr lang="en-US" sz="1400">
                <a:latin typeface="Gill Sans" charset="0"/>
              </a:rPr>
              <a:t>, hep-th/9704169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173788" y="6553200"/>
            <a:ext cx="2894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aseline="30000">
                <a:latin typeface="Gill Sans" charset="0"/>
              </a:rPr>
              <a:t>‡</a:t>
            </a:r>
            <a:r>
              <a:rPr lang="en-US" sz="1400">
                <a:latin typeface="Gill Sans" charset="0"/>
              </a:rPr>
              <a:t> Anchordoqui </a:t>
            </a:r>
            <a:r>
              <a:rPr lang="en-US" sz="1400" i="1">
                <a:latin typeface="Gill Sans" charset="0"/>
              </a:rPr>
              <a:t>et al.</a:t>
            </a:r>
            <a:r>
              <a:rPr lang="en-US" sz="1400">
                <a:latin typeface="Gill Sans" charset="0"/>
              </a:rPr>
              <a:t>, hep-ph/0506168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3200400" y="1490662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429000" y="1338262"/>
            <a:ext cx="2713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accent2"/>
                </a:solidFill>
                <a:latin typeface="Gill Sans" charset="0"/>
              </a:rPr>
              <a:t>characteristic exponential behavior</a:t>
            </a: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2133600" y="1719262"/>
            <a:ext cx="304800" cy="533400"/>
          </a:xfrm>
          <a:prstGeom prst="ellips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0" y="2590800"/>
            <a:ext cx="2290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Gill Sans" charset="0"/>
              </a:rPr>
              <a:t>1:1:1 ratio after </a:t>
            </a:r>
            <a:r>
              <a:rPr lang="en-US" sz="1400" dirty="0" err="1">
                <a:solidFill>
                  <a:schemeClr val="accent2"/>
                </a:solidFill>
                <a:latin typeface="Gill Sans" charset="0"/>
              </a:rPr>
              <a:t>decoherence</a:t>
            </a:r>
            <a:endParaRPr lang="en-US" sz="1400" dirty="0">
              <a:solidFill>
                <a:schemeClr val="accent2"/>
              </a:solidFill>
              <a:latin typeface="Gill Sans" charset="0"/>
            </a:endParaRP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1371600" y="2252662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5122863" y="4191000"/>
            <a:ext cx="40211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Gill Sans" charset="0"/>
              </a:rPr>
              <a:t>derived from Barenboim, Mavromatos </a:t>
            </a:r>
            <a:r>
              <a:rPr lang="en-US" sz="1200" i="1">
                <a:latin typeface="Gill Sans" charset="0"/>
              </a:rPr>
              <a:t>et al. </a:t>
            </a:r>
            <a:r>
              <a:rPr lang="en-US" sz="1200">
                <a:latin typeface="Gill Sans" charset="0"/>
              </a:rPr>
              <a:t>(hep-ph/0603028)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ym typeface="Symbol" charset="2"/>
              </a:rPr>
              <a:t>QD Atmospheric </a:t>
            </a:r>
            <a:r>
              <a:rPr lang="en-US" sz="2400" baseline="-25000">
                <a:sym typeface="Symbol" charset="2"/>
              </a:rPr>
              <a:t></a:t>
            </a:r>
            <a:r>
              <a:rPr lang="en-US" sz="2400">
                <a:sym typeface="Symbol" charset="2"/>
              </a:rPr>
              <a:t> </a:t>
            </a:r>
            <a:r>
              <a:rPr lang="en-US" sz="2400"/>
              <a:t>Survival Probability</a:t>
            </a:r>
          </a:p>
        </p:txBody>
      </p:sp>
      <p:pic>
        <p:nvPicPr>
          <p:cNvPr id="19459" name="Picture 3" descr="plot_contour_qd_1e31#453202.jpg                                000752BDTriton                         C3510FB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60475"/>
            <a:ext cx="7010400" cy="4987925"/>
          </a:xfrm>
          <a:prstGeom prst="rect">
            <a:avLst/>
          </a:prstGeom>
          <a:noFill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105525" y="2971800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Gill Sans" charset="0"/>
              </a:rPr>
              <a:t>p=1/3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lot_limit_qd_e2.png                                           00087AF9Triton                         C3510FB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017713"/>
            <a:ext cx="4648200" cy="4475162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Results:</a:t>
            </a:r>
            <a:r>
              <a:rPr lang="en-US" sz="3600" dirty="0" smtClean="0"/>
              <a:t> AMANDA 2000-2006</a:t>
            </a:r>
            <a:br>
              <a:rPr lang="en-US" sz="3600" dirty="0" smtClean="0"/>
            </a:br>
            <a:r>
              <a:rPr lang="en-US" sz="3600" dirty="0" smtClean="0"/>
              <a:t>QD </a:t>
            </a:r>
            <a:r>
              <a:rPr lang="en-US" sz="3600" dirty="0"/>
              <a:t>upper limit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648200" y="25146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dirty="0" err="1">
                <a:latin typeface="Gill Sans" charset="0"/>
              </a:rPr>
              <a:t>SuperK</a:t>
            </a:r>
            <a:r>
              <a:rPr lang="en-US" sz="2000" dirty="0">
                <a:latin typeface="Gill Sans" charset="0"/>
              </a:rPr>
              <a:t> limit</a:t>
            </a:r>
            <a:r>
              <a:rPr lang="en-US" sz="2000" baseline="30000" dirty="0">
                <a:latin typeface="Gill Sans" charset="0"/>
              </a:rPr>
              <a:t>‡ </a:t>
            </a:r>
            <a:r>
              <a:rPr lang="en-US" sz="2000" dirty="0">
                <a:latin typeface="Gill Sans" charset="0"/>
              </a:rPr>
              <a:t>(2-flavor): </a:t>
            </a:r>
            <a:br>
              <a:rPr lang="en-US" sz="2000" dirty="0">
                <a:latin typeface="Gill Sans" charset="0"/>
              </a:rPr>
            </a:br>
            <a:r>
              <a:rPr lang="en-US" sz="2000" dirty="0">
                <a:latin typeface="Gill Sans" charset="0"/>
              </a:rPr>
              <a:t/>
            </a:r>
            <a:br>
              <a:rPr lang="en-US" sz="2000" dirty="0">
                <a:latin typeface="Gill Sans" charset="0"/>
              </a:rPr>
            </a:br>
            <a:r>
              <a:rPr lang="en-US" sz="2000" dirty="0">
                <a:latin typeface="Gill Sans" charset="0"/>
              </a:rPr>
              <a:t>     </a:t>
            </a:r>
            <a:r>
              <a:rPr lang="en-US" sz="2000" dirty="0" err="1">
                <a:latin typeface="Gill Sans" charset="0"/>
                <a:sym typeface="Symbol" charset="2"/>
              </a:rPr>
              <a:t></a:t>
            </a:r>
            <a:r>
              <a:rPr lang="en-US" sz="2000" baseline="-25000" dirty="0" err="1">
                <a:latin typeface="Gill Sans" charset="0"/>
                <a:sym typeface="Symbol" charset="2"/>
              </a:rPr>
              <a:t>i</a:t>
            </a:r>
            <a:r>
              <a:rPr lang="en-US" sz="2000" dirty="0">
                <a:latin typeface="Gill Sans" charset="0"/>
                <a:sym typeface="Symbol" charset="2"/>
              </a:rPr>
              <a:t> &lt; </a:t>
            </a:r>
            <a:r>
              <a:rPr lang="en-US" sz="2000" dirty="0">
                <a:latin typeface="Gill Sans" charset="0"/>
              </a:rPr>
              <a:t>0.9 </a:t>
            </a:r>
            <a:r>
              <a:rPr lang="en-US" sz="2000" dirty="0" err="1">
                <a:latin typeface="Gill Sans" charset="0"/>
                <a:sym typeface="Symbol" charset="2"/>
              </a:rPr>
              <a:t></a:t>
            </a:r>
            <a:r>
              <a:rPr lang="en-US" sz="2000" dirty="0">
                <a:latin typeface="Gill Sans" charset="0"/>
                <a:sym typeface="Symbol" charset="2"/>
              </a:rPr>
              <a:t> 10</a:t>
            </a:r>
            <a:r>
              <a:rPr lang="en-US" sz="2000" baseline="30000" dirty="0">
                <a:latin typeface="Gill Sans" charset="0"/>
                <a:sym typeface="Symbol" charset="2"/>
              </a:rPr>
              <a:t>-27</a:t>
            </a:r>
            <a:r>
              <a:rPr lang="en-US" sz="2000" dirty="0">
                <a:latin typeface="Gill Sans" charset="0"/>
              </a:rPr>
              <a:t> GeV</a:t>
            </a:r>
            <a:r>
              <a:rPr lang="en-US" sz="2000" baseline="30000" dirty="0">
                <a:latin typeface="Gill Sans" charset="0"/>
              </a:rPr>
              <a:t>-1 </a:t>
            </a:r>
            <a:r>
              <a:rPr lang="en-US" sz="2000" dirty="0">
                <a:latin typeface="Gill Sans" charset="0"/>
              </a:rPr>
              <a:t> (90% CL)</a:t>
            </a:r>
            <a:br>
              <a:rPr lang="en-US" sz="2000" dirty="0">
                <a:latin typeface="Gill Sans" charset="0"/>
              </a:rPr>
            </a:br>
            <a:endParaRPr lang="en-US" sz="2000" dirty="0">
              <a:latin typeface="Gill Sans" charset="0"/>
              <a:sym typeface="Symbol" charset="2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Gill Sans" charset="0"/>
                <a:sym typeface="Symbol" charset="2"/>
              </a:rPr>
              <a:t>ANTARES sensitivity* (2-flavor): </a:t>
            </a:r>
            <a:br>
              <a:rPr lang="en-US" sz="2000" dirty="0">
                <a:latin typeface="Gill Sans" charset="0"/>
                <a:sym typeface="Symbol" charset="2"/>
              </a:rPr>
            </a:br>
            <a:r>
              <a:rPr lang="en-US" sz="2000" dirty="0">
                <a:latin typeface="Gill Sans" charset="0"/>
                <a:sym typeface="Symbol" charset="2"/>
              </a:rPr>
              <a:t/>
            </a:r>
            <a:br>
              <a:rPr lang="en-US" sz="2000" dirty="0">
                <a:latin typeface="Gill Sans" charset="0"/>
                <a:sym typeface="Symbol" charset="2"/>
              </a:rPr>
            </a:br>
            <a:r>
              <a:rPr lang="en-US" sz="2000" dirty="0">
                <a:latin typeface="Gill Sans" charset="0"/>
                <a:sym typeface="Symbol" charset="2"/>
              </a:rPr>
              <a:t>     </a:t>
            </a:r>
            <a:r>
              <a:rPr lang="en-US" sz="2000" dirty="0" err="1">
                <a:latin typeface="Gill Sans" charset="0"/>
                <a:sym typeface="Symbol" charset="2"/>
              </a:rPr>
              <a:t></a:t>
            </a:r>
            <a:r>
              <a:rPr lang="en-US" sz="2000" baseline="-25000" dirty="0" err="1">
                <a:latin typeface="Gill Sans" charset="0"/>
                <a:sym typeface="Symbol" charset="2"/>
              </a:rPr>
              <a:t>i</a:t>
            </a:r>
            <a:r>
              <a:rPr lang="en-US" sz="2000" dirty="0">
                <a:latin typeface="Gill Sans" charset="0"/>
                <a:sym typeface="Symbol" charset="2"/>
              </a:rPr>
              <a:t> ~ 10</a:t>
            </a:r>
            <a:r>
              <a:rPr lang="en-US" sz="2000" baseline="30000" dirty="0">
                <a:latin typeface="Gill Sans" charset="0"/>
                <a:sym typeface="Symbol" charset="2"/>
              </a:rPr>
              <a:t>-30</a:t>
            </a:r>
            <a:r>
              <a:rPr lang="en-US" sz="2000" dirty="0">
                <a:latin typeface="Gill Sans" charset="0"/>
                <a:sym typeface="Symbol" charset="2"/>
              </a:rPr>
              <a:t> </a:t>
            </a:r>
            <a:r>
              <a:rPr lang="en-US" sz="2000" dirty="0">
                <a:latin typeface="Gill Sans" charset="0"/>
              </a:rPr>
              <a:t>GeV</a:t>
            </a:r>
            <a:r>
              <a:rPr lang="en-US" sz="2000" baseline="30000" dirty="0">
                <a:latin typeface="Gill Sans" charset="0"/>
              </a:rPr>
              <a:t>-1</a:t>
            </a:r>
            <a:r>
              <a:rPr lang="en-US" sz="2000" dirty="0">
                <a:latin typeface="Gill Sans" charset="0"/>
              </a:rPr>
              <a:t> </a:t>
            </a:r>
            <a:r>
              <a:rPr lang="en-US" sz="2000" dirty="0">
                <a:latin typeface="Gill Sans" charset="0"/>
                <a:sym typeface="Symbol" charset="2"/>
              </a:rPr>
              <a:t>(3 years, 90% CL)</a:t>
            </a:r>
            <a:r>
              <a:rPr lang="en-US" sz="1600" dirty="0">
                <a:latin typeface="Gill Sans" charset="0"/>
                <a:sym typeface="Symbol" charset="2"/>
              </a:rPr>
              <a:t> </a:t>
            </a:r>
            <a:br>
              <a:rPr lang="en-US" sz="1600" dirty="0">
                <a:latin typeface="Gill Sans" charset="0"/>
                <a:sym typeface="Symbol" charset="2"/>
              </a:rPr>
            </a:br>
            <a:endParaRPr lang="en-US" sz="1600" dirty="0">
              <a:latin typeface="Gill Sans" charset="0"/>
              <a:sym typeface="Symbol" charset="2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Gill Sans" charset="0"/>
              </a:rPr>
              <a:t>This analysis:</a:t>
            </a:r>
            <a:br>
              <a:rPr lang="en-US" sz="2000" dirty="0">
                <a:latin typeface="Gill Sans" charset="0"/>
              </a:rPr>
            </a:br>
            <a:r>
              <a:rPr lang="en-US" sz="2000" dirty="0">
                <a:latin typeface="Gill Sans" charset="0"/>
              </a:rPr>
              <a:t> </a:t>
            </a:r>
            <a:br>
              <a:rPr lang="en-US" sz="2000" dirty="0">
                <a:latin typeface="Gill Sans" charset="0"/>
              </a:rPr>
            </a:br>
            <a:r>
              <a:rPr lang="en-US" sz="2000" dirty="0">
                <a:latin typeface="Gill Sans" charset="0"/>
              </a:rPr>
              <a:t>     </a:t>
            </a:r>
            <a:r>
              <a:rPr lang="en-US" sz="2000" dirty="0" err="1">
                <a:solidFill>
                  <a:schemeClr val="accent2"/>
                </a:solidFill>
                <a:latin typeface="Gill Sans" charset="0"/>
                <a:sym typeface="Symbol" charset="2"/>
              </a:rPr>
              <a:t></a:t>
            </a:r>
            <a:r>
              <a:rPr lang="en-US" sz="2000" baseline="-25000" dirty="0" err="1">
                <a:solidFill>
                  <a:schemeClr val="accent2"/>
                </a:solidFill>
                <a:latin typeface="Gill Sans" charset="0"/>
                <a:sym typeface="Symbol" charset="2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Gill Sans" charset="0"/>
                <a:sym typeface="Symbol" charset="2"/>
              </a:rPr>
              <a:t> &lt; </a:t>
            </a:r>
            <a:r>
              <a:rPr lang="en-US" sz="2000" dirty="0">
                <a:solidFill>
                  <a:schemeClr val="accent2"/>
                </a:solidFill>
                <a:latin typeface="Gill Sans" charset="0"/>
              </a:rPr>
              <a:t>1.3 </a:t>
            </a:r>
            <a:r>
              <a:rPr lang="en-US" sz="2000" dirty="0" err="1">
                <a:solidFill>
                  <a:schemeClr val="accent2"/>
                </a:solidFill>
                <a:latin typeface="Gill Sans" charset="0"/>
                <a:sym typeface="Symbol" charset="2"/>
              </a:rPr>
              <a:t></a:t>
            </a:r>
            <a:r>
              <a:rPr lang="en-US" sz="2000" dirty="0">
                <a:solidFill>
                  <a:schemeClr val="accent2"/>
                </a:solidFill>
                <a:latin typeface="Gill Sans" charset="0"/>
                <a:sym typeface="Symbol" charset="2"/>
              </a:rPr>
              <a:t> 10</a:t>
            </a:r>
            <a:r>
              <a:rPr lang="en-US" sz="2000" baseline="30000" dirty="0">
                <a:solidFill>
                  <a:schemeClr val="accent2"/>
                </a:solidFill>
                <a:latin typeface="Gill Sans" charset="0"/>
                <a:sym typeface="Symbol" charset="2"/>
              </a:rPr>
              <a:t>-31</a:t>
            </a:r>
            <a:r>
              <a:rPr lang="en-US" sz="2000" dirty="0">
                <a:solidFill>
                  <a:schemeClr val="accent2"/>
                </a:solidFill>
                <a:latin typeface="Gill Sans" charset="0"/>
                <a:sym typeface="Symbol" charset="2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Gill Sans" charset="0"/>
              </a:rPr>
              <a:t>GeV</a:t>
            </a:r>
            <a:r>
              <a:rPr lang="en-US" sz="2000" baseline="30000" dirty="0">
                <a:solidFill>
                  <a:schemeClr val="accent2"/>
                </a:solidFill>
                <a:latin typeface="Gill Sans" charset="0"/>
              </a:rPr>
              <a:t>-1</a:t>
            </a:r>
            <a:r>
              <a:rPr lang="en-US" sz="2000" dirty="0">
                <a:solidFill>
                  <a:schemeClr val="accent2"/>
                </a:solidFill>
                <a:latin typeface="Gill Sans" charset="0"/>
              </a:rPr>
              <a:t> (90% CL)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027613" y="6340475"/>
            <a:ext cx="37353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* Morgan </a:t>
            </a:r>
            <a:r>
              <a:rPr lang="en-US" sz="1400" i="1"/>
              <a:t>et al.</a:t>
            </a:r>
            <a:r>
              <a:rPr lang="en-US" sz="1400"/>
              <a:t>, astro-ph/0412618</a:t>
            </a:r>
          </a:p>
          <a:p>
            <a:r>
              <a:rPr lang="en-US" sz="1400" baseline="30000"/>
              <a:t>‡  </a:t>
            </a:r>
            <a:r>
              <a:rPr lang="en-US" sz="1400"/>
              <a:t>Lisi, Marrone, and Montanino, PRL </a:t>
            </a:r>
            <a:r>
              <a:rPr lang="en-US" sz="1400" b="1"/>
              <a:t>85</a:t>
            </a:r>
            <a:r>
              <a:rPr lang="en-US" sz="1400"/>
              <a:t> 6 (2000)</a:t>
            </a:r>
            <a:endParaRPr lang="en-US" sz="1800" baseline="30000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5105400" y="1905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Gill Sans" charset="0"/>
              </a:rPr>
              <a:t>E</a:t>
            </a:r>
            <a:r>
              <a:rPr lang="en-US" baseline="30000">
                <a:solidFill>
                  <a:schemeClr val="accent2"/>
                </a:solidFill>
                <a:latin typeface="Gill Sans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Gill Sans" charset="0"/>
              </a:rPr>
              <a:t> model (E, E</a:t>
            </a:r>
            <a:r>
              <a:rPr lang="en-US" baseline="30000">
                <a:solidFill>
                  <a:schemeClr val="accent2"/>
                </a:solidFill>
                <a:latin typeface="Gill Sans" charset="0"/>
              </a:rPr>
              <a:t>3</a:t>
            </a:r>
            <a:r>
              <a:rPr lang="en-US">
                <a:solidFill>
                  <a:schemeClr val="accent2"/>
                </a:solidFill>
                <a:latin typeface="Gill Sans" charset="0"/>
              </a:rPr>
              <a:t> limits also set)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09600" y="5791200"/>
            <a:ext cx="677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Gill Sans" charset="0"/>
              </a:rPr>
              <a:t>best fit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590800" y="2743200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ill Sans" charset="0"/>
              </a:rPr>
              <a:t>excluded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752600" y="6172200"/>
            <a:ext cx="2133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905000" y="6248400"/>
            <a:ext cx="174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Gill Sans" charset="0"/>
              </a:rPr>
              <a:t>log</a:t>
            </a:r>
            <a:r>
              <a:rPr lang="en-US" sz="1800" baseline="-25000">
                <a:latin typeface="Gill Sans" charset="0"/>
              </a:rPr>
              <a:t>10</a:t>
            </a:r>
            <a:r>
              <a:rPr lang="en-US" sz="1800">
                <a:latin typeface="Gill Sans" charset="0"/>
              </a:rPr>
              <a:t> </a:t>
            </a:r>
            <a:r>
              <a:rPr lang="en-US" sz="1800">
                <a:latin typeface="Gill Sans" charset="0"/>
                <a:sym typeface="Symbol" charset="2"/>
              </a:rPr>
              <a:t></a:t>
            </a:r>
            <a:r>
              <a:rPr lang="en-US" sz="1800" baseline="30000">
                <a:latin typeface="Gill Sans" charset="0"/>
                <a:sym typeface="Symbol" charset="2"/>
              </a:rPr>
              <a:t>*</a:t>
            </a:r>
            <a:r>
              <a:rPr lang="en-US" sz="1800" baseline="-25000">
                <a:latin typeface="Gill Sans" charset="0"/>
                <a:sym typeface="Symbol" charset="2"/>
              </a:rPr>
              <a:t>6,7</a:t>
            </a:r>
            <a:r>
              <a:rPr lang="en-US" sz="1800">
                <a:latin typeface="Gill Sans" charset="0"/>
                <a:sym typeface="Symbol" charset="2"/>
              </a:rPr>
              <a:t> / GeV</a:t>
            </a:r>
            <a:r>
              <a:rPr lang="en-US" sz="1800" baseline="30000">
                <a:latin typeface="Gill Sans" charset="0"/>
                <a:sym typeface="Symbol" charset="2"/>
              </a:rPr>
              <a:t>-1</a:t>
            </a:r>
            <a:endParaRPr lang="en-US" sz="1800">
              <a:latin typeface="Gill Sans" charset="0"/>
              <a:sym typeface="Symbol" charset="2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 rot="-5400000">
            <a:off x="-800100" y="3848100"/>
            <a:ext cx="2133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 rot="-5400000">
            <a:off x="-604044" y="3882232"/>
            <a:ext cx="174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Gill Sans" charset="0"/>
              </a:rPr>
              <a:t>log</a:t>
            </a:r>
            <a:r>
              <a:rPr lang="en-US" sz="1800" baseline="-25000">
                <a:latin typeface="Gill Sans" charset="0"/>
              </a:rPr>
              <a:t>10</a:t>
            </a:r>
            <a:r>
              <a:rPr lang="en-US" sz="1800">
                <a:latin typeface="Gill Sans" charset="0"/>
              </a:rPr>
              <a:t> </a:t>
            </a:r>
            <a:r>
              <a:rPr lang="en-US" sz="1800">
                <a:latin typeface="Gill Sans" charset="0"/>
                <a:sym typeface="Symbol" charset="2"/>
              </a:rPr>
              <a:t></a:t>
            </a:r>
            <a:r>
              <a:rPr lang="en-US" sz="1800" baseline="30000">
                <a:latin typeface="Gill Sans" charset="0"/>
                <a:sym typeface="Symbol" charset="2"/>
              </a:rPr>
              <a:t>*</a:t>
            </a:r>
            <a:r>
              <a:rPr lang="en-US" sz="1800" baseline="-25000">
                <a:latin typeface="Gill Sans" charset="0"/>
                <a:sym typeface="Symbol" charset="2"/>
              </a:rPr>
              <a:t>3,8</a:t>
            </a:r>
            <a:r>
              <a:rPr lang="en-US" sz="1800">
                <a:latin typeface="Gill Sans" charset="0"/>
                <a:sym typeface="Symbol" charset="2"/>
              </a:rPr>
              <a:t> / GeV</a:t>
            </a:r>
            <a:r>
              <a:rPr lang="en-US" sz="1800" baseline="30000">
                <a:latin typeface="Gill Sans" charset="0"/>
                <a:sym typeface="Symbol" charset="2"/>
              </a:rPr>
              <a:t>-1</a:t>
            </a:r>
            <a:endParaRPr lang="en-US" sz="1800">
              <a:latin typeface="Gill Sans" charset="0"/>
              <a:sym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7463" y="1450777"/>
            <a:ext cx="2855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Gill Sans"/>
                <a:cs typeface="Gill Sans"/>
              </a:rPr>
              <a:t>Abbasi</a:t>
            </a:r>
            <a:r>
              <a:rPr lang="en-US" sz="1400" dirty="0" smtClean="0">
                <a:latin typeface="Gill Sans"/>
                <a:cs typeface="Gill Sans"/>
              </a:rPr>
              <a:t> </a:t>
            </a:r>
            <a:r>
              <a:rPr lang="en-US" sz="1400" i="1" dirty="0" smtClean="0">
                <a:latin typeface="Gill Sans"/>
                <a:cs typeface="Gill Sans"/>
              </a:rPr>
              <a:t>et al.</a:t>
            </a:r>
            <a:r>
              <a:rPr lang="en-US" sz="1400" dirty="0" smtClean="0">
                <a:latin typeface="Gill Sans"/>
                <a:cs typeface="Gill Sans"/>
              </a:rPr>
              <a:t>, PRD </a:t>
            </a:r>
            <a:r>
              <a:rPr lang="en-US" sz="1400" b="1" dirty="0" smtClean="0">
                <a:latin typeface="Gill Sans"/>
                <a:cs typeface="Gill Sans"/>
              </a:rPr>
              <a:t>79</a:t>
            </a:r>
            <a:r>
              <a:rPr lang="en-US" sz="1400" dirty="0" smtClean="0">
                <a:latin typeface="Gill Sans"/>
                <a:cs typeface="Gill Sans"/>
              </a:rPr>
              <a:t>, 102005 (2009)</a:t>
            </a:r>
            <a:endParaRPr lang="en-US" sz="1400" dirty="0">
              <a:latin typeface="Gill Sans"/>
              <a:cs typeface="Gill Sans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5114925" y="5461000"/>
            <a:ext cx="3876675" cy="762000"/>
          </a:xfrm>
          <a:prstGeom prst="rect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856"/>
            <a:ext cx="4572000" cy="49183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Motivation and available neutrino sources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Atmospheric neutrinos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AMANDA / IceCube constraints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Cosmogenic / GZK neutrinos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Experimental status and plans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 descr="sundog_icec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071114"/>
            <a:ext cx="3429952" cy="5177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GZK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4267200" cy="433016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Suppression (“cutoff”) of high-energy cosmic rays due to interaction with CMB photons (</a:t>
            </a:r>
            <a:r>
              <a:rPr lang="en-US" sz="2000" dirty="0" err="1" smtClean="0"/>
              <a:t>Greisen-Zatsepin-Kuzmin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Threshold ~ 6 × 10</a:t>
            </a:r>
            <a:r>
              <a:rPr lang="en-US" sz="2000" baseline="30000" dirty="0" smtClean="0"/>
              <a:t>19</a:t>
            </a:r>
            <a:r>
              <a:rPr lang="en-US" sz="2000" dirty="0" smtClean="0"/>
              <a:t> eV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Pion</a:t>
            </a:r>
            <a:r>
              <a:rPr lang="en-US" sz="2000" dirty="0" smtClean="0"/>
              <a:t> decay results in neutrinos</a:t>
            </a:r>
          </a:p>
          <a:p>
            <a:endParaRPr lang="en-US" sz="2000" dirty="0" smtClean="0"/>
          </a:p>
          <a:p>
            <a:r>
              <a:rPr lang="en-US" sz="2000" dirty="0" smtClean="0"/>
              <a:t>Experimental status unclear 4-5 years ago: cutoff or not?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baseline="30000" dirty="0" smtClean="0">
              <a:latin typeface="Lucida Grande"/>
              <a:ea typeface="Lucida Grande"/>
              <a:cs typeface="Lucida Grande"/>
            </a:endParaRPr>
          </a:p>
          <a:p>
            <a:pPr>
              <a:buNone/>
            </a:pPr>
            <a:endParaRPr lang="en-US" sz="2000" baseline="30000" dirty="0" smtClean="0">
              <a:latin typeface="Lucida Grande"/>
              <a:ea typeface="Lucida Grande"/>
              <a:cs typeface="Lucida Grande"/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43800" y="5744952"/>
            <a:ext cx="1429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Berezinsky</a:t>
            </a:r>
            <a:r>
              <a:rPr lang="en-US" sz="1100" dirty="0" smtClean="0"/>
              <a:t> </a:t>
            </a:r>
            <a:r>
              <a:rPr lang="en-US" sz="1100" i="1" dirty="0" smtClean="0"/>
              <a:t>et al.</a:t>
            </a:r>
            <a:r>
              <a:rPr lang="en-US" sz="1100" dirty="0" smtClean="0"/>
              <a:t> 2007</a:t>
            </a:r>
            <a:endParaRPr lang="en-US" sz="1100" dirty="0"/>
          </a:p>
        </p:txBody>
      </p:sp>
      <p:pic>
        <p:nvPicPr>
          <p:cNvPr id="9" name="Picture 8" descr="arXiv 2005 Marc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1177" t="1111" r="61520" b="74444"/>
              <a:stretch>
                <a:fillRect/>
              </a:stretch>
            </p:blipFill>
          </mc:Choice>
          <mc:Fallback>
            <p:blipFill>
              <a:blip r:embed="rId3"/>
              <a:srcRect l="11177" t="1111" r="61520" b="74444"/>
              <a:stretch>
                <a:fillRect/>
              </a:stretch>
            </p:blipFill>
          </mc:Fallback>
        </mc:AlternateContent>
        <p:spPr>
          <a:xfrm>
            <a:off x="4724400" y="1371600"/>
            <a:ext cx="4000500" cy="46349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3200" y="2819400"/>
            <a:ext cx="53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3593068"/>
            <a:ext cx="1162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photopion</a:t>
            </a:r>
            <a:endParaRPr lang="en-US" dirty="0"/>
          </a:p>
        </p:txBody>
      </p:sp>
      <p:pic>
        <p:nvPicPr>
          <p:cNvPr id="12" name="Picture 11" descr="delta_resonan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971800"/>
            <a:ext cx="3380232" cy="6889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73605" y="1371600"/>
            <a:ext cx="187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proton loss length</a:t>
            </a:r>
            <a:endParaRPr lang="en-US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Pierre Auger Observatory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3505200" cy="4788067"/>
          </a:xfrm>
        </p:spPr>
        <p:txBody>
          <a:bodyPr>
            <a:noAutofit/>
          </a:bodyPr>
          <a:lstStyle/>
          <a:p>
            <a:r>
              <a:rPr lang="en-US" sz="2400" dirty="0" smtClean="0"/>
              <a:t>Hybrid air shower detector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smtClean="0"/>
              <a:t>Southern site (3000 km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in Argentina completed 2008</a:t>
            </a:r>
          </a:p>
          <a:p>
            <a:endParaRPr lang="en-US" sz="2400" dirty="0" smtClean="0"/>
          </a:p>
          <a:p>
            <a:r>
              <a:rPr lang="en-US" sz="2400" dirty="0" smtClean="0"/>
              <a:t>Northern site (21000 km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planned for Colorado, U.S.A.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auger_FD_SD_ti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571564"/>
            <a:ext cx="3406132" cy="255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Pierre_Auger_Observatory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003" y="1219200"/>
            <a:ext cx="3550397" cy="2657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391400" y="2362200"/>
            <a:ext cx="1084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Auger South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Hybrid Detection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hybrid_event.JPG.jpeg"/>
          <p:cNvPicPr>
            <a:picLocks noChangeAspect="1"/>
          </p:cNvPicPr>
          <p:nvPr/>
        </p:nvPicPr>
        <p:blipFill>
          <a:blip r:embed="rId2"/>
          <a:srcRect t="1535"/>
          <a:stretch>
            <a:fillRect/>
          </a:stretch>
        </p:blipFill>
        <p:spPr>
          <a:xfrm>
            <a:off x="914400" y="1143000"/>
            <a:ext cx="7848600" cy="434807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410200" y="396240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Gill Sans"/>
                <a:cs typeface="Gill Sans"/>
              </a:rPr>
              <a:t>Cherenkov tank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Gill Sans"/>
                <a:cs typeface="Gill Sans"/>
              </a:rPr>
              <a:t>signals</a:t>
            </a:r>
            <a:endParaRPr lang="en-US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4135" y="1143000"/>
            <a:ext cx="2150065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37330" y="1359932"/>
            <a:ext cx="2150065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09921" y="2528869"/>
            <a:ext cx="203408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12362" y="4957678"/>
            <a:ext cx="2831438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399" y="3962400"/>
            <a:ext cx="2709813" cy="3753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848" y="4337752"/>
            <a:ext cx="2709813" cy="299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52005" y="1143000"/>
            <a:ext cx="1367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Gill Sans"/>
                <a:cs typeface="Gill Sans"/>
              </a:rPr>
              <a:t>fluorescence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Gill Sans"/>
                <a:cs typeface="Gill Sans"/>
              </a:rPr>
              <a:t>track</a:t>
            </a:r>
            <a:endParaRPr lang="en-US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3866" y="1893332"/>
            <a:ext cx="1367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Gill Sans"/>
                <a:cs typeface="Gill Sans"/>
              </a:rPr>
              <a:t>fluorescence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Gill Sans"/>
                <a:cs typeface="Gill Sans"/>
              </a:rPr>
              <a:t>track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46852" y="5269468"/>
            <a:ext cx="675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Hybrid observation: energy cross-calibration, better angular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Latest UHECR Energy Spectrum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252176"/>
            <a:ext cx="2895600" cy="365125"/>
          </a:xfrm>
        </p:spPr>
        <p:txBody>
          <a:bodyPr/>
          <a:lstStyle/>
          <a:p>
            <a:r>
              <a:rPr lang="en-US" smtClean="0"/>
              <a:t>J. Kelley, ESQG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12722" y="6248400"/>
            <a:ext cx="20162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Gill Sans"/>
                <a:cs typeface="Gill Sans"/>
              </a:rPr>
              <a:t>Abraham </a:t>
            </a:r>
            <a:r>
              <a:rPr lang="en-US" sz="900" i="1" dirty="0" smtClean="0">
                <a:latin typeface="Gill Sans"/>
                <a:cs typeface="Gill Sans"/>
              </a:rPr>
              <a:t>et al.</a:t>
            </a:r>
            <a:r>
              <a:rPr lang="en-US" sz="900" dirty="0" smtClean="0">
                <a:latin typeface="Gill Sans"/>
                <a:cs typeface="Gill Sans"/>
              </a:rPr>
              <a:t> Phys. </a:t>
            </a:r>
            <a:r>
              <a:rPr lang="en-US" sz="900" dirty="0" err="1" smtClean="0">
                <a:latin typeface="Gill Sans"/>
                <a:cs typeface="Gill Sans"/>
              </a:rPr>
              <a:t>Lett</a:t>
            </a:r>
            <a:r>
              <a:rPr lang="en-US" sz="900" dirty="0" smtClean="0">
                <a:latin typeface="Gill Sans"/>
                <a:cs typeface="Gill Sans"/>
              </a:rPr>
              <a:t>. B </a:t>
            </a:r>
            <a:r>
              <a:rPr lang="en-US" sz="900" b="1" dirty="0" smtClean="0">
                <a:latin typeface="Gill Sans"/>
                <a:cs typeface="Gill Sans"/>
              </a:rPr>
              <a:t>685</a:t>
            </a:r>
            <a:r>
              <a:rPr lang="en-US" sz="900" dirty="0" smtClean="0">
                <a:latin typeface="Gill Sans"/>
                <a:cs typeface="Gill Sans"/>
              </a:rPr>
              <a:t> (2010)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67400" y="1600201"/>
            <a:ext cx="28194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2008: Continuation of spectrum rejected at 6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sz="2000" dirty="0" smtClean="0"/>
              <a:t>.  2009: combined FD + SD spectrum</a:t>
            </a:r>
          </a:p>
          <a:p>
            <a:endParaRPr lang="en-US" sz="2000" dirty="0" smtClean="0"/>
          </a:p>
          <a:p>
            <a:r>
              <a:rPr lang="en-US" sz="2000" dirty="0" smtClean="0"/>
              <a:t>Suppression energy consistent with GZK onset</a:t>
            </a:r>
          </a:p>
          <a:p>
            <a:endParaRPr lang="en-US" sz="2000" dirty="0" smtClean="0"/>
          </a:p>
          <a:p>
            <a:r>
              <a:rPr lang="en-US" sz="2000" dirty="0" smtClean="0"/>
              <a:t>BUT: could be source cutoff (see e.g. </a:t>
            </a:r>
            <a:r>
              <a:rPr lang="en-US" sz="2000" dirty="0" err="1" smtClean="0"/>
              <a:t>Aloisio</a:t>
            </a:r>
            <a:r>
              <a:rPr lang="en-US" sz="2000" dirty="0" smtClean="0"/>
              <a:t> </a:t>
            </a:r>
            <a:r>
              <a:rPr lang="en-US" sz="2000" i="1" dirty="0" smtClean="0"/>
              <a:t>et al.</a:t>
            </a:r>
            <a:r>
              <a:rPr lang="en-US" sz="2000" dirty="0" smtClean="0"/>
              <a:t>, arXiv:0907519)</a:t>
            </a:r>
          </a:p>
          <a:p>
            <a:endParaRPr lang="en-US" sz="2000" dirty="0" smtClean="0"/>
          </a:p>
          <a:p>
            <a:r>
              <a:rPr lang="en-US" sz="2000" dirty="0" smtClean="0"/>
              <a:t>VLI constraints possible using spectrum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9" name="Picture 8" descr="arxiv_spectru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0824" t="10617" r="22222" b="58360"/>
              <a:stretch>
                <a:fillRect/>
              </a:stretch>
            </p:blipFill>
          </mc:Choice>
          <mc:Fallback>
            <p:blipFill>
              <a:blip r:embed="rId3"/>
              <a:srcRect l="20824" t="10617" r="22222" b="58360"/>
              <a:stretch>
                <a:fillRect/>
              </a:stretch>
            </p:blipFill>
          </mc:Fallback>
        </mc:AlternateContent>
        <p:spPr>
          <a:xfrm>
            <a:off x="1295400" y="1066800"/>
            <a:ext cx="3657600" cy="2819400"/>
          </a:xfrm>
          <a:prstGeom prst="rect">
            <a:avLst/>
          </a:prstGeom>
        </p:spPr>
      </p:pic>
      <p:pic>
        <p:nvPicPr>
          <p:cNvPr id="12" name="Picture 11" descr="hybrid_spectrum_publish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14902"/>
              <a:stretch>
                <a:fillRect/>
              </a:stretch>
            </p:blipFill>
          </mc:Choice>
          <mc:Fallback>
            <p:blipFill>
              <a:blip r:embed="rId5"/>
              <a:srcRect t="14902"/>
              <a:stretch>
                <a:fillRect/>
              </a:stretch>
            </p:blipFill>
          </mc:Fallback>
        </mc:AlternateContent>
        <p:spPr>
          <a:xfrm>
            <a:off x="1295400" y="3748544"/>
            <a:ext cx="3657600" cy="2607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880891" cy="43434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Slant depth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 (integrated density) of shower maximum in atmosphere</a:t>
            </a:r>
          </a:p>
          <a:p>
            <a:pPr lvl="1"/>
            <a:r>
              <a:rPr lang="en-US" sz="1800" dirty="0" smtClean="0"/>
              <a:t>energy and composition-dependent</a:t>
            </a:r>
          </a:p>
          <a:p>
            <a:pPr lvl="1"/>
            <a:r>
              <a:rPr lang="en-US" sz="1800" dirty="0" smtClean="0"/>
              <a:t>higher in atmosphere for heavier nuclei </a:t>
            </a:r>
            <a:br>
              <a:rPr lang="en-US" sz="1800" dirty="0" smtClean="0"/>
            </a:br>
            <a:r>
              <a:rPr lang="en-US" sz="1800" dirty="0" smtClean="0"/>
              <a:t>(interact, lose energy sooner)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2000" dirty="0" smtClean="0"/>
              <a:t>Shower-to-shower fluctuations of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max</a:t>
            </a:r>
            <a:endParaRPr lang="en-US" sz="2000" baseline="-25000" dirty="0" smtClean="0"/>
          </a:p>
          <a:p>
            <a:pPr lvl="1"/>
            <a:r>
              <a:rPr lang="en-US" sz="1800" dirty="0" smtClean="0"/>
              <a:t>iron showers (~superposition of 56 single-nucleon showers of 1/56 energy) have fewer fluctuations</a:t>
            </a:r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953000" y="1295400"/>
          <a:ext cx="3949647" cy="3808413"/>
        </p:xfrm>
        <a:graphic>
          <a:graphicData uri="http://schemas.openxmlformats.org/presentationml/2006/ole">
            <p:oleObj spid="_x0000_s43010" name="Photo Editor Photo" r:id="rId3" imgW="6392167" imgH="6163535" progId="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 flipH="1" flipV="1">
            <a:off x="5469916" y="4673032"/>
            <a:ext cx="11679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68402" y="537975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max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Latest Auger Results: Composition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 descr="composi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5490" r="41373"/>
              <a:stretch>
                <a:fillRect/>
              </a:stretch>
            </p:blipFill>
          </mc:Choice>
          <mc:Fallback>
            <p:blipFill>
              <a:blip r:embed="rId3"/>
              <a:srcRect l="15490" r="41373"/>
              <a:stretch>
                <a:fillRect/>
              </a:stretch>
            </p:blipFill>
          </mc:Fallback>
        </mc:AlternateContent>
        <p:spPr>
          <a:xfrm rot="5400000">
            <a:off x="3048000" y="-1295400"/>
            <a:ext cx="3048000" cy="914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5976" y="4800601"/>
            <a:ext cx="5001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Both indicate composition getting heavier…</a:t>
            </a:r>
          </a:p>
          <a:p>
            <a:r>
              <a:rPr lang="en-US" dirty="0" smtClean="0">
                <a:latin typeface="Gill Sans"/>
                <a:cs typeface="Gill Sans"/>
              </a:rPr>
              <a:t>or protons behaving very differently than expected?</a:t>
            </a:r>
          </a:p>
          <a:p>
            <a:endParaRPr lang="en-US" dirty="0" smtClean="0">
              <a:latin typeface="Gill Sans"/>
              <a:cs typeface="Gill Sans"/>
            </a:endParaRPr>
          </a:p>
          <a:p>
            <a:r>
              <a:rPr lang="en-US" dirty="0" smtClean="0">
                <a:latin typeface="Gill Sans"/>
                <a:cs typeface="Gill Sans"/>
              </a:rPr>
              <a:t>But data run out just at GZK-like feature…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600200"/>
            <a:ext cx="24572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Gill Sans"/>
                <a:cs typeface="Gill Sans"/>
              </a:rPr>
              <a:t>Abraham </a:t>
            </a:r>
            <a:r>
              <a:rPr lang="en-US" sz="1100" i="1" dirty="0" smtClean="0">
                <a:latin typeface="Gill Sans"/>
                <a:cs typeface="Gill Sans"/>
              </a:rPr>
              <a:t>et al., </a:t>
            </a:r>
            <a:r>
              <a:rPr lang="en-US" sz="1100" dirty="0" smtClean="0">
                <a:latin typeface="Gill Sans"/>
                <a:cs typeface="Gill Sans"/>
              </a:rPr>
              <a:t>PRL </a:t>
            </a:r>
            <a:r>
              <a:rPr lang="en-US" sz="1100" b="1" dirty="0" smtClean="0">
                <a:latin typeface="Gill Sans"/>
                <a:cs typeface="Gill Sans"/>
              </a:rPr>
              <a:t>104 </a:t>
            </a:r>
            <a:r>
              <a:rPr lang="en-US" sz="1100" dirty="0" smtClean="0">
                <a:latin typeface="Gill Sans"/>
                <a:cs typeface="Gill Sans"/>
              </a:rPr>
              <a:t>(2010) 091101</a:t>
            </a:r>
            <a:endParaRPr lang="en-US" sz="1100" dirty="0">
              <a:latin typeface="Gill Sans"/>
              <a:cs typeface="Gill Sans"/>
            </a:endParaRPr>
          </a:p>
        </p:txBody>
      </p:sp>
      <p:pic>
        <p:nvPicPr>
          <p:cNvPr id="10" name="Picture 9" descr="hybrid_spectrum_publish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13194" t="14902"/>
              <a:stretch>
                <a:fillRect/>
              </a:stretch>
            </p:blipFill>
          </mc:Choice>
          <mc:Fallback>
            <p:blipFill>
              <a:blip r:embed="rId5"/>
              <a:srcRect l="13194" t="14902"/>
              <a:stretch>
                <a:fillRect/>
              </a:stretch>
            </p:blipFill>
          </mc:Fallback>
        </mc:AlternateContent>
        <p:spPr>
          <a:xfrm>
            <a:off x="603903" y="4724400"/>
            <a:ext cx="1986897" cy="1631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5367862"/>
            <a:ext cx="12329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comp. data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914400" y="5486400"/>
            <a:ext cx="838200" cy="152400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582319" y="5555084"/>
            <a:ext cx="342157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Neutrino Connection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Kelley, ESQG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87450"/>
            <a:ext cx="4267200" cy="4756150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GZK process also produces UHE neutrinos!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Nuclei will tend to </a:t>
            </a:r>
            <a:r>
              <a:rPr lang="en-US" sz="2400" dirty="0" err="1" smtClean="0"/>
              <a:t>photodisintegrate</a:t>
            </a:r>
            <a:r>
              <a:rPr lang="en-US" sz="2400" dirty="0" smtClean="0"/>
              <a:t> first (reduced flux)</a:t>
            </a:r>
          </a:p>
          <a:p>
            <a:endParaRPr lang="en-US" sz="2400" dirty="0" smtClean="0"/>
          </a:p>
          <a:p>
            <a:r>
              <a:rPr lang="en-US" sz="2400" dirty="0" smtClean="0"/>
              <a:t>New source for QG tests</a:t>
            </a:r>
          </a:p>
          <a:p>
            <a:pPr lvl="1"/>
            <a:r>
              <a:rPr lang="en-US" sz="2000" dirty="0" smtClean="0"/>
              <a:t>cosmological baselines probed</a:t>
            </a:r>
          </a:p>
          <a:p>
            <a:pPr lvl="1"/>
            <a:r>
              <a:rPr lang="en-US" sz="2000" dirty="0" smtClean="0"/>
              <a:t>energies ~ 10</a:t>
            </a:r>
            <a:r>
              <a:rPr lang="en-US" sz="2000" baseline="30000" dirty="0" smtClean="0"/>
              <a:t>18</a:t>
            </a:r>
            <a:r>
              <a:rPr lang="en-US" sz="2000" dirty="0" smtClean="0"/>
              <a:t>-10</a:t>
            </a:r>
            <a:r>
              <a:rPr lang="en-US" sz="2000" baseline="30000" dirty="0" smtClean="0"/>
              <a:t>19</a:t>
            </a:r>
            <a:r>
              <a:rPr lang="en-US" sz="2000" dirty="0" smtClean="0"/>
              <a:t> eV</a:t>
            </a:r>
          </a:p>
          <a:p>
            <a:pPr lvl="1"/>
            <a:endParaRPr lang="en-US" sz="1600" dirty="0"/>
          </a:p>
        </p:txBody>
      </p:sp>
      <p:pic>
        <p:nvPicPr>
          <p:cNvPr id="9" name="Content Placeholder 6" descr="Picture 13.png"/>
          <p:cNvPicPr>
            <a:picLocks noChangeAspect="1"/>
          </p:cNvPicPr>
          <p:nvPr/>
        </p:nvPicPr>
        <p:blipFill>
          <a:blip r:embed="rId2"/>
          <a:srcRect t="-214768" b="-214768"/>
          <a:stretch>
            <a:fillRect/>
          </a:stretch>
        </p:blipFill>
        <p:spPr>
          <a:xfrm>
            <a:off x="1135971" y="1905000"/>
            <a:ext cx="2909658" cy="1600200"/>
          </a:xfrm>
          <a:prstGeom prst="rect">
            <a:avLst/>
          </a:prstGeom>
        </p:spPr>
      </p:pic>
      <p:pic>
        <p:nvPicPr>
          <p:cNvPr id="10" name="Picture 9" descr="arXiv 2007 Anchordoqu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7255" t="24556" r="49673" b="57091"/>
              <a:stretch>
                <a:fillRect/>
              </a:stretch>
            </p:blipFill>
          </mc:Choice>
          <mc:Fallback>
            <p:blipFill>
              <a:blip r:embed="rId4"/>
              <a:srcRect l="17255" t="24556" r="49673" b="57091"/>
              <a:stretch>
                <a:fillRect/>
              </a:stretch>
            </p:blipFill>
          </mc:Fallback>
        </mc:AlternateContent>
        <p:spPr>
          <a:xfrm>
            <a:off x="4724400" y="2590800"/>
            <a:ext cx="4240179" cy="30451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5834390"/>
            <a:ext cx="26696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latin typeface="Gill Sans"/>
                <a:cs typeface="Gill Sans"/>
              </a:rPr>
              <a:t>Anchordoqui</a:t>
            </a:r>
            <a:r>
              <a:rPr lang="en-US" sz="1100" dirty="0" smtClean="0">
                <a:latin typeface="Gill Sans"/>
                <a:cs typeface="Gill Sans"/>
              </a:rPr>
              <a:t> </a:t>
            </a:r>
            <a:r>
              <a:rPr lang="en-US" sz="1100" i="1" dirty="0" smtClean="0">
                <a:latin typeface="Gill Sans"/>
                <a:cs typeface="Gill Sans"/>
              </a:rPr>
              <a:t>et al.</a:t>
            </a:r>
            <a:r>
              <a:rPr lang="en-US" sz="1100" dirty="0" smtClean="0">
                <a:latin typeface="Gill Sans"/>
                <a:cs typeface="Gill Sans"/>
              </a:rPr>
              <a:t>, PRD </a:t>
            </a:r>
            <a:r>
              <a:rPr lang="en-US" sz="1100" b="1" dirty="0" smtClean="0">
                <a:latin typeface="Gill Sans"/>
                <a:cs typeface="Gill Sans"/>
              </a:rPr>
              <a:t>76 </a:t>
            </a:r>
            <a:r>
              <a:rPr lang="en-US" sz="1100" dirty="0" smtClean="0">
                <a:latin typeface="Gill Sans"/>
                <a:cs typeface="Gill Sans"/>
              </a:rPr>
              <a:t>123008 (2007)</a:t>
            </a:r>
            <a:endParaRPr lang="en-US" sz="1100" dirty="0"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3188985"/>
            <a:ext cx="109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Gill Sans"/>
                <a:cs typeface="Gill Sans"/>
              </a:rPr>
              <a:t>best-fit proton</a:t>
            </a:r>
            <a:endParaRPr lang="en-US" sz="1200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3962400"/>
            <a:ext cx="989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Gill Sans"/>
                <a:cs typeface="Gill Sans"/>
              </a:rPr>
              <a:t>range of iron</a:t>
            </a:r>
            <a:endParaRPr lang="en-US" sz="1200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057400"/>
            <a:ext cx="2394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"/>
                <a:cs typeface="Gill Sans"/>
              </a:rPr>
              <a:t>GZK neutrino flux models</a:t>
            </a:r>
            <a:endParaRPr lang="en-US" sz="1600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Tests of QG with GZK neutrinos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VLI-induced neutrino splitting</a:t>
            </a:r>
          </a:p>
          <a:p>
            <a:pPr lvl="1"/>
            <a:r>
              <a:rPr lang="en-US" sz="2400" dirty="0" smtClean="0"/>
              <a:t>modification of spectral shape</a:t>
            </a:r>
          </a:p>
          <a:p>
            <a:pPr lvl="1"/>
            <a:r>
              <a:rPr lang="en-US" sz="2400" dirty="0" smtClean="0"/>
              <a:t>see e.g. Mattingly, </a:t>
            </a:r>
            <a:r>
              <a:rPr lang="en-US" sz="2400" dirty="0" err="1" smtClean="0"/>
              <a:t>Liberati</a:t>
            </a:r>
            <a:r>
              <a:rPr lang="en-US" sz="2400" dirty="0" smtClean="0"/>
              <a:t> </a:t>
            </a:r>
            <a:r>
              <a:rPr lang="en-US" sz="2400" i="1" dirty="0" smtClean="0"/>
              <a:t>et al.</a:t>
            </a:r>
            <a:r>
              <a:rPr lang="en-US" sz="2400" dirty="0" smtClean="0"/>
              <a:t>, </a:t>
            </a:r>
            <a:r>
              <a:rPr lang="en-US" sz="2400" dirty="0" err="1" smtClean="0"/>
              <a:t>arXiv</a:t>
            </a:r>
            <a:r>
              <a:rPr lang="en-US" sz="2400" dirty="0" smtClean="0"/>
              <a:t>: 0911.0521</a:t>
            </a:r>
          </a:p>
          <a:p>
            <a:endParaRPr lang="en-US" sz="2800" dirty="0" smtClean="0"/>
          </a:p>
          <a:p>
            <a:r>
              <a:rPr lang="en-US" sz="2800" dirty="0" smtClean="0"/>
              <a:t>Neutrino / dark energy coupling leading to VLI / CPTV</a:t>
            </a:r>
          </a:p>
          <a:p>
            <a:pPr lvl="1"/>
            <a:r>
              <a:rPr lang="en-US" sz="2400" dirty="0" smtClean="0"/>
              <a:t>flavor ratio via angular dependence </a:t>
            </a:r>
          </a:p>
          <a:p>
            <a:pPr lvl="1"/>
            <a:r>
              <a:rPr lang="en-US" sz="2400" dirty="0" smtClean="0"/>
              <a:t>see e.g. Ando </a:t>
            </a:r>
            <a:r>
              <a:rPr lang="en-US" sz="2400" i="1" dirty="0" smtClean="0"/>
              <a:t>et al.</a:t>
            </a:r>
            <a:r>
              <a:rPr lang="en-US" sz="2400" dirty="0" smtClean="0"/>
              <a:t>, arXiv:0910.4391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Talk this afternoon by J. Christian…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Kelley, ESQG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 descr="Screen shot 2010-07-07 at 15.55.31.png"/>
          <p:cNvPicPr>
            <a:picLocks noChangeAspect="1"/>
          </p:cNvPicPr>
          <p:nvPr/>
        </p:nvPicPr>
        <p:blipFill>
          <a:blip r:embed="rId2"/>
          <a:srcRect l="7639" r="2778"/>
          <a:stretch>
            <a:fillRect/>
          </a:stretch>
        </p:blipFill>
        <p:spPr>
          <a:xfrm>
            <a:off x="6705600" y="1447800"/>
            <a:ext cx="16383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Askaryan</a:t>
            </a:r>
            <a:r>
              <a:rPr lang="en-US" dirty="0" smtClean="0"/>
              <a:t> Emission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0" y="1752600"/>
            <a:ext cx="4191000" cy="3763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Coherent radio pulse from charge excess (60-1000 MHz) in neutrino-induced showers</a:t>
            </a:r>
          </a:p>
          <a:p>
            <a:endParaRPr lang="en-US" sz="2800" dirty="0" smtClean="0"/>
          </a:p>
          <a:p>
            <a:r>
              <a:rPr lang="en-US" sz="2800" dirty="0" smtClean="0"/>
              <a:t>Radiation characteristics confirmed in sand, salt, and ice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Cold ice is exceptionally RF-transparent</a:t>
            </a:r>
          </a:p>
          <a:p>
            <a:endParaRPr lang="en-US" sz="2800" dirty="0" smtClean="0"/>
          </a:p>
          <a:p>
            <a:r>
              <a:rPr lang="en-US" sz="2800" dirty="0" smtClean="0"/>
              <a:t>Radio is scalable to very large arrays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30.11.2009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Kelley, ULB/VUB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51037"/>
            <a:ext cx="4434689" cy="34591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6999" y="2156619"/>
            <a:ext cx="1185333" cy="256381"/>
          </a:xfrm>
          <a:prstGeom prst="rect">
            <a:avLst/>
          </a:prstGeom>
          <a:solidFill>
            <a:srgbClr val="00C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399" y="2309019"/>
            <a:ext cx="1185333" cy="256381"/>
          </a:xfrm>
          <a:prstGeom prst="rect">
            <a:avLst/>
          </a:prstGeom>
          <a:solidFill>
            <a:srgbClr val="00C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5385758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Gill Sans"/>
                <a:cs typeface="Gill Sans"/>
              </a:rPr>
              <a:t>Kowalski </a:t>
            </a:r>
            <a:r>
              <a:rPr lang="en-US" sz="1100" i="1" dirty="0" smtClean="0">
                <a:latin typeface="Gill Sans"/>
                <a:cs typeface="Gill Sans"/>
              </a:rPr>
              <a:t>et al. </a:t>
            </a:r>
            <a:r>
              <a:rPr lang="en-US" sz="1100" dirty="0" smtClean="0">
                <a:latin typeface="Gill Sans"/>
                <a:cs typeface="Gill Sans"/>
              </a:rPr>
              <a:t>2007</a:t>
            </a:r>
            <a:endParaRPr lang="en-US" sz="1100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ANITA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30.11.2009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ULB/VUB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 descr="Physical Review Letters 2009 Gorham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8917" t="18960" r="51460" b="5500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"/>
              <a:srcRect l="8917" t="18960" r="51460" b="55002"/>
              <a:stretch>
                <a:fillRect/>
              </a:stretch>
            </p:blipFill>
          </mc:Fallback>
        </mc:AlternateContent>
        <p:spPr>
          <a:xfrm>
            <a:off x="518583" y="1905000"/>
            <a:ext cx="3947584" cy="33570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743200" y="1981200"/>
            <a:ext cx="161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ANITA payload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5347" y="3886200"/>
            <a:ext cx="838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"/>
                <a:cs typeface="Gill Sans"/>
              </a:rPr>
              <a:t>Mt. Erebus</a:t>
            </a:r>
            <a:endParaRPr lang="en-US" sz="1200" dirty="0">
              <a:latin typeface="Gill Sans"/>
              <a:cs typeface="Gill Sans"/>
            </a:endParaRPr>
          </a:p>
        </p:txBody>
      </p:sp>
      <p:pic>
        <p:nvPicPr>
          <p:cNvPr id="12" name="Picture 11" descr="Screen shot 2010-07-07 at 15.38.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28800"/>
            <a:ext cx="4316953" cy="3498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86400" y="5327650"/>
            <a:ext cx="332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"/>
                <a:cs typeface="Gill Sans"/>
              </a:rPr>
              <a:t>ANITA-II flight (2008-09; 31 days)</a:t>
            </a:r>
            <a:endParaRPr lang="en-US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Neutrino 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7725"/>
            <a:ext cx="4038600" cy="4646226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Neutrinos as new physics probes?</a:t>
            </a:r>
          </a:p>
          <a:p>
            <a:pPr lvl="1"/>
            <a:r>
              <a:rPr lang="en-US" sz="1800" dirty="0" smtClean="0"/>
              <a:t>high energy</a:t>
            </a:r>
          </a:p>
          <a:p>
            <a:pPr lvl="1"/>
            <a:r>
              <a:rPr lang="en-US" sz="1800" dirty="0" smtClean="0"/>
              <a:t>long baselines</a:t>
            </a:r>
          </a:p>
          <a:p>
            <a:pPr lvl="1"/>
            <a:r>
              <a:rPr lang="en-US" sz="1800" dirty="0" smtClean="0"/>
              <a:t>high Lorentz boost (&gt; 10</a:t>
            </a:r>
            <a:r>
              <a:rPr lang="en-US" sz="1800" baseline="30000" dirty="0" smtClean="0"/>
              <a:t>11</a:t>
            </a:r>
            <a:r>
              <a:rPr lang="en-US" sz="1800" dirty="0" smtClean="0"/>
              <a:t>)</a:t>
            </a:r>
          </a:p>
          <a:p>
            <a:endParaRPr lang="en-US" sz="2200" dirty="0" smtClean="0"/>
          </a:p>
          <a:p>
            <a:r>
              <a:rPr lang="en-US" sz="2200" dirty="0" smtClean="0"/>
              <a:t>Interesting quantum gravity phenomenology depends upon neutrino source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All high-energy fluxes connected with cosmic rays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dirty="0" smtClean="0"/>
              <a:t>Challenges:</a:t>
            </a:r>
          </a:p>
          <a:p>
            <a:pPr lvl="1"/>
            <a:r>
              <a:rPr lang="en-US" sz="1800" dirty="0" smtClean="0"/>
              <a:t>low cross section and/or low fluxes</a:t>
            </a:r>
          </a:p>
          <a:p>
            <a:pPr lvl="1"/>
            <a:r>
              <a:rPr lang="en-US" sz="1800" dirty="0" smtClean="0"/>
              <a:t>absolute fluxes often uncertain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1020726"/>
            <a:ext cx="2315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"/>
                <a:cs typeface="Gill Sans"/>
              </a:rPr>
              <a:t>Becker, Phys. Rep. </a:t>
            </a:r>
            <a:r>
              <a:rPr lang="en-US" sz="1200" b="1" dirty="0" smtClean="0">
                <a:latin typeface="Gill Sans"/>
                <a:cs typeface="Gill Sans"/>
              </a:rPr>
              <a:t>458</a:t>
            </a:r>
            <a:r>
              <a:rPr lang="en-US" sz="1200" dirty="0" smtClean="0">
                <a:latin typeface="Gill Sans"/>
                <a:cs typeface="Gill Sans"/>
              </a:rPr>
              <a:t>, 173 (2008)</a:t>
            </a:r>
            <a:endParaRPr lang="en-US" sz="1200" dirty="0">
              <a:latin typeface="Gill Sans"/>
              <a:cs typeface="Gill Sans"/>
            </a:endParaRPr>
          </a:p>
        </p:txBody>
      </p:sp>
      <p:pic>
        <p:nvPicPr>
          <p:cNvPr id="14" name="Picture 13" descr="Physics Reports 2008 Becker nu spectr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5490" t="15370" r="22680" b="26667"/>
              <a:stretch>
                <a:fillRect/>
              </a:stretch>
            </p:blipFill>
          </mc:Choice>
          <mc:Fallback>
            <p:blipFill>
              <a:blip r:embed="rId3"/>
              <a:srcRect l="15490" t="15370" r="22680" b="26667"/>
              <a:stretch>
                <a:fillRect/>
              </a:stretch>
            </p:blipFill>
          </mc:Fallback>
        </mc:AlternateContent>
        <p:spPr>
          <a:xfrm>
            <a:off x="4267200" y="1142999"/>
            <a:ext cx="4483100" cy="5438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ANITA-II Limits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Kelley, ESQG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 descr="Physical Review Letters 2009 Gorh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0748" t="38889" r="6863" b="28889"/>
              <a:stretch>
                <a:fillRect/>
              </a:stretch>
            </p:blipFill>
          </mc:Choice>
          <mc:Fallback>
            <p:blipFill>
              <a:blip r:embed="rId3"/>
              <a:srcRect l="50748" t="38889" r="6863" b="28889"/>
              <a:stretch>
                <a:fillRect/>
              </a:stretch>
            </p:blipFill>
          </mc:Fallback>
        </mc:AlternateContent>
        <p:spPr>
          <a:xfrm>
            <a:off x="4267200" y="1143000"/>
            <a:ext cx="5105400" cy="50222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9400" y="6062990"/>
            <a:ext cx="2423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Gill Sans"/>
                <a:cs typeface="Gill Sans"/>
              </a:rPr>
              <a:t>Gorham </a:t>
            </a:r>
            <a:r>
              <a:rPr lang="en-US" sz="1100" i="1" dirty="0" smtClean="0">
                <a:latin typeface="Gill Sans"/>
                <a:cs typeface="Gill Sans"/>
              </a:rPr>
              <a:t>et al. </a:t>
            </a:r>
            <a:r>
              <a:rPr lang="en-US" sz="1100" dirty="0" smtClean="0">
                <a:latin typeface="Gill Sans"/>
                <a:cs typeface="Gill Sans"/>
              </a:rPr>
              <a:t>, PRL </a:t>
            </a:r>
            <a:r>
              <a:rPr lang="en-US" sz="1100" b="1" dirty="0" smtClean="0">
                <a:latin typeface="Gill Sans"/>
                <a:cs typeface="Gill Sans"/>
              </a:rPr>
              <a:t>103</a:t>
            </a:r>
            <a:r>
              <a:rPr lang="en-US" sz="1100" dirty="0" smtClean="0">
                <a:latin typeface="Gill Sans"/>
                <a:cs typeface="Gill Sans"/>
              </a:rPr>
              <a:t>, 51103 (2009)</a:t>
            </a:r>
            <a:endParaRPr lang="en-US" sz="1100" dirty="0">
              <a:latin typeface="Gill Sans"/>
              <a:cs typeface="Gill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1219200"/>
            <a:ext cx="20811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Gill Sans"/>
                <a:cs typeface="Gill Sans"/>
              </a:rPr>
              <a:t>M. </a:t>
            </a:r>
            <a:r>
              <a:rPr lang="en-US" sz="1400" dirty="0" err="1" smtClean="0">
                <a:latin typeface="Gill Sans"/>
                <a:cs typeface="Gill Sans"/>
              </a:rPr>
              <a:t>Mottram</a:t>
            </a:r>
            <a:r>
              <a:rPr lang="en-US" sz="1400" dirty="0" smtClean="0">
                <a:latin typeface="Gill Sans"/>
                <a:cs typeface="Gill Sans"/>
              </a:rPr>
              <a:t>, ARENA 2010</a:t>
            </a:r>
            <a:endParaRPr lang="en-US" sz="1400" dirty="0"/>
          </a:p>
        </p:txBody>
      </p:sp>
      <p:pic>
        <p:nvPicPr>
          <p:cNvPr id="10" name="Picture 9" descr="Screen shot 2010-07-07 at 15.44.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" y="1509356"/>
            <a:ext cx="4410580" cy="35198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8008" y="5004137"/>
            <a:ext cx="34815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Gill Sans"/>
                <a:cs typeface="Gill Sans"/>
              </a:rPr>
              <a:t>2 events (0.65 ± 0.39 expected)</a:t>
            </a:r>
          </a:p>
          <a:p>
            <a:endParaRPr lang="en-US" sz="2000" dirty="0" smtClean="0">
              <a:latin typeface="Gill Sans"/>
              <a:cs typeface="Gill Sans"/>
            </a:endParaRPr>
          </a:p>
          <a:p>
            <a:r>
              <a:rPr lang="en-US" sz="2000" dirty="0" smtClean="0">
                <a:latin typeface="Gill Sans"/>
                <a:cs typeface="Gill Sans"/>
              </a:rPr>
              <a:t>3</a:t>
            </a:r>
            <a:r>
              <a:rPr lang="en-US" sz="2000" baseline="30000" dirty="0" smtClean="0">
                <a:latin typeface="Gill Sans"/>
                <a:cs typeface="Gill Sans"/>
              </a:rPr>
              <a:t>rd</a:t>
            </a:r>
            <a:r>
              <a:rPr lang="en-US" sz="2000" dirty="0" smtClean="0">
                <a:latin typeface="Gill Sans"/>
                <a:cs typeface="Gill Sans"/>
              </a:rPr>
              <a:t> flight proposed for 2012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ARA: </a:t>
            </a:r>
            <a:r>
              <a:rPr lang="en-US" dirty="0" err="1" smtClean="0"/>
              <a:t>Askaryan</a:t>
            </a:r>
            <a:r>
              <a:rPr lang="en-US" dirty="0" smtClean="0"/>
              <a:t> Radio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2004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80 km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radio-frequency extension of IceCube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New collaboration + name: previous work as AURA / NARC / IceRay</a:t>
            </a:r>
          </a:p>
          <a:p>
            <a:endParaRPr lang="en-US" sz="2400" dirty="0" smtClean="0"/>
          </a:p>
          <a:p>
            <a:r>
              <a:rPr lang="en-US" sz="2400" dirty="0" smtClean="0"/>
              <a:t>GZK neutrino rates up to 25 events / year</a:t>
            </a:r>
          </a:p>
          <a:p>
            <a:endParaRPr lang="en-US" sz="2400" dirty="0" smtClean="0"/>
          </a:p>
          <a:p>
            <a:r>
              <a:rPr lang="en-US" sz="2400" dirty="0" smtClean="0"/>
              <a:t>Iron UHECR: 0.7 </a:t>
            </a:r>
            <a:r>
              <a:rPr lang="en-US" sz="2400" dirty="0" err="1" smtClean="0"/>
              <a:t>ev</a:t>
            </a:r>
            <a:r>
              <a:rPr lang="en-US" sz="2400" dirty="0" smtClean="0"/>
              <a:t>/yr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Kelley, ESQG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 descr="A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143000"/>
            <a:ext cx="5291548" cy="4667359"/>
          </a:xfrm>
          <a:prstGeom prst="rect">
            <a:avLst/>
          </a:prstGeom>
        </p:spPr>
      </p:pic>
      <p:pic>
        <p:nvPicPr>
          <p:cNvPr id="8" name="Picture 7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930650"/>
            <a:ext cx="3377401" cy="231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ARA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447800"/>
            <a:ext cx="3276600" cy="46783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ARA primary scientific goal: determine absolute flux level</a:t>
            </a:r>
          </a:p>
          <a:p>
            <a:endParaRPr lang="en-US" sz="2000" dirty="0" smtClean="0"/>
          </a:p>
          <a:p>
            <a:r>
              <a:rPr lang="en-US" sz="2000" dirty="0" smtClean="0"/>
              <a:t>Phase I is funded ($4 million); completion 2015</a:t>
            </a:r>
          </a:p>
          <a:p>
            <a:endParaRPr lang="en-US" sz="2000" dirty="0" smtClean="0"/>
          </a:p>
          <a:p>
            <a:r>
              <a:rPr lang="en-US" sz="2000" dirty="0" smtClean="0"/>
              <a:t>A larger-scale experiment necessary to:</a:t>
            </a:r>
          </a:p>
          <a:p>
            <a:pPr lvl="1"/>
            <a:r>
              <a:rPr lang="en-US" sz="1600" dirty="0" smtClean="0"/>
              <a:t>measure spectrum</a:t>
            </a:r>
          </a:p>
          <a:p>
            <a:pPr lvl="1"/>
            <a:r>
              <a:rPr lang="en-US" sz="1600" dirty="0" smtClean="0"/>
              <a:t>flavor identification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12.7.2010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Kelley, ESQG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 descr="NewGZK09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53530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10074" y="6093023"/>
            <a:ext cx="2038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ill Sans"/>
                <a:cs typeface="Gill Sans"/>
              </a:rPr>
              <a:t>K. Hoffman, ARENA 2010</a:t>
            </a:r>
            <a:endParaRPr lang="en-US" sz="1400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856"/>
            <a:ext cx="5562600" cy="5148494"/>
          </a:xfrm>
        </p:spPr>
        <p:txBody>
          <a:bodyPr>
            <a:noAutofit/>
          </a:bodyPr>
          <a:lstStyle/>
          <a:p>
            <a:r>
              <a:rPr lang="en-US" sz="2400" dirty="0" smtClean="0"/>
              <a:t>Neutrinos provide sensitive tests of possible QG effects</a:t>
            </a:r>
          </a:p>
          <a:p>
            <a:endParaRPr lang="en-US" sz="2400" dirty="0" smtClean="0"/>
          </a:p>
          <a:p>
            <a:r>
              <a:rPr lang="en-US" sz="2400" dirty="0" smtClean="0"/>
              <a:t>Atmospheric neutrinos</a:t>
            </a:r>
          </a:p>
          <a:p>
            <a:endParaRPr lang="en-US" sz="900" dirty="0" smtClean="0"/>
          </a:p>
          <a:p>
            <a:pPr lvl="1"/>
            <a:r>
              <a:rPr lang="en-US" sz="2000" dirty="0" smtClean="0"/>
              <a:t>Detected now up to 100 </a:t>
            </a:r>
            <a:r>
              <a:rPr lang="en-US" sz="2000" dirty="0" err="1" smtClean="0"/>
              <a:t>TeV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AMANDA atmospheric neutrino limits: </a:t>
            </a:r>
          </a:p>
          <a:p>
            <a:pPr lvl="2"/>
            <a:r>
              <a:rPr lang="en-US" sz="1800" dirty="0" smtClean="0"/>
              <a:t>VLI: differences in MAV ~</a:t>
            </a:r>
            <a:r>
              <a:rPr lang="en-US" sz="1800" dirty="0" smtClean="0">
                <a:solidFill>
                  <a:schemeClr val="accent2"/>
                </a:solidFill>
              </a:rPr>
              <a:t>10</a:t>
            </a:r>
            <a:r>
              <a:rPr lang="en-US" sz="1800" baseline="30000" dirty="0" smtClean="0">
                <a:solidFill>
                  <a:schemeClr val="accent2"/>
                </a:solidFill>
              </a:rPr>
              <a:t>-27</a:t>
            </a:r>
          </a:p>
          <a:p>
            <a:pPr lvl="2"/>
            <a:r>
              <a:rPr lang="en-US" sz="1800" dirty="0" smtClean="0"/>
              <a:t>QD: E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</a:t>
            </a:r>
            <a:r>
              <a:rPr lang="en-US" sz="1800" dirty="0" err="1" smtClean="0"/>
              <a:t>decoherence</a:t>
            </a:r>
            <a:r>
              <a:rPr lang="en-US" sz="1800" dirty="0" smtClean="0"/>
              <a:t> ~ </a:t>
            </a:r>
            <a:r>
              <a:rPr lang="en-US" sz="1800" dirty="0" smtClean="0">
                <a:solidFill>
                  <a:schemeClr val="accent2"/>
                </a:solidFill>
                <a:latin typeface="Gill Sans" charset="0"/>
                <a:sym typeface="Symbol" charset="2"/>
              </a:rPr>
              <a:t>10</a:t>
            </a:r>
            <a:r>
              <a:rPr lang="en-US" sz="1800" baseline="30000" dirty="0" smtClean="0">
                <a:solidFill>
                  <a:schemeClr val="accent2"/>
                </a:solidFill>
                <a:latin typeface="Gill Sans" charset="0"/>
                <a:sym typeface="Symbol" charset="2"/>
              </a:rPr>
              <a:t>-31</a:t>
            </a:r>
            <a:r>
              <a:rPr lang="en-US" sz="1800" dirty="0" smtClean="0">
                <a:solidFill>
                  <a:schemeClr val="accent2"/>
                </a:solidFill>
                <a:latin typeface="Gill Sans" charset="0"/>
                <a:sym typeface="Symbol" charset="2"/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latin typeface="Gill Sans" charset="0"/>
              </a:rPr>
              <a:t>GeV</a:t>
            </a:r>
            <a:r>
              <a:rPr lang="en-US" sz="1800" baseline="30000" dirty="0" smtClean="0">
                <a:solidFill>
                  <a:schemeClr val="accent2"/>
                </a:solidFill>
                <a:latin typeface="Gill Sans" charset="0"/>
              </a:rPr>
              <a:t>-1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2000" dirty="0" smtClean="0"/>
              <a:t>New IceCube constraints on directional dependence</a:t>
            </a:r>
            <a:endParaRPr lang="en-US" sz="1600" dirty="0" smtClean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12.7.2010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Kelley, ESQG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7" descr="plot_contour_1e27_dee#75363.jpg                                000752BDTriton                         C3510FBD:"/>
          <p:cNvPicPr>
            <a:picLocks noChangeAspect="1" noChangeArrowheads="1"/>
          </p:cNvPicPr>
          <p:nvPr/>
        </p:nvPicPr>
        <p:blipFill>
          <a:blip r:embed="rId2"/>
          <a:srcRect t="7227"/>
          <a:stretch>
            <a:fillRect/>
          </a:stretch>
        </p:blipFill>
        <p:spPr bwMode="auto">
          <a:xfrm>
            <a:off x="6004079" y="1447800"/>
            <a:ext cx="2911321" cy="1828800"/>
          </a:xfrm>
          <a:prstGeom prst="rect">
            <a:avLst/>
          </a:prstGeom>
          <a:noFill/>
        </p:spPr>
      </p:pic>
      <p:pic>
        <p:nvPicPr>
          <p:cNvPr id="8" name="Picture 18" descr="C:\root\dir_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429000"/>
            <a:ext cx="3209254" cy="234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438042"/>
            <a:ext cx="7239000" cy="4124558"/>
          </a:xfrm>
        </p:spPr>
        <p:txBody>
          <a:bodyPr/>
          <a:lstStyle/>
          <a:p>
            <a:r>
              <a:rPr lang="en-US" sz="2400" dirty="0" smtClean="0"/>
              <a:t>For the next step, need a new HE neutrino source</a:t>
            </a:r>
          </a:p>
          <a:p>
            <a:pPr lvl="1"/>
            <a:r>
              <a:rPr lang="en-US" sz="1800" dirty="0" smtClean="0"/>
              <a:t>Point sources: none yet; may be difficult to disentangle source characteristics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GZK neutrinos promising, but…</a:t>
            </a:r>
          </a:p>
          <a:p>
            <a:pPr lvl="1"/>
            <a:r>
              <a:rPr lang="en-US" sz="1800" dirty="0" smtClean="0"/>
              <a:t>Flux depends highly on cosmic ray composition, which is starting to look heavy</a:t>
            </a:r>
          </a:p>
          <a:p>
            <a:pPr lvl="1"/>
            <a:r>
              <a:rPr lang="en-US" sz="1800" dirty="0" smtClean="0"/>
              <a:t>IceCube or ANITA detection: need optimistic flux (proton-induced)</a:t>
            </a:r>
          </a:p>
          <a:p>
            <a:pPr lvl="1"/>
            <a:r>
              <a:rPr lang="en-US" sz="1800" dirty="0" smtClean="0"/>
              <a:t>Next-generation arrays (ARA, ARIANNA) have started development of first stations</a:t>
            </a:r>
          </a:p>
          <a:p>
            <a:pPr lvl="1"/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752600"/>
            <a:ext cx="6553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Thank you!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Neutrino Detection via Air Showers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1581834"/>
            <a:ext cx="2641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“normal” inclined shower:</a:t>
            </a:r>
          </a:p>
          <a:p>
            <a:r>
              <a:rPr lang="en-US" dirty="0" smtClean="0">
                <a:latin typeface="Gill Sans"/>
                <a:cs typeface="Gill Sans"/>
              </a:rPr>
              <a:t>only muons left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2971800"/>
            <a:ext cx="2621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neutrino-induced shower:</a:t>
            </a:r>
          </a:p>
          <a:p>
            <a:r>
              <a:rPr lang="en-US" dirty="0" smtClean="0">
                <a:latin typeface="Gill Sans"/>
                <a:cs typeface="Gill Sans"/>
              </a:rPr>
              <a:t>young EM component</a:t>
            </a:r>
          </a:p>
          <a:p>
            <a:r>
              <a:rPr lang="en-US" dirty="0" smtClean="0">
                <a:latin typeface="Gill Sans"/>
                <a:cs typeface="Gill Sans"/>
              </a:rPr>
              <a:t>(broad signals in tanks)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4715470"/>
            <a:ext cx="358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tau decay from Earth-skimming </a:t>
            </a:r>
            <a:r>
              <a:rPr lang="en-US" dirty="0" err="1" smtClean="0">
                <a:latin typeface="Times"/>
                <a:cs typeface="Times"/>
              </a:rPr>
              <a:t>ν</a:t>
            </a:r>
            <a:r>
              <a:rPr lang="en-US" baseline="-25000" dirty="0" err="1" smtClean="0">
                <a:latin typeface="Times"/>
                <a:cs typeface="Times"/>
              </a:rPr>
              <a:t>τ</a:t>
            </a:r>
            <a:r>
              <a:rPr lang="en-US" dirty="0" smtClean="0">
                <a:latin typeface="Times"/>
                <a:cs typeface="Times"/>
              </a:rPr>
              <a:t>:</a:t>
            </a:r>
            <a:endParaRPr lang="en-US" baseline="-25000" dirty="0" smtClean="0">
              <a:latin typeface="Times"/>
              <a:cs typeface="Times"/>
            </a:endParaRPr>
          </a:p>
          <a:p>
            <a:r>
              <a:rPr lang="en-US" dirty="0" smtClean="0">
                <a:latin typeface="Gill Sans"/>
                <a:cs typeface="Gill Sans"/>
              </a:rPr>
              <a:t>dense target, but only one flavor</a:t>
            </a:r>
          </a:p>
          <a:p>
            <a:endParaRPr lang="en-US" dirty="0" smtClean="0">
              <a:latin typeface="Gill Sans"/>
              <a:cs typeface="Gill Sans"/>
            </a:endParaRPr>
          </a:p>
          <a:p>
            <a:endParaRPr lang="en-US" dirty="0" smtClean="0">
              <a:latin typeface="Gill Sans"/>
              <a:cs typeface="Gill Sans"/>
            </a:endParaRPr>
          </a:p>
        </p:txBody>
      </p:sp>
      <p:pic>
        <p:nvPicPr>
          <p:cNvPr id="12" name="Picture 11" descr="BenZvi-NDM0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636" t="18889" r="40617" b="35556"/>
              <a:stretch>
                <a:fillRect/>
              </a:stretch>
            </p:blipFill>
          </mc:Choice>
          <mc:Fallback>
            <p:blipFill>
              <a:blip r:embed="rId3"/>
              <a:srcRect l="3636" t="18889" r="40617" b="35556"/>
              <a:stretch>
                <a:fillRect/>
              </a:stretch>
            </p:blipFill>
          </mc:Fallback>
        </mc:AlternateContent>
        <p:spPr>
          <a:xfrm>
            <a:off x="363071" y="1295400"/>
            <a:ext cx="4947521" cy="3124200"/>
          </a:xfrm>
          <a:prstGeom prst="rect">
            <a:avLst/>
          </a:prstGeom>
        </p:spPr>
      </p:pic>
      <p:pic>
        <p:nvPicPr>
          <p:cNvPr id="13" name="Picture 12" descr="BenZvi-NDM0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4961" t="39805" r="40354" b="37129"/>
              <a:stretch>
                <a:fillRect/>
              </a:stretch>
            </p:blipFill>
          </mc:Choice>
          <mc:Fallback>
            <p:blipFill>
              <a:blip r:embed="rId5"/>
              <a:srcRect l="4961" t="39805" r="40354" b="37129"/>
              <a:stretch>
                <a:fillRect/>
              </a:stretch>
            </p:blipFill>
          </mc:Fallback>
        </mc:AlternateContent>
        <p:spPr>
          <a:xfrm>
            <a:off x="457200" y="2819400"/>
            <a:ext cx="4853392" cy="1581835"/>
          </a:xfrm>
          <a:prstGeom prst="rect">
            <a:avLst/>
          </a:prstGeom>
        </p:spPr>
      </p:pic>
      <p:pic>
        <p:nvPicPr>
          <p:cNvPr id="14" name="Picture 13" descr="BenZvi-NDM0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4961" t="16667" r="40354" b="59583"/>
              <a:stretch>
                <a:fillRect/>
              </a:stretch>
            </p:blipFill>
          </mc:Choice>
          <mc:Fallback>
            <p:blipFill>
              <a:blip r:embed="rId5"/>
              <a:srcRect l="4961" t="16667" r="40354" b="59583"/>
              <a:stretch>
                <a:fillRect/>
              </a:stretch>
            </p:blipFill>
          </mc:Fallback>
        </mc:AlternateContent>
        <p:spPr>
          <a:xfrm>
            <a:off x="480608" y="4314825"/>
            <a:ext cx="4853392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124200"/>
            <a:ext cx="6553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Limits on Diffuse Neutrino Flux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 descr="BenZvi-NDM0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2222" t="17778" r="13081" b="7315"/>
              <a:stretch>
                <a:fillRect/>
              </a:stretch>
            </p:blipFill>
          </mc:Choice>
          <mc:Fallback>
            <p:blipFill>
              <a:blip r:embed="rId3"/>
              <a:srcRect l="12222" t="17778" r="13081" b="7315"/>
              <a:stretch>
                <a:fillRect/>
              </a:stretch>
            </p:blipFill>
          </mc:Fallback>
        </mc:AlternateContent>
        <p:spPr>
          <a:xfrm>
            <a:off x="1219200" y="1066800"/>
            <a:ext cx="6629400" cy="513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Future: UHECRs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800600" cy="2743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Auger North: 21000 km</a:t>
            </a:r>
            <a:r>
              <a:rPr lang="en-US" sz="2400" baseline="30000" dirty="0" smtClean="0"/>
              <a:t>2</a:t>
            </a:r>
          </a:p>
          <a:p>
            <a:endParaRPr lang="en-US" sz="2400" baseline="30000" dirty="0" smtClean="0"/>
          </a:p>
          <a:p>
            <a:r>
              <a:rPr lang="en-US" sz="2400" dirty="0" smtClean="0"/>
              <a:t>Precision spectrum</a:t>
            </a:r>
          </a:p>
          <a:p>
            <a:pPr lvl="1"/>
            <a:r>
              <a:rPr lang="en-US" sz="2000" dirty="0" smtClean="0"/>
              <a:t>can test VLI “recovery” scenarios</a:t>
            </a:r>
          </a:p>
          <a:p>
            <a:endParaRPr lang="en-US" sz="2400" dirty="0" smtClean="0"/>
          </a:p>
          <a:p>
            <a:r>
              <a:rPr lang="en-US" sz="2400" dirty="0" smtClean="0"/>
              <a:t>UHE composition studies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9" descr="color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613150"/>
            <a:ext cx="3581400" cy="2787650"/>
          </a:xfrm>
          <a:prstGeom prst="rect">
            <a:avLst/>
          </a:prstGeom>
          <a:noFill/>
        </p:spPr>
      </p:pic>
      <p:pic>
        <p:nvPicPr>
          <p:cNvPr id="8" name="Picture 10" descr="AN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99" t="44972" r="48213" b="1793"/>
          <a:stretch>
            <a:fillRect/>
          </a:stretch>
        </p:blipFill>
        <p:spPr bwMode="auto">
          <a:xfrm>
            <a:off x="3733800" y="3352800"/>
            <a:ext cx="2259013" cy="1852613"/>
          </a:xfrm>
          <a:prstGeom prst="rect">
            <a:avLst/>
          </a:prstGeom>
          <a:noFill/>
        </p:spPr>
      </p:pic>
      <p:pic>
        <p:nvPicPr>
          <p:cNvPr id="9" name="Picture 11" descr="layou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2813" y="1752600"/>
            <a:ext cx="3151187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Atmospheric Neutrinos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207856"/>
            <a:ext cx="3886200" cy="313554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Produced in cosmic ray interactions, charged </a:t>
            </a:r>
            <a:r>
              <a:rPr lang="en-US" sz="2400" dirty="0" err="1" smtClean="0"/>
              <a:t>pion/kaon</a:t>
            </a:r>
            <a:r>
              <a:rPr lang="en-US" sz="2400" dirty="0" smtClean="0"/>
              <a:t> decay</a:t>
            </a:r>
          </a:p>
          <a:p>
            <a:endParaRPr lang="en-US" sz="2400" dirty="0" smtClean="0"/>
          </a:p>
          <a:p>
            <a:r>
              <a:rPr lang="en-US" sz="2400" dirty="0" smtClean="0"/>
              <a:t>Below ~50 </a:t>
            </a:r>
            <a:r>
              <a:rPr lang="en-US" sz="2400" dirty="0" err="1" smtClean="0"/>
              <a:t>GeV</a:t>
            </a:r>
            <a:r>
              <a:rPr lang="en-US" sz="2400" dirty="0" smtClean="0"/>
              <a:t>: mass-induced oscillations!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SuperK</a:t>
            </a:r>
            <a:r>
              <a:rPr lang="en-US" sz="2400" dirty="0" smtClean="0"/>
              <a:t> 1998)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>
              <a:ea typeface="Lucida Grande"/>
            </a:endParaRPr>
          </a:p>
          <a:p>
            <a:endParaRPr lang="en-US" sz="2400" dirty="0" smtClean="0">
              <a:ea typeface="Lucida Grande"/>
            </a:endParaRP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58887" y="6234112"/>
            <a:ext cx="2398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Gill Sans" charset="0"/>
              </a:rPr>
              <a:t>Figure from Los Alamos Science </a:t>
            </a:r>
            <a:r>
              <a:rPr lang="en-US" sz="1000" b="1" dirty="0">
                <a:latin typeface="Gill Sans" charset="0"/>
              </a:rPr>
              <a:t>25</a:t>
            </a:r>
            <a:r>
              <a:rPr lang="en-US" sz="1000" dirty="0">
                <a:latin typeface="Gill Sans" charset="0"/>
              </a:rPr>
              <a:t> (1997)</a:t>
            </a:r>
          </a:p>
        </p:txBody>
      </p:sp>
      <p:pic>
        <p:nvPicPr>
          <p:cNvPr id="10" name="Picture 4" descr="atm nu production.png                                          007C8485Sea Cucumber                   BE172E48:"/>
          <p:cNvPicPr>
            <a:picLocks noChangeAspect="1" noChangeArrowheads="1"/>
          </p:cNvPicPr>
          <p:nvPr/>
        </p:nvPicPr>
        <p:blipFill>
          <a:blip r:embed="rId2"/>
          <a:srcRect t="1614"/>
          <a:stretch>
            <a:fillRect/>
          </a:stretch>
        </p:blipFill>
        <p:spPr bwMode="auto">
          <a:xfrm>
            <a:off x="609600" y="1180780"/>
            <a:ext cx="3429000" cy="5138697"/>
          </a:xfrm>
          <a:prstGeom prst="rect">
            <a:avLst/>
          </a:prstGeom>
          <a:noFill/>
        </p:spPr>
      </p:pic>
      <p:pic>
        <p:nvPicPr>
          <p:cNvPr id="11" name="Picture 10" descr="Screen shot 2010-07-07 at 13.24.42.png"/>
          <p:cNvPicPr>
            <a:picLocks noChangeAspect="1"/>
          </p:cNvPicPr>
          <p:nvPr/>
        </p:nvPicPr>
        <p:blipFill>
          <a:blip r:embed="rId3"/>
          <a:srcRect b="13889"/>
          <a:stretch>
            <a:fillRect/>
          </a:stretch>
        </p:blipFill>
        <p:spPr>
          <a:xfrm>
            <a:off x="5682762" y="3276600"/>
            <a:ext cx="1899138" cy="393700"/>
          </a:xfrm>
          <a:prstGeom prst="rect">
            <a:avLst/>
          </a:prstGeom>
        </p:spPr>
      </p:pic>
      <p:pic>
        <p:nvPicPr>
          <p:cNvPr id="12" name="Picture 3" descr=" Earth.jpg                                                      007C8485Sea Cucumber                   BE172E4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495800"/>
            <a:ext cx="1295400" cy="12954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>
            <a:stCxn id="12" idx="3"/>
            <a:endCxn id="12" idx="1"/>
          </p:cNvCxnSpPr>
          <p:nvPr/>
        </p:nvCxnSpPr>
        <p:spPr>
          <a:xfrm flipH="1">
            <a:off x="5715000" y="5143500"/>
            <a:ext cx="12954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695156" y="4541044"/>
            <a:ext cx="573088" cy="53340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AERA Physics</a:t>
            </a:r>
            <a:endParaRPr lang="en-US" dirty="0"/>
          </a:p>
        </p:txBody>
      </p:sp>
      <p:pic>
        <p:nvPicPr>
          <p:cNvPr id="7" name="Content Placeholder 6" descr="physicscas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3366" t="10102" r="17156"/>
              <a:stretch>
                <a:fillRect/>
              </a:stretch>
            </p:blipFill>
          </mc:Choice>
          <mc:Fallback>
            <p:blipFill>
              <a:blip r:embed="rId3"/>
              <a:srcRect l="13366" t="10102" r="17156"/>
              <a:stretch>
                <a:fillRect/>
              </a:stretch>
            </p:blipFill>
          </mc:Fallback>
        </mc:AlternateContent>
        <p:spPr>
          <a:xfrm>
            <a:off x="228600" y="1066800"/>
            <a:ext cx="5638800" cy="547433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3352800"/>
            <a:ext cx="3037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Radio will open a new window</a:t>
            </a:r>
          </a:p>
          <a:p>
            <a:r>
              <a:rPr lang="en-US" dirty="0" smtClean="0">
                <a:latin typeface="Gill Sans"/>
                <a:cs typeface="Gill Sans"/>
              </a:rPr>
              <a:t>onto cosmic ray physics!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9" name="Picture 2" descr="Photon-limit.jpg                                               000F803AMacintosh HD                   B746699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0"/>
            <a:ext cx="8940800" cy="636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0-07-09 at 11.15.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207856"/>
            <a:ext cx="5537180" cy="1484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ARIANNA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505200" cy="3897544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Askaryan</a:t>
            </a:r>
            <a:r>
              <a:rPr lang="en-US" sz="2000" dirty="0" smtClean="0"/>
              <a:t> pulses in Ross ice shelf</a:t>
            </a:r>
          </a:p>
          <a:p>
            <a:endParaRPr lang="en-US" sz="2000" dirty="0" smtClean="0"/>
          </a:p>
          <a:p>
            <a:r>
              <a:rPr lang="en-US" sz="2000" dirty="0" smtClean="0"/>
              <a:t>Antennas at surface: use water/ice reflection to improve angular acceptance</a:t>
            </a:r>
          </a:p>
          <a:p>
            <a:endParaRPr lang="en-US" sz="2000" dirty="0" smtClean="0"/>
          </a:p>
          <a:p>
            <a:r>
              <a:rPr lang="en-US" sz="2000" dirty="0" smtClean="0"/>
              <a:t>Prototype station tested last season (see Gerhardt </a:t>
            </a:r>
            <a:r>
              <a:rPr lang="en-US" sz="2000" i="1" dirty="0" smtClean="0"/>
              <a:t>et al.</a:t>
            </a:r>
            <a:r>
              <a:rPr lang="en-US" sz="2000" dirty="0" smtClean="0"/>
              <a:t>, arXiv:1005.5193)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6" descr="Screen shot 2010-07-09 at 11.09.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190" y="2925764"/>
            <a:ext cx="244241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Violation of Lorentz Invariance (VLI)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Lorentz symmetry violation possible in various QG formulations</a:t>
            </a:r>
          </a:p>
          <a:p>
            <a:endParaRPr lang="en-US" sz="2400" dirty="0" smtClean="0"/>
          </a:p>
          <a:p>
            <a:r>
              <a:rPr lang="en-US" sz="2400" dirty="0" smtClean="0"/>
              <a:t>Appealing </a:t>
            </a:r>
            <a:r>
              <a:rPr lang="en-US" sz="2400" dirty="0"/>
              <a:t>as a (relatively) low-energy probe of</a:t>
            </a:r>
            <a:r>
              <a:rPr lang="en-US" sz="2400" dirty="0" smtClean="0"/>
              <a:t> quantum gravity</a:t>
            </a:r>
          </a:p>
          <a:p>
            <a:pPr lvl="1"/>
            <a:r>
              <a:rPr lang="en-US" sz="2000" dirty="0" smtClean="0"/>
              <a:t>oscillations are a sensitive quantum-mechanical interferometer</a:t>
            </a:r>
          </a:p>
          <a:p>
            <a:endParaRPr lang="en-US" sz="2400" dirty="0"/>
          </a:p>
          <a:p>
            <a:r>
              <a:rPr lang="en-US" sz="2400" dirty="0"/>
              <a:t>Effective field-theoretic approach by</a:t>
            </a:r>
            <a:r>
              <a:rPr lang="en-US" sz="2400" dirty="0" smtClean="0"/>
              <a:t> Glashow &amp; Coleman, </a:t>
            </a:r>
            <a:r>
              <a:rPr lang="en-US" sz="2400" dirty="0" err="1" smtClean="0"/>
              <a:t>Colladay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Kosteleck</a:t>
            </a:r>
            <a:r>
              <a:rPr lang="en-US" sz="2400" dirty="0" err="1" smtClean="0">
                <a:latin typeface="Times CE" charset="0"/>
              </a:rPr>
              <a:t>ý</a:t>
            </a:r>
            <a:r>
              <a:rPr lang="en-US" sz="2400" dirty="0" smtClean="0">
                <a:latin typeface="Times CE" charset="0"/>
              </a:rPr>
              <a:t>*, </a:t>
            </a:r>
            <a:r>
              <a:rPr lang="en-US" sz="2400" i="1" dirty="0"/>
              <a:t>et </a:t>
            </a:r>
            <a:r>
              <a:rPr lang="en-US" sz="2400" i="1" dirty="0" smtClean="0"/>
              <a:t>al.</a:t>
            </a:r>
            <a:br>
              <a:rPr lang="en-US" sz="2400" i="1" dirty="0" smtClean="0"/>
            </a:br>
            <a:endParaRPr lang="en-US" sz="2400" dirty="0" smtClean="0"/>
          </a:p>
          <a:p>
            <a:pPr lvl="1"/>
            <a:r>
              <a:rPr lang="en-US" sz="2000" dirty="0" smtClean="0"/>
              <a:t>Standard Model Extension (SME): all </a:t>
            </a:r>
            <a:r>
              <a:rPr lang="en-US" sz="2000" dirty="0" err="1" smtClean="0"/>
              <a:t>renormalizable</a:t>
            </a:r>
            <a:r>
              <a:rPr lang="en-US" sz="2000" dirty="0" smtClean="0"/>
              <a:t> VLI terms to SM</a:t>
            </a:r>
          </a:p>
          <a:p>
            <a:pPr lvl="1"/>
            <a:r>
              <a:rPr lang="en-US" sz="2000" dirty="0" smtClean="0"/>
              <a:t>Recently: higher dimension non-</a:t>
            </a:r>
            <a:r>
              <a:rPr lang="en-US" sz="2000" dirty="0" err="1" smtClean="0"/>
              <a:t>renormalizable</a:t>
            </a:r>
            <a:r>
              <a:rPr lang="en-US" sz="2000" dirty="0" smtClean="0"/>
              <a:t> terms (permitted in SUSY) </a:t>
            </a:r>
          </a:p>
          <a:p>
            <a:pPr lvl="1"/>
            <a:r>
              <a:rPr lang="en-US" sz="2000" dirty="0" smtClean="0"/>
              <a:t>Large parameter space and rich phenomenology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6416928" y="6488668"/>
            <a:ext cx="2269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Gill Sans" charset="0"/>
              </a:rPr>
              <a:t>*see e.g. hep-ph/9809521</a:t>
            </a:r>
            <a:endParaRPr lang="en-US" sz="16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Neutrino VLI (one example)</a:t>
            </a:r>
            <a:endParaRPr lang="en-US" sz="32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620000" cy="2971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Turn on one rotationally-invariant term in SME (</a:t>
            </a:r>
            <a:r>
              <a:rPr lang="en-US" sz="2000" i="1" dirty="0" smtClean="0">
                <a:latin typeface="Gill Sans" charset="0"/>
              </a:rPr>
              <a:t>c</a:t>
            </a:r>
            <a:r>
              <a:rPr lang="en-US" sz="2000" i="1" baseline="-25000" dirty="0" smtClean="0">
                <a:latin typeface="Gill Sans" charset="0"/>
              </a:rPr>
              <a:t>AB</a:t>
            </a:r>
            <a:r>
              <a:rPr lang="en-US" sz="2000" i="1" baseline="30000" dirty="0" smtClean="0">
                <a:latin typeface="Gill Sans" charset="0"/>
              </a:rPr>
              <a:t>00</a:t>
            </a:r>
            <a:r>
              <a:rPr lang="en-US" sz="2000" dirty="0" smtClean="0">
                <a:latin typeface="Gill Sans" charset="0"/>
              </a:rPr>
              <a:t> ≠ 0 )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Equivalent to modified </a:t>
            </a:r>
            <a:r>
              <a:rPr lang="en-US" sz="2000" dirty="0"/>
              <a:t>dispersion </a:t>
            </a:r>
            <a:r>
              <a:rPr lang="en-US" sz="2000" dirty="0" smtClean="0"/>
              <a:t>relation: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Different maximum attainable velocities </a:t>
            </a:r>
            <a:r>
              <a:rPr lang="en-US" sz="2000" i="1" dirty="0"/>
              <a:t>c</a:t>
            </a:r>
            <a:r>
              <a:rPr lang="en-US" sz="2000" i="1" baseline="-25000" dirty="0"/>
              <a:t>a</a:t>
            </a:r>
            <a:r>
              <a:rPr lang="en-US" sz="2000" dirty="0"/>
              <a:t> (</a:t>
            </a:r>
            <a:r>
              <a:rPr lang="en-US" sz="2000" dirty="0" err="1"/>
              <a:t>MAVs</a:t>
            </a:r>
            <a:r>
              <a:rPr lang="en-US" sz="2000" dirty="0"/>
              <a:t>) for different particles: </a:t>
            </a:r>
            <a:r>
              <a:rPr lang="en-US" sz="2000" i="1" dirty="0">
                <a:sym typeface="Symbol" charset="2"/>
              </a:rPr>
              <a:t>E ~ (</a:t>
            </a:r>
            <a:r>
              <a:rPr lang="en-US" sz="2000" i="1" dirty="0" err="1">
                <a:sym typeface="Symbol" charset="2"/>
              </a:rPr>
              <a:t>c/c)E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For neutrinos: MAV </a:t>
            </a:r>
            <a:r>
              <a:rPr lang="en-US" sz="2000" dirty="0" err="1"/>
              <a:t>eigenstates</a:t>
            </a:r>
            <a:r>
              <a:rPr lang="en-US" sz="2000" dirty="0"/>
              <a:t> not necessarily flavor or mass </a:t>
            </a:r>
            <a:r>
              <a:rPr lang="en-US" sz="2000" dirty="0" err="1"/>
              <a:t>eigenstates</a:t>
            </a:r>
            <a:r>
              <a:rPr lang="en-US" sz="2000" dirty="0"/>
              <a:t> </a:t>
            </a:r>
            <a:r>
              <a:rPr lang="en-US" sz="2000" dirty="0" err="1">
                <a:sym typeface="Symbol" charset="2"/>
              </a:rPr>
              <a:t></a:t>
            </a:r>
            <a:r>
              <a:rPr lang="en-US" sz="2000" dirty="0">
                <a:sym typeface="Symbol" charset="2"/>
              </a:rPr>
              <a:t> mixing </a:t>
            </a:r>
            <a:r>
              <a:rPr lang="en-US" sz="2000" dirty="0" err="1">
                <a:sym typeface="Symbol" charset="2"/>
              </a:rPr>
              <a:t></a:t>
            </a:r>
            <a:r>
              <a:rPr lang="en-US" sz="2000" dirty="0">
                <a:sym typeface="Symbol" charset="2"/>
              </a:rPr>
              <a:t> VLI oscillations</a:t>
            </a:r>
            <a:endParaRPr lang="en-US" sz="2000" dirty="0"/>
          </a:p>
        </p:txBody>
      </p:sp>
      <p:pic>
        <p:nvPicPr>
          <p:cNvPr id="14341" name="Picture 5" descr="dispersion.png                                                 007C8485Sea Cucumber                   BE172E4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2" y="1889125"/>
            <a:ext cx="2268538" cy="600075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pic>
        <p:nvPicPr>
          <p:cNvPr id="11" name="Picture 6" descr="&#10;Picture 3.png                                                  00074EF3Triton                         C3510FBD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18075"/>
            <a:ext cx="3657600" cy="644525"/>
          </a:xfrm>
          <a:prstGeom prst="rect">
            <a:avLst/>
          </a:prstGeom>
          <a:noFill/>
        </p:spPr>
      </p:pic>
      <p:pic>
        <p:nvPicPr>
          <p:cNvPr id="12" name="Picture 7" descr="&#10;Picture 4.png                                                  00074EF3Triton                         C3510FBD:"/>
          <p:cNvPicPr>
            <a:picLocks noChangeAspect="1" noChangeArrowheads="1"/>
          </p:cNvPicPr>
          <p:nvPr/>
        </p:nvPicPr>
        <p:blipFill>
          <a:blip r:embed="rId4"/>
          <a:srcRect r="2157" b="3954"/>
          <a:stretch>
            <a:fillRect/>
          </a:stretch>
        </p:blipFill>
        <p:spPr bwMode="auto">
          <a:xfrm>
            <a:off x="3657600" y="4343400"/>
            <a:ext cx="5473700" cy="1851025"/>
          </a:xfrm>
          <a:prstGeom prst="rect">
            <a:avLst/>
          </a:prstGeom>
          <a:noFill/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4838" y="6049963"/>
            <a:ext cx="3586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latin typeface="Gill Sans" charset="0"/>
              </a:rPr>
              <a:t>González-García</a:t>
            </a:r>
            <a:r>
              <a:rPr lang="en-US" sz="1200" dirty="0">
                <a:latin typeface="Gill Sans" charset="0"/>
              </a:rPr>
              <a:t>, </a:t>
            </a:r>
            <a:r>
              <a:rPr lang="en-US" sz="1200" dirty="0" err="1">
                <a:latin typeface="Gill Sans" charset="0"/>
              </a:rPr>
              <a:t>Halzen</a:t>
            </a:r>
            <a:r>
              <a:rPr lang="en-US" sz="1200" dirty="0">
                <a:latin typeface="Gill Sans" charset="0"/>
              </a:rPr>
              <a:t>, and </a:t>
            </a:r>
            <a:r>
              <a:rPr lang="en-US" sz="1200" dirty="0" err="1">
                <a:latin typeface="Gill Sans" charset="0"/>
              </a:rPr>
              <a:t>Maltoni</a:t>
            </a:r>
            <a:r>
              <a:rPr lang="en-US" sz="1200" dirty="0">
                <a:latin typeface="Gill Sans" charset="0"/>
              </a:rPr>
              <a:t>, hep-ph/0502223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ym typeface="Symbol" charset="2"/>
              </a:rPr>
              <a:t>VLI Atmospheric </a:t>
            </a:r>
            <a:r>
              <a:rPr lang="en-US" sz="2400" baseline="-25000">
                <a:sym typeface="Symbol" charset="2"/>
              </a:rPr>
              <a:t></a:t>
            </a:r>
            <a:r>
              <a:rPr lang="en-US" sz="2400">
                <a:sym typeface="Symbol" charset="2"/>
              </a:rPr>
              <a:t> </a:t>
            </a:r>
            <a:r>
              <a:rPr lang="en-US" sz="2400"/>
              <a:t>Survival Probability</a:t>
            </a:r>
          </a:p>
        </p:txBody>
      </p:sp>
      <p:pic>
        <p:nvPicPr>
          <p:cNvPr id="16387" name="Picture 3" descr=" Earth.jpg                                                      007C8485Sea Cucumber                   BE172E4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1066800" cy="1066800"/>
          </a:xfrm>
          <a:prstGeom prst="rect">
            <a:avLst/>
          </a:prstGeom>
          <a:noFill/>
        </p:spPr>
      </p:pic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1144588" y="1371600"/>
            <a:ext cx="1587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9" name="Picture 5" descr=" Earth.jpg                                                      007C8485Sea Cucumber                   BE172E4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495800"/>
            <a:ext cx="1066800" cy="1066800"/>
          </a:xfrm>
          <a:prstGeom prst="rect">
            <a:avLst/>
          </a:prstGeom>
          <a:noFill/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 rot="16200000" flipH="1">
            <a:off x="1125538" y="5313362"/>
            <a:ext cx="0" cy="346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1" name="Picture 7" descr="plot_contour_1e27_dee#75363.jpg                                000752BDTriton                         C3510FBD:"/>
          <p:cNvPicPr>
            <a:picLocks noChangeAspect="1" noChangeArrowheads="1"/>
          </p:cNvPicPr>
          <p:nvPr/>
        </p:nvPicPr>
        <p:blipFill>
          <a:blip r:embed="rId3"/>
          <a:srcRect t="7227"/>
          <a:stretch>
            <a:fillRect/>
          </a:stretch>
        </p:blipFill>
        <p:spPr bwMode="auto">
          <a:xfrm>
            <a:off x="1789113" y="1419225"/>
            <a:ext cx="7202487" cy="4524375"/>
          </a:xfrm>
          <a:prstGeom prst="rect">
            <a:avLst/>
          </a:prstGeom>
          <a:noFill/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286000" y="5715000"/>
            <a:ext cx="366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Gill Sans" charset="0"/>
                <a:sym typeface="Symbol" charset="2"/>
              </a:rPr>
              <a:t>maximal mixing, </a:t>
            </a:r>
            <a:r>
              <a:rPr lang="en-US" dirty="0" err="1">
                <a:latin typeface="Gill Sans" charset="0"/>
                <a:sym typeface="Symbol" charset="2"/>
              </a:rPr>
              <a:t>c/c</a:t>
            </a:r>
            <a:r>
              <a:rPr lang="en-US" dirty="0">
                <a:latin typeface="Gill Sans" charset="0"/>
                <a:sym typeface="Symbol" charset="2"/>
              </a:rPr>
              <a:t> = 10</a:t>
            </a:r>
            <a:r>
              <a:rPr lang="en-US" baseline="30000" dirty="0">
                <a:latin typeface="Gill Sans" charset="0"/>
                <a:sym typeface="Symbol" charset="2"/>
              </a:rPr>
              <a:t>-27</a:t>
            </a:r>
            <a:endParaRPr lang="en-US" dirty="0">
              <a:latin typeface="Gill Sans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AMANDA and IceCube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IceCube_ArrayApr_10.jpg"/>
          <p:cNvPicPr>
            <a:picLocks noChangeAspect="1"/>
          </p:cNvPicPr>
          <p:nvPr/>
        </p:nvPicPr>
        <p:blipFill>
          <a:blip r:embed="rId2"/>
          <a:srcRect t="8198"/>
          <a:stretch>
            <a:fillRect/>
          </a:stretch>
        </p:blipFill>
        <p:spPr>
          <a:xfrm>
            <a:off x="3432048" y="1295400"/>
            <a:ext cx="5559552" cy="5187696"/>
          </a:xfrm>
          <a:prstGeom prst="rect">
            <a:avLst/>
          </a:prstGeom>
        </p:spPr>
      </p:pic>
      <p:pic>
        <p:nvPicPr>
          <p:cNvPr id="8" name="Picture 1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90" y="1143000"/>
            <a:ext cx="2621210" cy="2520615"/>
          </a:xfrm>
          <a:prstGeom prst="rect">
            <a:avLst/>
          </a:prstGeom>
          <a:noFill/>
        </p:spPr>
      </p:pic>
      <p:pic>
        <p:nvPicPr>
          <p:cNvPr id="9" name="Picture 17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0" y="3886200"/>
            <a:ext cx="2806700" cy="210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Kelley, ESQG Workshop</a:t>
            </a:r>
            <a:endParaRPr lang="en-US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429000" y="2476500"/>
            <a:ext cx="18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endParaRPr lang="en-US" sz="3200">
              <a:solidFill>
                <a:schemeClr val="bg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 eaLnBrk="1" hangingPunct="1"/>
            <a:endParaRPr lang="en-US" sz="3200">
              <a:solidFill>
                <a:schemeClr val="bg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1203" name="Picture 3" descr="1,000 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2475"/>
            <a:ext cx="9144000" cy="6105525"/>
          </a:xfrm>
          <a:prstGeom prst="rect">
            <a:avLst/>
          </a:prstGeom>
          <a:noFill/>
        </p:spPr>
      </p:pic>
      <p:sp>
        <p:nvSpPr>
          <p:cNvPr id="51206" name="Oval 6"/>
          <p:cNvSpPr>
            <a:spLocks noChangeAspect="1" noChangeArrowheads="1"/>
          </p:cNvSpPr>
          <p:nvPr/>
        </p:nvSpPr>
        <p:spPr bwMode="auto">
          <a:xfrm>
            <a:off x="4038600" y="4038600"/>
            <a:ext cx="1371600" cy="5000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343400" y="4559300"/>
            <a:ext cx="1357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Gill Sans" charset="0"/>
                <a:ea typeface="ＭＳ Ｐゴシック" charset="-128"/>
                <a:cs typeface="ＭＳ Ｐゴシック" charset="-128"/>
              </a:rPr>
              <a:t>AMANDA-II</a:t>
            </a:r>
            <a:endParaRPr lang="en-US">
              <a:latin typeface="Gill Sans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429000" y="2878138"/>
            <a:ext cx="5715000" cy="2247900"/>
            <a:chOff x="2160" y="1813"/>
            <a:chExt cx="3600" cy="1416"/>
          </a:xfrm>
        </p:grpSpPr>
        <p:sp>
          <p:nvSpPr>
            <p:cNvPr id="51205" name="AutoShape 5"/>
            <p:cNvSpPr>
              <a:spLocks noChangeArrowheads="1"/>
            </p:cNvSpPr>
            <p:nvPr/>
          </p:nvSpPr>
          <p:spPr bwMode="auto">
            <a:xfrm rot="21436604" flipV="1">
              <a:off x="2160" y="2160"/>
              <a:ext cx="3600" cy="1069"/>
            </a:xfrm>
            <a:prstGeom prst="hexagon">
              <a:avLst>
                <a:gd name="adj" fmla="val 84191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9" name="Text Box 9"/>
            <p:cNvSpPr txBox="1">
              <a:spLocks noChangeArrowheads="1"/>
            </p:cNvSpPr>
            <p:nvPr/>
          </p:nvSpPr>
          <p:spPr bwMode="auto">
            <a:xfrm>
              <a:off x="3792" y="1813"/>
              <a:ext cx="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Gill Sans" charset="0"/>
                  <a:ea typeface="ＭＳ Ｐゴシック" charset="-128"/>
                  <a:cs typeface="ＭＳ Ｐゴシック" charset="-128"/>
                </a:rPr>
                <a:t>IceCube</a:t>
              </a:r>
            </a:p>
          </p:txBody>
        </p:sp>
      </p:grp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133600" y="5105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Gill Sans" charset="0"/>
                <a:ea typeface="ＭＳ Ｐゴシック" charset="-128"/>
                <a:cs typeface="ＭＳ Ｐゴシック" charset="-128"/>
              </a:rPr>
              <a:t>skiway</a:t>
            </a:r>
            <a:endParaRPr lang="en-US" b="1">
              <a:latin typeface="Gill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228600" y="3106738"/>
            <a:ext cx="246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ill Sans" charset="0"/>
                <a:ea typeface="ＭＳ Ｐゴシック" charset="-128"/>
                <a:cs typeface="ＭＳ Ｐゴシック" charset="-128"/>
              </a:rPr>
              <a:t>South Pole Station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228600" y="5395913"/>
            <a:ext cx="14335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>
                <a:latin typeface="Gill Sans" charset="0"/>
                <a:ea typeface="ＭＳ Ｐゴシック" charset="-128"/>
                <a:cs typeface="ＭＳ Ｐゴシック" charset="-128"/>
              </a:rPr>
              <a:t>Geographic</a:t>
            </a:r>
          </a:p>
          <a:p>
            <a:r>
              <a:rPr lang="en-US" sz="2100">
                <a:latin typeface="Gill Sans" charset="0"/>
                <a:ea typeface="ＭＳ Ｐゴシック" charset="-128"/>
                <a:cs typeface="ＭＳ Ｐゴシック" charset="-128"/>
              </a:rPr>
              <a:t>South Pole</a:t>
            </a:r>
            <a:endParaRPr lang="en-US">
              <a:latin typeface="Gill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V="1">
            <a:off x="990600" y="4267200"/>
            <a:ext cx="5334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-152400" y="-76200"/>
            <a:ext cx="944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sv-SE" b="1">
                <a:latin typeface="Gill Sans" charset="0"/>
              </a:rPr>
              <a:t>Amundsen-Scott </a:t>
            </a:r>
            <a:br>
              <a:rPr lang="sv-SE" b="1">
                <a:latin typeface="Gill Sans" charset="0"/>
              </a:rPr>
            </a:br>
            <a:r>
              <a:rPr lang="sv-SE" b="1">
                <a:latin typeface="Gill Sans" charset="0"/>
              </a:rPr>
              <a:t>South Pole Research Station</a:t>
            </a:r>
            <a:endParaRPr lang="en-US" b="1">
              <a:latin typeface="Gill Sans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12.7.2010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93A5F-8F6D-094D-8E72-BA675E3EA0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335199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17722</TotalTime>
  <Words>2142</Words>
  <Application>Microsoft Macintosh PowerPoint</Application>
  <PresentationFormat>On-screen Show (4:3)</PresentationFormat>
  <Paragraphs>444</Paragraphs>
  <Slides>41</Slides>
  <Notes>2</Notes>
  <HiddenSlides>0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Equation</vt:lpstr>
      <vt:lpstr>Photo Editor Photo</vt:lpstr>
      <vt:lpstr>Searching for Quantum Gravity with High-energy Neutrinos</vt:lpstr>
      <vt:lpstr>Outline</vt:lpstr>
      <vt:lpstr>Neutrino Sources</vt:lpstr>
      <vt:lpstr>Atmospheric Neutrinos</vt:lpstr>
      <vt:lpstr>Violation of Lorentz Invariance (VLI)</vt:lpstr>
      <vt:lpstr>Neutrino VLI (one example)</vt:lpstr>
      <vt:lpstr>VLI Atmospheric  Survival Probability</vt:lpstr>
      <vt:lpstr>AMANDA and IceCube</vt:lpstr>
      <vt:lpstr>Slide 9</vt:lpstr>
      <vt:lpstr>Slide 10</vt:lpstr>
      <vt:lpstr>Current Experimental Status</vt:lpstr>
      <vt:lpstr>Simulated Observables  (AMANDA 2000-2006)</vt:lpstr>
      <vt:lpstr>Results: Observables  (AMANDA 2000-2006)</vt:lpstr>
      <vt:lpstr>Results: VLI upper limit</vt:lpstr>
      <vt:lpstr>Direction-dependent Oscillations</vt:lpstr>
      <vt:lpstr>Direction-dependent VLI: IceCube results</vt:lpstr>
      <vt:lpstr>Decoherence + Atmospheric Oscillations</vt:lpstr>
      <vt:lpstr>QD Atmospheric  Survival Probability</vt:lpstr>
      <vt:lpstr>Results: AMANDA 2000-2006 QD upper limit</vt:lpstr>
      <vt:lpstr>GZK Effect</vt:lpstr>
      <vt:lpstr>Pierre Auger Observatory</vt:lpstr>
      <vt:lpstr>Hybrid Detection</vt:lpstr>
      <vt:lpstr>Latest UHECR Energy Spectrum</vt:lpstr>
      <vt:lpstr>Composition</vt:lpstr>
      <vt:lpstr>Latest Auger Results: Composition</vt:lpstr>
      <vt:lpstr>The Neutrino Connection</vt:lpstr>
      <vt:lpstr>Possible Tests of QG with GZK neutrinos</vt:lpstr>
      <vt:lpstr>Askaryan Emission</vt:lpstr>
      <vt:lpstr>ANITA</vt:lpstr>
      <vt:lpstr>ANITA-II Limits</vt:lpstr>
      <vt:lpstr>ARA: Askaryan Radio Array</vt:lpstr>
      <vt:lpstr>ARA Sensitivity</vt:lpstr>
      <vt:lpstr>Summary (I)</vt:lpstr>
      <vt:lpstr>Summary (II)</vt:lpstr>
      <vt:lpstr>Thank you!</vt:lpstr>
      <vt:lpstr>Neutrino Detection via Air Showers</vt:lpstr>
      <vt:lpstr>Backup Slides</vt:lpstr>
      <vt:lpstr>Limits on Diffuse Neutrino Flux</vt:lpstr>
      <vt:lpstr>The Future: UHECRs</vt:lpstr>
      <vt:lpstr>AERA Physics</vt:lpstr>
      <vt:lpstr>ARIANNA </vt:lpstr>
    </vt:vector>
  </TitlesOfParts>
  <Company>Snow Monkey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Frankinson</dc:creator>
  <cp:lastModifiedBy>Frank Frankinson</cp:lastModifiedBy>
  <cp:revision>187</cp:revision>
  <dcterms:created xsi:type="dcterms:W3CDTF">2010-07-13T12:03:17Z</dcterms:created>
  <dcterms:modified xsi:type="dcterms:W3CDTF">2010-07-13T12:04:09Z</dcterms:modified>
</cp:coreProperties>
</file>