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mpg" ContentType="video/unknown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6" r:id="rId2"/>
    <p:sldId id="372" r:id="rId3"/>
    <p:sldId id="326" r:id="rId4"/>
    <p:sldId id="329" r:id="rId5"/>
    <p:sldId id="327" r:id="rId6"/>
    <p:sldId id="376" r:id="rId7"/>
    <p:sldId id="346" r:id="rId8"/>
    <p:sldId id="330" r:id="rId9"/>
    <p:sldId id="332" r:id="rId10"/>
    <p:sldId id="347" r:id="rId11"/>
    <p:sldId id="370" r:id="rId12"/>
    <p:sldId id="258" r:id="rId13"/>
    <p:sldId id="257" r:id="rId14"/>
    <p:sldId id="352" r:id="rId15"/>
    <p:sldId id="348" r:id="rId16"/>
    <p:sldId id="373" r:id="rId17"/>
    <p:sldId id="349" r:id="rId18"/>
    <p:sldId id="303" r:id="rId19"/>
    <p:sldId id="264" r:id="rId20"/>
    <p:sldId id="296" r:id="rId21"/>
    <p:sldId id="308" r:id="rId22"/>
    <p:sldId id="309" r:id="rId23"/>
    <p:sldId id="297" r:id="rId24"/>
    <p:sldId id="277" r:id="rId25"/>
    <p:sldId id="278" r:id="rId26"/>
    <p:sldId id="358" r:id="rId27"/>
    <p:sldId id="360" r:id="rId28"/>
    <p:sldId id="363" r:id="rId29"/>
    <p:sldId id="361" r:id="rId30"/>
    <p:sldId id="367" r:id="rId31"/>
    <p:sldId id="362" r:id="rId32"/>
    <p:sldId id="364" r:id="rId33"/>
    <p:sldId id="384" r:id="rId34"/>
    <p:sldId id="380" r:id="rId35"/>
    <p:sldId id="377" r:id="rId36"/>
    <p:sldId id="371" r:id="rId37"/>
    <p:sldId id="378" r:id="rId38"/>
    <p:sldId id="304" r:id="rId39"/>
    <p:sldId id="316" r:id="rId40"/>
    <p:sldId id="356" r:id="rId41"/>
    <p:sldId id="357" r:id="rId42"/>
    <p:sldId id="368" r:id="rId43"/>
    <p:sldId id="374" r:id="rId44"/>
    <p:sldId id="38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6" d="100"/>
          <a:sy n="116" d="100"/>
        </p:scale>
        <p:origin x="-58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41CDF-D1AC-AA4B-9C39-9992ABEB82A9}" type="datetimeFigureOut">
              <a:rPr lang="en-US" smtClean="0"/>
              <a:t>7/6/15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82425-AD6F-8D40-AD7A-30F0D3914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59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88981-B6EE-F047-BC53-379D6D994B62}" type="datetimeFigureOut">
              <a:rPr lang="en-US" smtClean="0"/>
              <a:t>7/6/15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98A69-8D53-914C-B437-DFAE47BBD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2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FD4CF-FBE9-0D4E-BFC2-5204AFF5F356}" type="slidenum">
              <a:rPr lang="en-US"/>
              <a:pPr/>
              <a:t>12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83" tIns="45491" rIns="90983" bIns="4549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A3FB-D64A-EE47-993B-C10F28779E40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8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3E51-D8A2-434E-954C-8AEE3EDB6F90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9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9939F-4F31-5848-B2B3-09E83D72E7CA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989C-58BB-7D45-A621-C9B2DBEA470D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2A5AD-92B4-9945-860C-1803D33AD4DA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56C7C-1182-A242-8E05-ED86511A1453}" type="datetime1">
              <a:rPr lang="en-US" smtClean="0"/>
              <a:t>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5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83C1-8A77-3E42-A49F-374254D6E0C5}" type="datetime1">
              <a:rPr lang="en-US" smtClean="0"/>
              <a:t>7/6/15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3F49-58FE-3340-9D87-62F57A187B43}" type="datetime1">
              <a:rPr lang="en-US" smtClean="0"/>
              <a:t>7/6/15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4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36FA-FB35-0148-B912-FFD8A5556E0F}" type="datetime1">
              <a:rPr lang="en-US" smtClean="0"/>
              <a:t>7/6/15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2E63-96D1-144F-98FE-CC79646E5B8C}" type="datetime1">
              <a:rPr lang="en-US" smtClean="0"/>
              <a:t>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31471-FF7F-A54F-B627-689639EE017F}" type="datetime1">
              <a:rPr lang="en-US" smtClean="0"/>
              <a:t>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0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1747"/>
            <a:ext cx="8229600" cy="72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9674"/>
            <a:ext cx="8229600" cy="500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fld id="{A6909868-3899-F246-ACD1-5F3E573BDF23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fld id="{B2730214-7777-9F45-8FA2-3861A1E0E90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83127"/>
            <a:ext cx="8229600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9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Light"/>
          <a:ea typeface="+mj-ea"/>
          <a:cs typeface="Gill Sans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Relationship Id="rId3" Type="http://schemas.openxmlformats.org/officeDocument/2006/relationships/image" Target="../media/image3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674" y="-566592"/>
            <a:ext cx="9125325" cy="229542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IceCube’s</a:t>
            </a:r>
            <a:r>
              <a:rPr lang="en-US" sz="3600" dirty="0" smtClean="0">
                <a:solidFill>
                  <a:schemeClr val="bg1"/>
                </a:solidFill>
                <a:latin typeface="Gill Sans Light"/>
                <a:cs typeface="Gill Sans Light"/>
              </a:rPr>
              <a:t> Observation of Cosmic Neutrinos</a:t>
            </a:r>
            <a:endParaRPr lang="en-US" sz="36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99213" y="1030156"/>
            <a:ext cx="6536431" cy="242002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John Kelley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Wisconsin IceCube Particle Astrophysics Center</a:t>
            </a:r>
            <a:b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</a:br>
            <a:r>
              <a:rPr lang="en-US" sz="1400" dirty="0" smtClean="0">
                <a:solidFill>
                  <a:schemeClr val="bg1"/>
                </a:solidFill>
                <a:latin typeface="Gill Sans Light"/>
                <a:cs typeface="Gill Sans Light"/>
              </a:rPr>
              <a:t>University of Wisconsin – Madison, U.S.A</a:t>
            </a:r>
            <a:r>
              <a:rPr lang="en-US" sz="1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.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UW–Madison REU Talk</a:t>
            </a:r>
            <a:endParaRPr lang="en-US" sz="14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July 6, 2015</a:t>
            </a:r>
            <a:endParaRPr lang="en-US" sz="14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pic>
        <p:nvPicPr>
          <p:cNvPr id="2" name="Picture 1" descr="event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0" y="3153845"/>
            <a:ext cx="3933801" cy="328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983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0986" y="1272753"/>
            <a:ext cx="8590791" cy="3415977"/>
          </a:xfrm>
        </p:spPr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en-US" sz="2400" dirty="0" smtClean="0"/>
              <a:t>With difficulty!  Most neutrinos pass completely through Earth.</a:t>
            </a:r>
          </a:p>
          <a:p>
            <a:pPr marL="609600" indent="-609600">
              <a:buFontTx/>
              <a:buAutoNum type="arabicPeriod"/>
            </a:pPr>
            <a:endParaRPr lang="en-US" sz="2400" dirty="0" smtClean="0"/>
          </a:p>
          <a:p>
            <a:pPr marL="609600" indent="-609600">
              <a:buFontTx/>
              <a:buAutoNum type="arabicPeriod"/>
            </a:pPr>
            <a:r>
              <a:rPr lang="en-US" sz="2400" dirty="0" smtClean="0"/>
              <a:t>Need to wait for an </a:t>
            </a:r>
            <a:r>
              <a:rPr lang="en-US" sz="2400" dirty="0"/>
              <a:t>interaction </a:t>
            </a:r>
            <a:r>
              <a:rPr lang="en-US" sz="2400" dirty="0" smtClean="0"/>
              <a:t>/ collision — necessitates </a:t>
            </a:r>
            <a:r>
              <a:rPr lang="en-US" sz="2400" dirty="0"/>
              <a:t>a big </a:t>
            </a:r>
            <a:r>
              <a:rPr lang="en-US" sz="2400" dirty="0" smtClean="0"/>
              <a:t>target</a:t>
            </a:r>
          </a:p>
          <a:p>
            <a:pPr marL="609600" indent="-609600">
              <a:buFontTx/>
              <a:buAutoNum type="arabicPeriod"/>
            </a:pPr>
            <a:endParaRPr lang="en-US" sz="2400" dirty="0"/>
          </a:p>
          <a:p>
            <a:pPr marL="609600" indent="-609600">
              <a:buFontTx/>
              <a:buAutoNum type="arabicPeriod"/>
            </a:pPr>
            <a:r>
              <a:rPr lang="en-US" sz="2400" dirty="0"/>
              <a:t>Then detect the </a:t>
            </a:r>
            <a:r>
              <a:rPr lang="en-US" sz="2400" dirty="0" smtClean="0"/>
              <a:t>collision debris, i.e. other, more visible particles, using the light emitted</a:t>
            </a:r>
            <a:endParaRPr lang="en-US" sz="2400" dirty="0"/>
          </a:p>
          <a:p>
            <a:pPr marL="990600" lvl="1" indent="-533400">
              <a:buFontTx/>
              <a:buAutoNum type="arabicPeriod"/>
            </a:pPr>
            <a:endParaRPr lang="en-US" sz="2000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How Do We Detect </a:t>
            </a:r>
            <a:r>
              <a:rPr lang="en-US" sz="4000">
                <a:sym typeface="Symbol" charset="0"/>
              </a:rPr>
              <a:t>?</a:t>
            </a:r>
          </a:p>
        </p:txBody>
      </p:sp>
      <p:sp>
        <p:nvSpPr>
          <p:cNvPr id="19486" name="Line 30"/>
          <p:cNvSpPr>
            <a:spLocks noChangeShapeType="1"/>
          </p:cNvSpPr>
          <p:nvPr/>
        </p:nvSpPr>
        <p:spPr bwMode="auto">
          <a:xfrm>
            <a:off x="2419663" y="510783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7" name="Line 31"/>
          <p:cNvSpPr>
            <a:spLocks noChangeShapeType="1"/>
          </p:cNvSpPr>
          <p:nvPr/>
        </p:nvSpPr>
        <p:spPr bwMode="auto">
          <a:xfrm flipV="1">
            <a:off x="3638863" y="4609355"/>
            <a:ext cx="258763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8" name="Line 32"/>
          <p:cNvSpPr>
            <a:spLocks noChangeShapeType="1"/>
          </p:cNvSpPr>
          <p:nvPr/>
        </p:nvSpPr>
        <p:spPr bwMode="auto">
          <a:xfrm rot="-2358988">
            <a:off x="4024626" y="4236293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9" name="Rectangle 33"/>
          <p:cNvSpPr>
            <a:spLocks noChangeArrowheads="1"/>
          </p:cNvSpPr>
          <p:nvPr/>
        </p:nvSpPr>
        <p:spPr bwMode="auto">
          <a:xfrm rot="1814836">
            <a:off x="3864288" y="4636343"/>
            <a:ext cx="119063" cy="119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Line 34"/>
          <p:cNvSpPr>
            <a:spLocks noChangeShapeType="1"/>
          </p:cNvSpPr>
          <p:nvPr/>
        </p:nvSpPr>
        <p:spPr bwMode="auto">
          <a:xfrm rot="19231305" flipV="1">
            <a:off x="4091301" y="4550618"/>
            <a:ext cx="304800" cy="128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1" name="Line 35"/>
          <p:cNvSpPr>
            <a:spLocks noChangeShapeType="1"/>
          </p:cNvSpPr>
          <p:nvPr/>
        </p:nvSpPr>
        <p:spPr bwMode="auto">
          <a:xfrm rot="19231305" flipV="1">
            <a:off x="3929376" y="4450605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2" name="Line 36"/>
          <p:cNvSpPr>
            <a:spLocks noChangeShapeType="1"/>
          </p:cNvSpPr>
          <p:nvPr/>
        </p:nvSpPr>
        <p:spPr bwMode="auto">
          <a:xfrm rot="19231305" flipV="1">
            <a:off x="4224651" y="4631580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3" name="Line 37"/>
          <p:cNvSpPr>
            <a:spLocks noChangeShapeType="1"/>
          </p:cNvSpPr>
          <p:nvPr/>
        </p:nvSpPr>
        <p:spPr bwMode="auto">
          <a:xfrm rot="19231305" flipV="1">
            <a:off x="4372288" y="4698255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4" name="Line 38"/>
          <p:cNvSpPr>
            <a:spLocks noChangeShapeType="1"/>
          </p:cNvSpPr>
          <p:nvPr/>
        </p:nvSpPr>
        <p:spPr bwMode="auto">
          <a:xfrm rot="19231305" flipV="1">
            <a:off x="4519926" y="4793505"/>
            <a:ext cx="304800" cy="12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4464363" y="4993530"/>
            <a:ext cx="228600" cy="2286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4032563" y="4860180"/>
            <a:ext cx="495300" cy="4953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149913" y="4576018"/>
            <a:ext cx="1073150" cy="1063625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98" name="Group 42"/>
          <p:cNvGrpSpPr>
            <a:grpSpLocks/>
          </p:cNvGrpSpPr>
          <p:nvPr/>
        </p:nvGrpSpPr>
        <p:grpSpPr bwMode="auto">
          <a:xfrm flipV="1">
            <a:off x="3638863" y="4841130"/>
            <a:ext cx="1185863" cy="1143000"/>
            <a:chOff x="2400" y="3077"/>
            <a:chExt cx="747" cy="720"/>
          </a:xfrm>
        </p:grpSpPr>
        <p:sp>
          <p:nvSpPr>
            <p:cNvPr id="19499" name="Line 43"/>
            <p:cNvSpPr>
              <a:spLocks noChangeShapeType="1"/>
            </p:cNvSpPr>
            <p:nvPr/>
          </p:nvSpPr>
          <p:spPr bwMode="auto">
            <a:xfrm flipV="1">
              <a:off x="2400" y="3312"/>
              <a:ext cx="163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44"/>
            <p:cNvSpPr>
              <a:spLocks noChangeShapeType="1"/>
            </p:cNvSpPr>
            <p:nvPr/>
          </p:nvSpPr>
          <p:spPr bwMode="auto">
            <a:xfrm rot="-2358988">
              <a:off x="2643" y="3077"/>
              <a:ext cx="28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Rectangle 45"/>
            <p:cNvSpPr>
              <a:spLocks noChangeArrowheads="1"/>
            </p:cNvSpPr>
            <p:nvPr/>
          </p:nvSpPr>
          <p:spPr bwMode="auto">
            <a:xfrm rot="1814836">
              <a:off x="2542" y="3329"/>
              <a:ext cx="75" cy="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Line 46"/>
            <p:cNvSpPr>
              <a:spLocks noChangeShapeType="1"/>
            </p:cNvSpPr>
            <p:nvPr/>
          </p:nvSpPr>
          <p:spPr bwMode="auto">
            <a:xfrm rot="19231305" flipV="1">
              <a:off x="2685" y="3275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Line 47"/>
            <p:cNvSpPr>
              <a:spLocks noChangeShapeType="1"/>
            </p:cNvSpPr>
            <p:nvPr/>
          </p:nvSpPr>
          <p:spPr bwMode="auto">
            <a:xfrm rot="19231305" flipV="1">
              <a:off x="2583" y="3212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48"/>
            <p:cNvSpPr>
              <a:spLocks noChangeShapeType="1"/>
            </p:cNvSpPr>
            <p:nvPr/>
          </p:nvSpPr>
          <p:spPr bwMode="auto">
            <a:xfrm rot="19231305" flipV="1">
              <a:off x="2769" y="3326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5" name="Line 49"/>
            <p:cNvSpPr>
              <a:spLocks noChangeShapeType="1"/>
            </p:cNvSpPr>
            <p:nvPr/>
          </p:nvSpPr>
          <p:spPr bwMode="auto">
            <a:xfrm rot="19231305" flipV="1">
              <a:off x="2862" y="3368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50"/>
            <p:cNvSpPr>
              <a:spLocks noChangeShapeType="1"/>
            </p:cNvSpPr>
            <p:nvPr/>
          </p:nvSpPr>
          <p:spPr bwMode="auto">
            <a:xfrm rot="19231305" flipV="1">
              <a:off x="2955" y="3428"/>
              <a:ext cx="19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507" name="Oval 51"/>
          <p:cNvSpPr>
            <a:spLocks noChangeArrowheads="1"/>
          </p:cNvSpPr>
          <p:nvPr/>
        </p:nvSpPr>
        <p:spPr bwMode="auto">
          <a:xfrm rot="-2392961">
            <a:off x="4705663" y="503163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8" name="Text Box 52"/>
          <p:cNvSpPr txBox="1">
            <a:spLocks noChangeArrowheads="1"/>
          </p:cNvSpPr>
          <p:nvPr/>
        </p:nvSpPr>
        <p:spPr bwMode="auto">
          <a:xfrm>
            <a:off x="1489703" y="4739530"/>
            <a:ext cx="11804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Gill Sans Light"/>
                <a:cs typeface="Gill Sans Light"/>
              </a:rPr>
              <a:t>Ch</a:t>
            </a:r>
            <a:r>
              <a:rPr lang="en-US" sz="1800" dirty="0" smtClean="0">
                <a:latin typeface="Gill Sans Light"/>
                <a:cs typeface="Gill Sans Light"/>
              </a:rPr>
              <a:t>erenkov</a:t>
            </a:r>
            <a:endParaRPr lang="en-US" sz="1800" dirty="0">
              <a:latin typeface="Gill Sans Light"/>
              <a:cs typeface="Gill Sans Light"/>
            </a:endParaRPr>
          </a:p>
          <a:p>
            <a:pPr algn="ctr"/>
            <a:r>
              <a:rPr lang="en-US" sz="1800" dirty="0">
                <a:latin typeface="Gill Sans Light"/>
                <a:cs typeface="Gill Sans Light"/>
              </a:rPr>
              <a:t>effect </a:t>
            </a:r>
          </a:p>
        </p:txBody>
      </p: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4934263" y="4688730"/>
            <a:ext cx="360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ym typeface="Symbol" charset="0"/>
              </a:rPr>
              <a:t>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FFB0-A70B-184F-8A3E-EE6A37F94DC2}" type="datetime1">
              <a:rPr lang="en-US" smtClean="0"/>
              <a:t>7/6/15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824" y="151747"/>
            <a:ext cx="7165975" cy="722144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Earth</a:t>
            </a:r>
            <a:r>
              <a:rPr lang="en-US" sz="3200" dirty="0" smtClean="0">
                <a:solidFill>
                  <a:schemeClr val="bg1"/>
                </a:solidFill>
                <a:latin typeface="Arial"/>
              </a:rPr>
              <a:t>’</a:t>
            </a:r>
            <a:r>
              <a:rPr lang="en-US" sz="3200" dirty="0" smtClean="0">
                <a:solidFill>
                  <a:schemeClr val="bg1"/>
                </a:solidFill>
              </a:rPr>
              <a:t>s </a:t>
            </a:r>
            <a:r>
              <a:rPr lang="en-US" sz="3200" dirty="0">
                <a:solidFill>
                  <a:schemeClr val="bg1"/>
                </a:solidFill>
              </a:rPr>
              <a:t>Transparent Medium: H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5123" name="Picture 3" descr="&#10;Picture 1.png                                                  00046B23Sea Cucumber                   BE172E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900488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&#10;Picture 2.png                                                  00046B23Sea Cucumber                   BE172E4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"/>
          <a:stretch>
            <a:fillRect/>
          </a:stretch>
        </p:blipFill>
        <p:spPr bwMode="auto">
          <a:xfrm>
            <a:off x="4953000" y="1504950"/>
            <a:ext cx="3856038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596900" y="2628900"/>
            <a:ext cx="698500" cy="1905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3352800" y="2641600"/>
            <a:ext cx="838200" cy="863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520825" y="5545138"/>
            <a:ext cx="21415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 charset="0"/>
              </a:rPr>
              <a:t>Mediterranean,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Gill Sans" charset="0"/>
              </a:rPr>
              <a:t>Lake Baikal 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 flipV="1">
            <a:off x="6959600" y="3556000"/>
            <a:ext cx="304800" cy="914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607050" y="5697538"/>
            <a:ext cx="258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 charset="0"/>
              </a:rPr>
              <a:t>Antarctic ice sheet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E2F4-EEDA-3B4F-BE04-649B8C993791}" type="datetime1">
              <a:rPr lang="en-US" smtClean="0"/>
              <a:t>7/6/15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2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429000" y="2476500"/>
            <a:ext cx="184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endParaRPr lang="en-US" sz="32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ctr" eaLnBrk="1" hangingPunct="1"/>
            <a:endParaRPr lang="en-US" sz="320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1203" name="Picture 3" descr="1,000 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2475"/>
            <a:ext cx="9144000" cy="6105525"/>
          </a:xfrm>
          <a:prstGeom prst="rect">
            <a:avLst/>
          </a:prstGeo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429000" y="3021013"/>
            <a:ext cx="5715000" cy="2105025"/>
            <a:chOff x="2160" y="1903"/>
            <a:chExt cx="3600" cy="1326"/>
          </a:xfrm>
        </p:grpSpPr>
        <p:sp>
          <p:nvSpPr>
            <p:cNvPr id="51205" name="AutoShape 5"/>
            <p:cNvSpPr>
              <a:spLocks noChangeArrowheads="1"/>
            </p:cNvSpPr>
            <p:nvPr/>
          </p:nvSpPr>
          <p:spPr bwMode="auto">
            <a:xfrm rot="21436604" flipV="1">
              <a:off x="2160" y="2160"/>
              <a:ext cx="3600" cy="1069"/>
            </a:xfrm>
            <a:prstGeom prst="hexagon">
              <a:avLst>
                <a:gd name="adj" fmla="val 8419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9" name="Text Box 9"/>
            <p:cNvSpPr txBox="1">
              <a:spLocks noChangeArrowheads="1"/>
            </p:cNvSpPr>
            <p:nvPr/>
          </p:nvSpPr>
          <p:spPr bwMode="auto">
            <a:xfrm>
              <a:off x="3792" y="1903"/>
              <a:ext cx="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Gill Sans" charset="0"/>
                  <a:ea typeface="ＭＳ Ｐゴシック" charset="-128"/>
                  <a:cs typeface="ＭＳ Ｐゴシック" charset="-128"/>
                </a:rPr>
                <a:t>IceCube</a:t>
              </a:r>
            </a:p>
          </p:txBody>
        </p:sp>
      </p:grp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2133600" y="5105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latin typeface="Gill Sans" charset="0"/>
                <a:ea typeface="ＭＳ Ｐゴシック" charset="-128"/>
                <a:cs typeface="ＭＳ Ｐゴシック" charset="-128"/>
              </a:rPr>
              <a:t>skiway</a:t>
            </a:r>
            <a:endParaRPr lang="en-US" b="1" dirty="0"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457200" y="3314700"/>
            <a:ext cx="246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" charset="0"/>
                <a:ea typeface="ＭＳ Ｐゴシック" charset="-128"/>
                <a:cs typeface="ＭＳ Ｐゴシック" charset="-128"/>
              </a:rPr>
              <a:t>South Pole Station</a:t>
            </a: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228600" y="-76200"/>
            <a:ext cx="9067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sv-SE" sz="4400" dirty="0" smtClean="0">
                <a:latin typeface="Gill Sans Light"/>
                <a:cs typeface="Gill Sans Light"/>
              </a:rPr>
              <a:t>IceCube from the Air</a:t>
            </a:r>
            <a:endParaRPr lang="en-US" sz="4400" dirty="0">
              <a:latin typeface="Gill Sans Light"/>
              <a:cs typeface="Gill Sans Light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93D-983A-8046-B13C-B4172A5BA345}" type="datetime1">
              <a:rPr lang="en-US" smtClean="0"/>
              <a:t>7/6/15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57241" y="3669268"/>
            <a:ext cx="1350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IceCube Lab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48659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3ArrayJan2011wAmanda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9221"/>
          <a:stretch/>
        </p:blipFill>
        <p:spPr>
          <a:xfrm>
            <a:off x="3124200" y="1159998"/>
            <a:ext cx="6019799" cy="4816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IceCube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5B711-C284-6F4F-AB90-DDC94FE559BF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3A5F-8F6D-094D-8E72-BA675E3EA0D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80" y="1601498"/>
            <a:ext cx="2258258" cy="26587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62" y="4188091"/>
            <a:ext cx="289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digital optical module (DOM)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5546" y="3321385"/>
            <a:ext cx="159586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AMANDA-II Array</a:t>
            </a: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(precursor to IceCube)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010" y="4066501"/>
            <a:ext cx="1059063" cy="1215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2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ll_areal_in_o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53" y="27959"/>
            <a:ext cx="372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 Light"/>
                <a:cs typeface="Gill Sans Light"/>
              </a:rPr>
              <a:t>Hot water drilling</a:t>
            </a:r>
            <a:endParaRPr lang="en-US" sz="4000" dirty="0">
              <a:latin typeface="Gill Sans Light"/>
              <a:cs typeface="Gill Sans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D10FF-7FD1-DC4D-BAEE-92E0A5013AD4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3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074" name="Object 2"/>
          <p:cNvGraphicFramePr>
            <a:graphicFrameLocks noChangeAspect="1"/>
          </p:cNvGraphicFramePr>
          <p:nvPr/>
        </p:nvGraphicFramePr>
        <p:xfrm>
          <a:off x="0" y="-12700"/>
          <a:ext cx="9144000" cy="687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" name="Document" r:id="rId3" imgW="4906080" imgH="3685680" progId="Word.Document.8">
                  <p:embed/>
                </p:oleObj>
              </mc:Choice>
              <mc:Fallback>
                <p:oleObj name="Document" r:id="rId3" imgW="4906080" imgH="36856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2700"/>
                        <a:ext cx="9144000" cy="687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5340380" y="0"/>
            <a:ext cx="3803620" cy="138499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60 photomultipliers/string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Installation time: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10h/string</a:t>
            </a:r>
            <a:endParaRPr lang="en-US" sz="2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6367-960B-1C42-8C50-6BF59E318621}" type="datetime1">
              <a:rPr lang="en-US" smtClean="0"/>
              <a:t>7/6/15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06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78"/>
          <a:stretch/>
        </p:blipFill>
        <p:spPr>
          <a:xfrm>
            <a:off x="872701" y="1044221"/>
            <a:ext cx="7391605" cy="5545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Deep Ice is Extremely Clear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24639" y="3623864"/>
            <a:ext cx="293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Absorption length [</a:t>
            </a:r>
            <a:r>
              <a:rPr lang="en-US" sz="2400" dirty="0" err="1" smtClean="0"/>
              <a:t>m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EEB5-5482-FC43-B26B-38D5AF501D67}" type="datetime1">
              <a:rPr lang="en-US" smtClean="0"/>
              <a:t>7/6/15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9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89376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Dec 18, 2010: final DOM deployed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::::::private:var:folders:og:og-I5DojFZGDA2EznRgaeE+++TM:-Tmp-:com.apple.mail.drag-T0x10051fcb0.tmp.iNLXoS:IMG_1245_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1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6720-61D7-8043-83CC-A53987C1D886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0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IceCube Sees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311" y="6356350"/>
            <a:ext cx="2133600" cy="365125"/>
          </a:xfrm>
        </p:spPr>
        <p:txBody>
          <a:bodyPr/>
          <a:lstStyle/>
          <a:p>
            <a:fld id="{8DB0D205-E205-1347-95AD-CC06C5207B81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25311" y="6356350"/>
            <a:ext cx="2895600" cy="365125"/>
          </a:xfrm>
        </p:spPr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173997" y="1536639"/>
            <a:ext cx="199707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Northern Sky</a:t>
            </a:r>
          </a:p>
        </p:txBody>
      </p:sp>
      <p:grpSp>
        <p:nvGrpSpPr>
          <p:cNvPr id="30" name="Group 49"/>
          <p:cNvGrpSpPr>
            <a:grpSpLocks/>
          </p:cNvGrpSpPr>
          <p:nvPr/>
        </p:nvGrpSpPr>
        <p:grpSpPr bwMode="auto">
          <a:xfrm>
            <a:off x="-94101" y="949962"/>
            <a:ext cx="5507906" cy="5735344"/>
            <a:chOff x="0" y="-8"/>
            <a:chExt cx="4456" cy="4639"/>
          </a:xfrm>
        </p:grpSpPr>
        <p:sp>
          <p:nvSpPr>
            <p:cNvPr id="31" name="Rectangle 25"/>
            <p:cNvSpPr>
              <a:spLocks/>
            </p:cNvSpPr>
            <p:nvPr/>
          </p:nvSpPr>
          <p:spPr bwMode="auto">
            <a:xfrm>
              <a:off x="213" y="387"/>
              <a:ext cx="1474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chemeClr val="tx1"/>
                  </a:solidFill>
                  <a:latin typeface="Gill Sans"/>
                  <a:ea typeface="ＭＳ Ｐゴシック" charset="0"/>
                  <a:cs typeface="Gill Sans"/>
                </a:rPr>
                <a:t>cosmic ray</a:t>
              </a:r>
            </a:p>
          </p:txBody>
        </p:sp>
        <p:sp>
          <p:nvSpPr>
            <p:cNvPr id="32" name="Rectangle 26"/>
            <p:cNvSpPr>
              <a:spLocks/>
            </p:cNvSpPr>
            <p:nvPr/>
          </p:nvSpPr>
          <p:spPr bwMode="auto">
            <a:xfrm>
              <a:off x="1958" y="2716"/>
              <a:ext cx="539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3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ν</a:t>
              </a:r>
              <a:r>
                <a:rPr lang="en-US" sz="2800" baseline="-200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atm</a:t>
              </a:r>
            </a:p>
          </p:txBody>
        </p:sp>
        <p:grpSp>
          <p:nvGrpSpPr>
            <p:cNvPr id="33" name="Group 30"/>
            <p:cNvGrpSpPr>
              <a:grpSpLocks/>
            </p:cNvGrpSpPr>
            <p:nvPr/>
          </p:nvGrpSpPr>
          <p:grpSpPr bwMode="auto">
            <a:xfrm>
              <a:off x="0" y="299"/>
              <a:ext cx="4456" cy="4332"/>
              <a:chOff x="0" y="0"/>
              <a:chExt cx="4456" cy="4332"/>
            </a:xfrm>
          </p:grpSpPr>
          <p:sp>
            <p:nvSpPr>
              <p:cNvPr id="52" name="AutoShape 27"/>
              <p:cNvSpPr>
                <a:spLocks/>
              </p:cNvSpPr>
              <p:nvPr/>
            </p:nvSpPr>
            <p:spPr bwMode="auto">
              <a:xfrm rot="8321947">
                <a:off x="702" y="610"/>
                <a:ext cx="3113" cy="3115"/>
              </a:xfrm>
              <a:custGeom>
                <a:avLst/>
                <a:gdLst/>
                <a:ahLst/>
                <a:cxnLst/>
                <a:rect l="0" t="0" r="r" b="b"/>
                <a:pathLst>
                  <a:path w="19599" h="19599">
                    <a:moveTo>
                      <a:pt x="16769" y="3106"/>
                    </a:moveTo>
                    <a:cubicBezTo>
                      <a:pt x="20650" y="6987"/>
                      <a:pt x="20738" y="13192"/>
                      <a:pt x="16965" y="16965"/>
                    </a:cubicBezTo>
                    <a:cubicBezTo>
                      <a:pt x="13193" y="20738"/>
                      <a:pt x="6988" y="20651"/>
                      <a:pt x="3107" y="16770"/>
                    </a:cubicBezTo>
                    <a:cubicBezTo>
                      <a:pt x="-774" y="12889"/>
                      <a:pt x="-862" y="6684"/>
                      <a:pt x="2911" y="2911"/>
                    </a:cubicBezTo>
                    <a:cubicBezTo>
                      <a:pt x="6683" y="-862"/>
                      <a:pt x="12888" y="-775"/>
                      <a:pt x="16769" y="3106"/>
                    </a:cubicBezTo>
                  </a:path>
                </a:pathLst>
              </a:custGeom>
              <a:gradFill rotWithShape="0">
                <a:gsLst>
                  <a:gs pos="0">
                    <a:srgbClr val="A7D8F5"/>
                  </a:gs>
                  <a:gs pos="34999">
                    <a:srgbClr val="C1E4F8"/>
                  </a:gs>
                  <a:gs pos="100000">
                    <a:srgbClr val="E6F5FE"/>
                  </a:gs>
                </a:gsLst>
                <a:lin ang="2880000" scaled="1"/>
              </a:gra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19999" dir="5400000" algn="ctr" rotWithShape="0">
                  <a:schemeClr val="bg2">
                    <a:alpha val="37999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AutoShape 28"/>
              <p:cNvSpPr>
                <a:spLocks/>
              </p:cNvSpPr>
              <p:nvPr/>
            </p:nvSpPr>
            <p:spPr bwMode="auto">
              <a:xfrm rot="8321947">
                <a:off x="1021" y="889"/>
                <a:ext cx="2465" cy="2540"/>
              </a:xfrm>
              <a:custGeom>
                <a:avLst/>
                <a:gdLst/>
                <a:ahLst/>
                <a:cxnLst/>
                <a:rect l="0" t="0" r="r" b="b"/>
                <a:pathLst>
                  <a:path w="19596" h="19601">
                    <a:moveTo>
                      <a:pt x="16768" y="3100"/>
                    </a:moveTo>
                    <a:cubicBezTo>
                      <a:pt x="20650" y="6980"/>
                      <a:pt x="20741" y="13185"/>
                      <a:pt x="16970" y="16960"/>
                    </a:cubicBezTo>
                    <a:cubicBezTo>
                      <a:pt x="13200" y="20735"/>
                      <a:pt x="6996" y="20650"/>
                      <a:pt x="3114" y="16770"/>
                    </a:cubicBezTo>
                    <a:cubicBezTo>
                      <a:pt x="-768" y="12890"/>
                      <a:pt x="-859" y="6685"/>
                      <a:pt x="2912" y="2910"/>
                    </a:cubicBezTo>
                    <a:cubicBezTo>
                      <a:pt x="6682" y="-865"/>
                      <a:pt x="12886" y="-780"/>
                      <a:pt x="16768" y="3100"/>
                    </a:cubicBezTo>
                  </a:path>
                </a:pathLst>
              </a:custGeom>
              <a:gradFill rotWithShape="0">
                <a:gsLst>
                  <a:gs pos="0">
                    <a:srgbClr val="FFDCB8"/>
                  </a:gs>
                  <a:gs pos="34999">
                    <a:srgbClr val="FFE6CD"/>
                  </a:gs>
                  <a:gs pos="100000">
                    <a:srgbClr val="FFF5EC"/>
                  </a:gs>
                </a:gsLst>
                <a:lin ang="2880000" scaled="1"/>
              </a:gradFill>
              <a:ln w="9525" cap="flat">
                <a:solidFill>
                  <a:srgbClr val="F07C0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" name="AutoShape 29"/>
              <p:cNvSpPr>
                <a:spLocks/>
              </p:cNvSpPr>
              <p:nvPr/>
            </p:nvSpPr>
            <p:spPr bwMode="auto">
              <a:xfrm rot="8321947">
                <a:off x="1746" y="2672"/>
                <a:ext cx="1245" cy="907"/>
              </a:xfrm>
              <a:custGeom>
                <a:avLst/>
                <a:gdLst/>
                <a:ahLst/>
                <a:cxnLst/>
                <a:rect l="0" t="0" r="r" b="b"/>
                <a:pathLst>
                  <a:path w="21382" h="21234">
                    <a:moveTo>
                      <a:pt x="0" y="0"/>
                    </a:moveTo>
                    <a:lnTo>
                      <a:pt x="811" y="678"/>
                    </a:lnTo>
                    <a:lnTo>
                      <a:pt x="820" y="1515"/>
                    </a:lnTo>
                    <a:lnTo>
                      <a:pt x="1914" y="2791"/>
                    </a:lnTo>
                    <a:lnTo>
                      <a:pt x="1698" y="3275"/>
                    </a:lnTo>
                    <a:lnTo>
                      <a:pt x="2711" y="4723"/>
                    </a:lnTo>
                    <a:lnTo>
                      <a:pt x="2718" y="5386"/>
                    </a:lnTo>
                    <a:lnTo>
                      <a:pt x="3724" y="6172"/>
                    </a:lnTo>
                    <a:lnTo>
                      <a:pt x="3815" y="6941"/>
                    </a:lnTo>
                    <a:lnTo>
                      <a:pt x="5490" y="8054"/>
                    </a:lnTo>
                    <a:lnTo>
                      <a:pt x="6751" y="9333"/>
                    </a:lnTo>
                    <a:lnTo>
                      <a:pt x="6898" y="10068"/>
                    </a:lnTo>
                    <a:lnTo>
                      <a:pt x="7763" y="10607"/>
                    </a:lnTo>
                    <a:lnTo>
                      <a:pt x="8243" y="11453"/>
                    </a:lnTo>
                    <a:lnTo>
                      <a:pt x="8992" y="11467"/>
                    </a:lnTo>
                    <a:lnTo>
                      <a:pt x="9601" y="14059"/>
                    </a:lnTo>
                    <a:lnTo>
                      <a:pt x="10412" y="14737"/>
                    </a:lnTo>
                    <a:lnTo>
                      <a:pt x="11216" y="14752"/>
                    </a:lnTo>
                    <a:lnTo>
                      <a:pt x="11613" y="15527"/>
                    </a:lnTo>
                    <a:lnTo>
                      <a:pt x="12506" y="18821"/>
                    </a:lnTo>
                    <a:lnTo>
                      <a:pt x="13505" y="18840"/>
                    </a:lnTo>
                    <a:lnTo>
                      <a:pt x="14726" y="19003"/>
                    </a:lnTo>
                    <a:lnTo>
                      <a:pt x="15125" y="19952"/>
                    </a:lnTo>
                    <a:lnTo>
                      <a:pt x="17315" y="19994"/>
                    </a:lnTo>
                    <a:lnTo>
                      <a:pt x="18132" y="21160"/>
                    </a:lnTo>
                    <a:lnTo>
                      <a:pt x="19273" y="21600"/>
                    </a:lnTo>
                    <a:lnTo>
                      <a:pt x="19797" y="21366"/>
                    </a:lnTo>
                    <a:lnTo>
                      <a:pt x="20656" y="21313"/>
                    </a:lnTo>
                    <a:lnTo>
                      <a:pt x="21600" y="21401"/>
                    </a:lnTo>
                    <a:lnTo>
                      <a:pt x="20816" y="18039"/>
                    </a:lnTo>
                    <a:lnTo>
                      <a:pt x="19052" y="13648"/>
                    </a:lnTo>
                    <a:lnTo>
                      <a:pt x="17554" y="10970"/>
                    </a:lnTo>
                    <a:lnTo>
                      <a:pt x="16343" y="9099"/>
                    </a:lnTo>
                    <a:lnTo>
                      <a:pt x="14516" y="6798"/>
                    </a:lnTo>
                    <a:lnTo>
                      <a:pt x="12583" y="4843"/>
                    </a:lnTo>
                    <a:lnTo>
                      <a:pt x="10096" y="3018"/>
                    </a:lnTo>
                    <a:lnTo>
                      <a:pt x="7892" y="1720"/>
                    </a:lnTo>
                    <a:lnTo>
                      <a:pt x="4997" y="584"/>
                    </a:lnTo>
                    <a:lnTo>
                      <a:pt x="2082" y="2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18567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4" name="Rectangle 31"/>
            <p:cNvSpPr>
              <a:spLocks/>
            </p:cNvSpPr>
            <p:nvPr/>
          </p:nvSpPr>
          <p:spPr bwMode="auto">
            <a:xfrm>
              <a:off x="1070" y="3653"/>
              <a:ext cx="2089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rgbClr val="FF0000"/>
                  </a:solidFill>
                  <a:latin typeface="Gill Sans"/>
                  <a:ea typeface="ＭＳ Ｐゴシック" charset="0"/>
                  <a:cs typeface="Gill Sans"/>
                  <a:sym typeface="Symbol" charset="0"/>
                </a:rPr>
                <a:t>atmospheric</a:t>
              </a:r>
              <a:r>
                <a:rPr lang="en-US" sz="3400" dirty="0">
                  <a:solidFill>
                    <a:srgbClr val="FF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 μ</a:t>
              </a:r>
            </a:p>
          </p:txBody>
        </p:sp>
        <p:sp>
          <p:nvSpPr>
            <p:cNvPr id="35" name="AutoShape 32"/>
            <p:cNvSpPr>
              <a:spLocks/>
            </p:cNvSpPr>
            <p:nvPr/>
          </p:nvSpPr>
          <p:spPr bwMode="auto">
            <a:xfrm rot="-10728495">
              <a:off x="2143" y="3355"/>
              <a:ext cx="159" cy="289"/>
            </a:xfrm>
            <a:custGeom>
              <a:avLst/>
              <a:gdLst/>
              <a:ahLst/>
              <a:cxnLst/>
              <a:rect l="0" t="0" r="r" b="b"/>
              <a:pathLst>
                <a:path w="20281" h="21182">
                  <a:moveTo>
                    <a:pt x="0" y="0"/>
                  </a:moveTo>
                  <a:lnTo>
                    <a:pt x="20281" y="418"/>
                  </a:lnTo>
                  <a:lnTo>
                    <a:pt x="21600" y="21600"/>
                  </a:lnTo>
                  <a:lnTo>
                    <a:pt x="1319" y="21182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rot="10800000">
              <a:off x="2629" y="3648"/>
              <a:ext cx="606" cy="574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rot="10800000">
              <a:off x="2036" y="3650"/>
              <a:ext cx="781" cy="176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rot="10800000">
              <a:off x="2749" y="3546"/>
              <a:ext cx="86" cy="292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 rot="10800000">
              <a:off x="1985" y="3379"/>
              <a:ext cx="784" cy="432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1562" y="978"/>
              <a:ext cx="582" cy="2328"/>
            </a:xfrm>
            <a:prstGeom prst="line">
              <a:avLst/>
            </a:prstGeom>
            <a:noFill/>
            <a:ln w="50800" cap="flat">
              <a:solidFill>
                <a:srgbClr val="408000"/>
              </a:solidFill>
              <a:prstDash val="sysDot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H="1">
              <a:off x="2144" y="3234"/>
              <a:ext cx="38" cy="64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rot="10800000">
              <a:off x="1351" y="524"/>
              <a:ext cx="302" cy="60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1567" y="958"/>
              <a:ext cx="202" cy="185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flipH="1">
              <a:off x="1509" y="984"/>
              <a:ext cx="67" cy="427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 flipH="1">
              <a:off x="1353" y="965"/>
              <a:ext cx="221" cy="359"/>
            </a:xfrm>
            <a:prstGeom prst="line">
              <a:avLst/>
            </a:prstGeom>
            <a:noFill/>
            <a:ln w="28575" cap="flat">
              <a:solidFill>
                <a:srgbClr val="32323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2246" y="3306"/>
              <a:ext cx="30" cy="485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1542" y="-8"/>
              <a:ext cx="1834" cy="3325"/>
              <a:chOff x="790" y="-8"/>
              <a:chExt cx="1834" cy="3325"/>
            </a:xfrm>
          </p:grpSpPr>
          <p:sp>
            <p:nvSpPr>
              <p:cNvPr id="50" name="Line 44"/>
              <p:cNvSpPr>
                <a:spLocks noChangeShapeType="1"/>
              </p:cNvSpPr>
              <p:nvPr/>
            </p:nvSpPr>
            <p:spPr bwMode="auto">
              <a:xfrm flipH="1">
                <a:off x="1479" y="72"/>
                <a:ext cx="293" cy="3245"/>
              </a:xfrm>
              <a:prstGeom prst="line">
                <a:avLst/>
              </a:prstGeom>
              <a:noFill/>
              <a:ln w="50800" cap="flat">
                <a:solidFill>
                  <a:srgbClr val="408000"/>
                </a:solidFill>
                <a:prstDash val="sysDot"/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AutoShape 45"/>
              <p:cNvSpPr>
                <a:spLocks/>
              </p:cNvSpPr>
              <p:nvPr/>
            </p:nvSpPr>
            <p:spPr bwMode="auto">
              <a:xfrm rot="21596406">
                <a:off x="790" y="-8"/>
                <a:ext cx="1834" cy="415"/>
              </a:xfrm>
              <a:custGeom>
                <a:avLst/>
                <a:gdLst/>
                <a:ahLst/>
                <a:cxnLst/>
                <a:rect l="0" t="0" r="r" b="b"/>
                <a:pathLst>
                  <a:path w="21239" h="21577">
                    <a:moveTo>
                      <a:pt x="0" y="0"/>
                    </a:moveTo>
                    <a:lnTo>
                      <a:pt x="21239" y="23"/>
                    </a:lnTo>
                    <a:lnTo>
                      <a:pt x="21600" y="21600"/>
                    </a:lnTo>
                    <a:lnTo>
                      <a:pt x="361" y="21577"/>
                    </a:lnTo>
                    <a:close/>
                    <a:moveTo>
                      <a:pt x="0" y="0"/>
                    </a:move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38100" tIns="38100" rIns="38100" bIns="38100"/>
              <a:lstStyle/>
              <a:p>
                <a:pPr algn="l"/>
                <a:r>
                  <a:rPr lang="en-US" sz="2400" dirty="0" smtClean="0">
                    <a:solidFill>
                      <a:srgbClr val="3F691E"/>
                    </a:solidFill>
                    <a:latin typeface="Gill Sans"/>
                    <a:ea typeface="ＭＳ Ｐゴシック" charset="0"/>
                    <a:cs typeface="Gill Sans"/>
                    <a:sym typeface="Symbol" charset="0"/>
                  </a:rPr>
                  <a:t>astrophysical </a:t>
                </a:r>
                <a:r>
                  <a:rPr lang="en-US" sz="3400" dirty="0" err="1" smtClean="0">
                    <a:solidFill>
                      <a:srgbClr val="3F691E"/>
                    </a:solidFill>
                    <a:latin typeface="Symbol" charset="0"/>
                    <a:ea typeface="ＭＳ Ｐゴシック" charset="0"/>
                    <a:cs typeface="Symbol" charset="0"/>
                    <a:sym typeface="Symbol" charset="0"/>
                  </a:rPr>
                  <a:t>ν</a:t>
                </a:r>
                <a:endParaRPr lang="en-US" sz="3400" dirty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endParaRPr>
              </a:p>
            </p:txBody>
          </p:sp>
        </p:grpSp>
        <p:sp>
          <p:nvSpPr>
            <p:cNvPr id="48" name="AutoShape 47"/>
            <p:cNvSpPr>
              <a:spLocks/>
            </p:cNvSpPr>
            <p:nvPr/>
          </p:nvSpPr>
          <p:spPr bwMode="auto">
            <a:xfrm rot="22127">
              <a:off x="1023" y="2086"/>
              <a:ext cx="2358" cy="41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 err="1" smtClean="0">
                  <a:solidFill>
                    <a:srgbClr val="3F691E"/>
                  </a:solidFill>
                  <a:latin typeface="Gill Sans"/>
                  <a:ea typeface="ＭＳ Ｐゴシック" charset="0"/>
                  <a:cs typeface="Gill Sans"/>
                  <a:sym typeface="Symbol" charset="0"/>
                </a:rPr>
                <a:t>atmos</a:t>
              </a:r>
              <a:r>
                <a:rPr lang="en-US" sz="2400" dirty="0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 </a:t>
              </a:r>
              <a:r>
                <a:rPr lang="en-US" sz="2400" dirty="0" err="1" smtClean="0">
                  <a:solidFill>
                    <a:srgbClr val="3F691E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  <a:endParaRPr lang="en-US" sz="2400" dirty="0">
                <a:solidFill>
                  <a:srgbClr val="3F691E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endParaRP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>
              <a:off x="2725" y="4104"/>
              <a:ext cx="1475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2400" dirty="0">
                  <a:solidFill>
                    <a:schemeClr val="tx1"/>
                  </a:solidFill>
                  <a:latin typeface="Gill Sans"/>
                  <a:ea typeface="ＭＳ Ｐゴシック" charset="0"/>
                  <a:cs typeface="Gill Sans"/>
                </a:rPr>
                <a:t>cosmic ray</a:t>
              </a:r>
            </a:p>
          </p:txBody>
        </p:sp>
      </p:grpSp>
      <p:sp>
        <p:nvSpPr>
          <p:cNvPr id="55" name="Line 50"/>
          <p:cNvSpPr>
            <a:spLocks noChangeShapeType="1"/>
          </p:cNvSpPr>
          <p:nvPr/>
        </p:nvSpPr>
        <p:spPr bwMode="auto">
          <a:xfrm>
            <a:off x="1738771" y="1951441"/>
            <a:ext cx="420687" cy="731837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" name="Rectangle 52"/>
          <p:cNvSpPr>
            <a:spLocks/>
          </p:cNvSpPr>
          <p:nvPr/>
        </p:nvSpPr>
        <p:spPr bwMode="auto">
          <a:xfrm>
            <a:off x="-292100" y="7772400"/>
            <a:ext cx="453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Southern Sky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4635" y="1975194"/>
            <a:ext cx="4002618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Cosmic-ray muons: </a:t>
            </a:r>
          </a:p>
          <a:p>
            <a:r>
              <a:rPr lang="en-US" sz="2800" dirty="0">
                <a:latin typeface="Gill Sans Light"/>
                <a:cs typeface="Gill Sans Light"/>
              </a:rPr>
              <a:t> </a:t>
            </a:r>
            <a:r>
              <a:rPr lang="en-US" sz="2800" dirty="0" smtClean="0">
                <a:latin typeface="Gill Sans Light"/>
                <a:cs typeface="Gill Sans Light"/>
              </a:rPr>
              <a:t>              ~3000 / second!</a:t>
            </a:r>
          </a:p>
          <a:p>
            <a:endParaRPr lang="en-US" sz="2800" dirty="0" smtClean="0">
              <a:latin typeface="Gill Sans Light"/>
              <a:cs typeface="Gill Sans Light"/>
            </a:endParaRPr>
          </a:p>
          <a:p>
            <a:r>
              <a:rPr lang="en-US" sz="2800" dirty="0" smtClean="0">
                <a:latin typeface="Gill Sans Light"/>
                <a:cs typeface="Gill Sans Light"/>
              </a:rPr>
              <a:t>Atmospheric neutrinos: </a:t>
            </a:r>
          </a:p>
          <a:p>
            <a:r>
              <a:rPr lang="en-US" sz="2800" dirty="0">
                <a:latin typeface="Gill Sans Light"/>
                <a:cs typeface="Gill Sans Light"/>
              </a:rPr>
              <a:t>	</a:t>
            </a:r>
            <a:r>
              <a:rPr lang="en-US" sz="2800" dirty="0" smtClean="0">
                <a:latin typeface="Gill Sans Light"/>
                <a:cs typeface="Gill Sans Light"/>
              </a:rPr>
              <a:t>		~1 / 10 minutes</a:t>
            </a:r>
          </a:p>
          <a:p>
            <a:endParaRPr lang="en-US" sz="2800" dirty="0" smtClean="0">
              <a:latin typeface="Gill Sans Light"/>
              <a:cs typeface="Gill Sans Light"/>
            </a:endParaRPr>
          </a:p>
          <a:p>
            <a:r>
              <a:rPr lang="en-US" sz="2800" dirty="0" smtClean="0">
                <a:latin typeface="Gill Sans Light"/>
                <a:cs typeface="Gill Sans Light"/>
              </a:rPr>
              <a:t>Astrophysical neutrinos: ???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826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 Signatures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1027" y="1347204"/>
            <a:ext cx="835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Positions, times, and amplitudes of Cherenkov light deposition: </a:t>
            </a:r>
            <a:r>
              <a:rPr lang="en-US" u="sng" dirty="0" smtClean="0">
                <a:latin typeface="Gill Sans Light"/>
                <a:cs typeface="Gill Sans Light"/>
              </a:rPr>
              <a:t>neutrino direction + energy</a:t>
            </a:r>
            <a:endParaRPr lang="en-US" u="sng" dirty="0">
              <a:latin typeface="Gill Sans Light"/>
              <a:cs typeface="Gill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027" y="4523462"/>
            <a:ext cx="229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ill Sans Light"/>
                <a:cs typeface="Gill Sans Light"/>
              </a:rPr>
              <a:t>ν</a:t>
            </a:r>
            <a:r>
              <a:rPr lang="en-US" baseline="-25000" dirty="0" err="1" smtClean="0">
                <a:latin typeface="Gill Sans Light"/>
                <a:cs typeface="Gill Sans Light"/>
              </a:rPr>
              <a:t>e</a:t>
            </a:r>
            <a:r>
              <a:rPr lang="en-US" dirty="0" smtClean="0">
                <a:latin typeface="Gill Sans Light"/>
                <a:cs typeface="Gill Sans Light"/>
              </a:rPr>
              <a:t> CC + all flavor NC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2A8A8-4E67-F84C-9170-B6E7F4B76134}" type="datetime1">
              <a:rPr lang="en-US" smtClean="0"/>
              <a:t>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19</a:t>
            </a:fld>
            <a:endParaRPr lang="en-US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13486" r="14676" b="14956"/>
          <a:stretch/>
        </p:blipFill>
        <p:spPr bwMode="auto">
          <a:xfrm>
            <a:off x="6737443" y="2279765"/>
            <a:ext cx="2271713" cy="2568575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1289" y="2330257"/>
            <a:ext cx="3006817" cy="3667232"/>
            <a:chOff x="-7589" y="727079"/>
            <a:chExt cx="3168302" cy="3864185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90"/>
            <a:stretch>
              <a:fillRect/>
            </a:stretch>
          </p:blipFill>
          <p:spPr bwMode="auto">
            <a:xfrm>
              <a:off x="141288" y="727079"/>
              <a:ext cx="3019425" cy="33464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096" y="830267"/>
              <a:ext cx="1941470" cy="36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dirty="0">
                  <a:latin typeface="+mn-lt"/>
                </a:rPr>
                <a:t>up-</a:t>
              </a:r>
              <a:r>
                <a:rPr lang="en-US" dirty="0" smtClean="0">
                  <a:latin typeface="+mn-lt"/>
                </a:rPr>
                <a:t>going </a:t>
              </a:r>
              <a:r>
                <a:rPr lang="en-US" dirty="0" err="1" smtClean="0">
                  <a:latin typeface="+mn-lt"/>
                </a:rPr>
                <a:t>muon</a:t>
              </a:r>
              <a:r>
                <a:rPr lang="en-US" dirty="0" smtClean="0">
                  <a:latin typeface="+mn-lt"/>
                </a:rPr>
                <a:t>: </a:t>
              </a:r>
              <a:r>
                <a:rPr lang="en-US" dirty="0" smtClean="0">
                  <a:sym typeface="Symbol" pitchFamily="18" charset="2"/>
                </a:rPr>
                <a:t></a:t>
              </a:r>
              <a:r>
                <a:rPr lang="en-US" baseline="-25000" dirty="0" smtClean="0">
                  <a:sym typeface="Symbol" pitchFamily="18" charset="2"/>
                </a:rPr>
                <a:t>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-7589" y="3602051"/>
              <a:ext cx="662954" cy="9892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467407" y="3671649"/>
              <a:ext cx="5492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l-GR" spc="-300" dirty="0">
                  <a:solidFill>
                    <a:srgbClr val="000000"/>
                  </a:solidFill>
                  <a:latin typeface="Symbol" charset="2"/>
                  <a:ea typeface="Cambria Math"/>
                  <a:cs typeface="Symbol" charset="2"/>
                </a:rPr>
                <a:t>ν</a:t>
              </a:r>
              <a:r>
                <a:rPr lang="en-US" baseline="-25000" dirty="0">
                  <a:solidFill>
                    <a:srgbClr val="000000"/>
                  </a:solidFill>
                  <a:latin typeface="Symbol" charset="2"/>
                  <a:cs typeface="Symbol" charset="2"/>
                  <a:sym typeface="Symbol" pitchFamily="18" charset="2"/>
                </a:rPr>
                <a:t></a:t>
              </a:r>
              <a:endParaRPr lang="en-US" spc="-300" dirty="0">
                <a:solidFill>
                  <a:srgbClr val="000000"/>
                </a:solidFill>
                <a:latin typeface="Symbol" charset="2"/>
                <a:ea typeface="Cambria Math"/>
                <a:cs typeface="Symbol" charset="2"/>
              </a:endParaRPr>
            </a:p>
          </p:txBody>
        </p:sp>
        <p:sp>
          <p:nvSpPr>
            <p:cNvPr id="19" name="Flowchart: Connector 3"/>
            <p:cNvSpPr/>
            <p:nvPr/>
          </p:nvSpPr>
          <p:spPr bwMode="auto">
            <a:xfrm>
              <a:off x="636332" y="3541278"/>
              <a:ext cx="66675" cy="71199"/>
            </a:xfrm>
            <a:prstGeom prst="flowChartConnector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397" tIns="45698" rIns="91397" bIns="4569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97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683357" y="727079"/>
              <a:ext cx="1884518" cy="282462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762368" y="3191656"/>
              <a:ext cx="549276" cy="369332"/>
            </a:xfrm>
            <a:prstGeom prst="rect">
              <a:avLst/>
            </a:prstGeom>
            <a:noFill/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  <a:sym typeface="Symbol" pitchFamily="18" charset="2"/>
                </a:rPr>
                <a:t></a:t>
              </a:r>
              <a:endParaRPr lang="en-US" spc="-300" dirty="0">
                <a:solidFill>
                  <a:srgbClr val="000000"/>
                </a:solidFill>
                <a:latin typeface="Symbol" charset="2"/>
                <a:ea typeface="Cambria Math"/>
                <a:cs typeface="Symbol" charset="2"/>
              </a:endParaRPr>
            </a:p>
          </p:txBody>
        </p:sp>
      </p:grpSp>
      <p:cxnSp>
        <p:nvCxnSpPr>
          <p:cNvPr id="22" name="Straight Arrow Connector 21"/>
          <p:cNvCxnSpPr/>
          <p:nvPr/>
        </p:nvCxnSpPr>
        <p:spPr bwMode="auto">
          <a:xfrm>
            <a:off x="6313904" y="1741312"/>
            <a:ext cx="2448771" cy="31070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7501888" y="2306932"/>
            <a:ext cx="1503750" cy="92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>
                <a:latin typeface="+mn-lt"/>
                <a:sym typeface="Symbol" pitchFamily="18" charset="2"/>
              </a:rPr>
              <a:t>Down-going </a:t>
            </a:r>
            <a:r>
              <a:rPr lang="en-US" dirty="0" smtClean="0">
                <a:latin typeface="Symbol" charset="2"/>
                <a:cs typeface="Symbol" charset="2"/>
                <a:sym typeface="Symbol" pitchFamily="18" charset="2"/>
              </a:rPr>
              <a:t>m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 smtClean="0">
                <a:latin typeface="+mn-lt"/>
                <a:sym typeface="Symbol" pitchFamily="18" charset="2"/>
              </a:rPr>
              <a:t>background</a:t>
            </a:r>
          </a:p>
          <a:p>
            <a:pPr eaLnBrk="1" hangingPunct="1"/>
            <a:r>
              <a:rPr lang="en-US" dirty="0" smtClean="0">
                <a:latin typeface="+mn-lt"/>
                <a:sym typeface="Symbol" pitchFamily="18" charset="2"/>
              </a:rPr>
              <a:t>&amp; EHE </a:t>
            </a:r>
            <a:r>
              <a:rPr lang="en-US" dirty="0" smtClean="0">
                <a:latin typeface="Symbol" charset="2"/>
                <a:cs typeface="Symbol" charset="2"/>
                <a:sym typeface="Symbol" pitchFamily="18" charset="2"/>
              </a:rPr>
              <a:t>n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78604" y="2320731"/>
            <a:ext cx="3035300" cy="2339975"/>
            <a:chOff x="3137315" y="717554"/>
            <a:chExt cx="3035300" cy="2339975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27" r="-6450" b="17276"/>
            <a:stretch>
              <a:fillRect/>
            </a:stretch>
          </p:blipFill>
          <p:spPr bwMode="auto">
            <a:xfrm>
              <a:off x="3137315" y="717554"/>
              <a:ext cx="3035300" cy="23399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14"/>
            <p:cNvSpPr>
              <a:spLocks noChangeArrowheads="1"/>
            </p:cNvSpPr>
            <p:nvPr/>
          </p:nvSpPr>
          <p:spPr bwMode="auto">
            <a:xfrm>
              <a:off x="3146588" y="727079"/>
              <a:ext cx="666750" cy="2330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 anchor="ctr"/>
            <a:lstStyle/>
            <a:p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V="1">
              <a:off x="3137315" y="1881642"/>
              <a:ext cx="1603359" cy="8161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3498556" y="2397496"/>
              <a:ext cx="549276" cy="369332"/>
            </a:xfrm>
            <a:prstGeom prst="rect">
              <a:avLst/>
            </a:prstGeom>
            <a:noFill/>
          </p:spPr>
          <p:txBody>
            <a:bodyPr wrap="square" lIns="91397" tIns="45698" rIns="91397" bIns="45698" rtlCol="0">
              <a:spAutoFit/>
            </a:bodyPr>
            <a:lstStyle/>
            <a:p>
              <a:r>
                <a:rPr lang="el-GR" spc="-300" dirty="0">
                  <a:solidFill>
                    <a:srgbClr val="000000"/>
                  </a:solidFill>
                  <a:latin typeface="Symbol" charset="2"/>
                  <a:ea typeface="Cambria Math"/>
                  <a:cs typeface="Symbol" charset="2"/>
                </a:rPr>
                <a:t>ν</a:t>
              </a:r>
              <a:r>
                <a:rPr lang="en-US" baseline="-25000" dirty="0" smtClean="0">
                  <a:solidFill>
                    <a:srgbClr val="000000"/>
                  </a:solidFill>
                  <a:sym typeface="Symbol" pitchFamily="18" charset="2"/>
                </a:rPr>
                <a:t>e</a:t>
              </a:r>
              <a:endParaRPr lang="en-US" spc="-300" dirty="0">
                <a:solidFill>
                  <a:srgbClr val="000000"/>
                </a:solidFill>
                <a:latin typeface="Cambria Math"/>
                <a:ea typeface="Cambria Math"/>
              </a:endParaRPr>
            </a:p>
          </p:txBody>
        </p:sp>
        <p:sp>
          <p:nvSpPr>
            <p:cNvPr id="29" name="Flowchart: Connector 27"/>
            <p:cNvSpPr/>
            <p:nvPr/>
          </p:nvSpPr>
          <p:spPr bwMode="auto">
            <a:xfrm>
              <a:off x="5138794" y="1820867"/>
              <a:ext cx="66675" cy="71199"/>
            </a:xfrm>
            <a:prstGeom prst="flowChartConnector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91397" tIns="45698" rIns="91397" bIns="4569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397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3604940" y="742000"/>
              <a:ext cx="2191063" cy="36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97" tIns="45698" rIns="91397" bIns="4569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</a:rPr>
                <a:t>cascade</a:t>
              </a:r>
              <a:r>
                <a:rPr lang="en-US" dirty="0">
                  <a:latin typeface="+mn-lt"/>
                </a:rPr>
                <a:t> </a:t>
              </a:r>
              <a:r>
                <a:rPr lang="en-US" dirty="0" smtClean="0">
                  <a:latin typeface="+mn-lt"/>
                  <a:ea typeface="Cambria Math"/>
                </a:rPr>
                <a:t>→ all flavors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287877" y="5019725"/>
            <a:ext cx="5574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“Tracks”: good direction, not-so-good energy determination</a:t>
            </a:r>
            <a:br>
              <a:rPr lang="en-US" dirty="0" smtClean="0">
                <a:latin typeface="Gill Sans Light"/>
                <a:cs typeface="Gill Sans Light"/>
              </a:rPr>
            </a:br>
            <a:endParaRPr lang="en-US" dirty="0" smtClean="0">
              <a:latin typeface="Gill Sans Light"/>
              <a:cs typeface="Gill Sans Light"/>
            </a:endParaRPr>
          </a:p>
          <a:p>
            <a:r>
              <a:rPr lang="en-US" dirty="0" smtClean="0">
                <a:latin typeface="Gill Sans Light"/>
                <a:cs typeface="Gill Sans Light"/>
              </a:rPr>
              <a:t>“Cascades”, or “showers”: good energy determination, </a:t>
            </a:r>
            <a:br>
              <a:rPr lang="en-US" dirty="0" smtClean="0">
                <a:latin typeface="Gill Sans Light"/>
                <a:cs typeface="Gill Sans Light"/>
              </a:rPr>
            </a:br>
            <a:r>
              <a:rPr lang="en-US" dirty="0" smtClean="0">
                <a:latin typeface="Gill Sans Light"/>
                <a:cs typeface="Gill Sans Light"/>
              </a:rPr>
              <a:t>					  not-so-good direction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616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IceCube in the News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D6BE6-57B2-6949-A2BF-CB486DD12612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breakthrough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12741" r="32357" b="51457"/>
          <a:stretch/>
        </p:blipFill>
        <p:spPr>
          <a:xfrm>
            <a:off x="3926387" y="1439333"/>
            <a:ext cx="5253626" cy="4064000"/>
          </a:xfrm>
          <a:prstGeom prst="rect">
            <a:avLst/>
          </a:prstGeom>
        </p:spPr>
      </p:pic>
      <p:pic>
        <p:nvPicPr>
          <p:cNvPr id="8" name="Picture 7" descr="science_cov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8" y="1208662"/>
            <a:ext cx="3889891" cy="49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6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Point Source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9DBC-57B1-0A47-9884-EA53A99FF8AF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20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-5881" y="1520696"/>
            <a:ext cx="4693078" cy="3020200"/>
            <a:chOff x="6350815" y="1903413"/>
            <a:chExt cx="5053785" cy="3252331"/>
          </a:xfrm>
        </p:grpSpPr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7072313" y="1903413"/>
              <a:ext cx="0" cy="2800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H="1">
              <a:off x="7099300" y="4667250"/>
              <a:ext cx="43053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21"/>
            <p:cNvSpPr>
              <a:spLocks/>
            </p:cNvSpPr>
            <p:nvPr/>
          </p:nvSpPr>
          <p:spPr bwMode="auto">
            <a:xfrm>
              <a:off x="10620375" y="4724857"/>
              <a:ext cx="47847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800" dirty="0" err="1">
                  <a:solidFill>
                    <a:schemeClr val="tx1"/>
                  </a:solidFill>
                  <a:ea typeface="ＭＳ Ｐゴシック" charset="0"/>
                  <a:cs typeface="Gill Sans Light" charset="0"/>
                </a:rPr>
                <a:t>r.a.</a:t>
              </a:r>
              <a:endParaRPr lang="en-US" sz="2800" dirty="0">
                <a:solidFill>
                  <a:schemeClr val="tx1"/>
                </a:solidFill>
                <a:ea typeface="ＭＳ Ｐゴシック" charset="0"/>
                <a:cs typeface="Gill Sans Light" charset="0"/>
              </a:endParaRPr>
            </a:p>
          </p:txBody>
        </p:sp>
        <p:sp>
          <p:nvSpPr>
            <p:cNvPr id="21" name="Rectangle 22"/>
            <p:cNvSpPr>
              <a:spLocks/>
            </p:cNvSpPr>
            <p:nvPr/>
          </p:nvSpPr>
          <p:spPr bwMode="auto">
            <a:xfrm rot="16200000">
              <a:off x="6506987" y="1843903"/>
              <a:ext cx="2416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Lucida Grande" charset="0"/>
                </a:rPr>
                <a:t>δ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</p:txBody>
        </p:sp>
        <p:sp>
          <p:nvSpPr>
            <p:cNvPr id="22" name="Oval 23"/>
            <p:cNvSpPr>
              <a:spLocks/>
            </p:cNvSpPr>
            <p:nvPr/>
          </p:nvSpPr>
          <p:spPr bwMode="auto">
            <a:xfrm>
              <a:off x="7785100" y="32893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Oval 24"/>
            <p:cNvSpPr>
              <a:spLocks/>
            </p:cNvSpPr>
            <p:nvPr/>
          </p:nvSpPr>
          <p:spPr bwMode="auto">
            <a:xfrm>
              <a:off x="7759700" y="24384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25"/>
            <p:cNvSpPr>
              <a:spLocks/>
            </p:cNvSpPr>
            <p:nvPr/>
          </p:nvSpPr>
          <p:spPr bwMode="auto">
            <a:xfrm>
              <a:off x="8394700" y="3009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Oval 26"/>
            <p:cNvSpPr>
              <a:spLocks/>
            </p:cNvSpPr>
            <p:nvPr/>
          </p:nvSpPr>
          <p:spPr bwMode="auto">
            <a:xfrm>
              <a:off x="75565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Oval 27"/>
            <p:cNvSpPr>
              <a:spLocks/>
            </p:cNvSpPr>
            <p:nvPr/>
          </p:nvSpPr>
          <p:spPr bwMode="auto">
            <a:xfrm>
              <a:off x="88138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28"/>
            <p:cNvSpPr>
              <a:spLocks/>
            </p:cNvSpPr>
            <p:nvPr/>
          </p:nvSpPr>
          <p:spPr bwMode="auto">
            <a:xfrm>
              <a:off x="9613900" y="40640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29"/>
            <p:cNvSpPr>
              <a:spLocks/>
            </p:cNvSpPr>
            <p:nvPr/>
          </p:nvSpPr>
          <p:spPr bwMode="auto">
            <a:xfrm>
              <a:off x="10172700" y="21336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Oval 30"/>
            <p:cNvSpPr>
              <a:spLocks/>
            </p:cNvSpPr>
            <p:nvPr/>
          </p:nvSpPr>
          <p:spPr bwMode="auto">
            <a:xfrm>
              <a:off x="8610600" y="1993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31"/>
            <p:cNvSpPr>
              <a:spLocks/>
            </p:cNvSpPr>
            <p:nvPr/>
          </p:nvSpPr>
          <p:spPr bwMode="auto">
            <a:xfrm>
              <a:off x="9740900" y="30099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32"/>
            <p:cNvSpPr>
              <a:spLocks/>
            </p:cNvSpPr>
            <p:nvPr/>
          </p:nvSpPr>
          <p:spPr bwMode="auto">
            <a:xfrm>
              <a:off x="9410700" y="24384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Oval 33"/>
            <p:cNvSpPr>
              <a:spLocks/>
            </p:cNvSpPr>
            <p:nvPr/>
          </p:nvSpPr>
          <p:spPr bwMode="auto">
            <a:xfrm>
              <a:off x="10502900" y="3733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34"/>
            <p:cNvSpPr>
              <a:spLocks/>
            </p:cNvSpPr>
            <p:nvPr/>
          </p:nvSpPr>
          <p:spPr bwMode="auto">
            <a:xfrm>
              <a:off x="9017000" y="32385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35"/>
            <p:cNvSpPr>
              <a:spLocks/>
            </p:cNvSpPr>
            <p:nvPr/>
          </p:nvSpPr>
          <p:spPr bwMode="auto">
            <a:xfrm>
              <a:off x="10756900" y="2717800"/>
              <a:ext cx="317500" cy="317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36"/>
            <p:cNvSpPr>
              <a:spLocks/>
            </p:cNvSpPr>
            <p:nvPr/>
          </p:nvSpPr>
          <p:spPr bwMode="auto">
            <a:xfrm>
              <a:off x="9410700" y="34544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37"/>
            <p:cNvSpPr>
              <a:spLocks/>
            </p:cNvSpPr>
            <p:nvPr/>
          </p:nvSpPr>
          <p:spPr bwMode="auto">
            <a:xfrm>
              <a:off x="9144000" y="27940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Oval 38"/>
            <p:cNvSpPr>
              <a:spLocks/>
            </p:cNvSpPr>
            <p:nvPr/>
          </p:nvSpPr>
          <p:spPr bwMode="auto">
            <a:xfrm>
              <a:off x="9258300" y="30988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Oval 39"/>
            <p:cNvSpPr>
              <a:spLocks/>
            </p:cNvSpPr>
            <p:nvPr/>
          </p:nvSpPr>
          <p:spPr bwMode="auto">
            <a:xfrm>
              <a:off x="9893300" y="33147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Oval 40"/>
            <p:cNvSpPr>
              <a:spLocks/>
            </p:cNvSpPr>
            <p:nvPr/>
          </p:nvSpPr>
          <p:spPr bwMode="auto">
            <a:xfrm>
              <a:off x="9372600" y="2933700"/>
              <a:ext cx="317500" cy="317500"/>
            </a:xfrm>
            <a:prstGeom prst="ellipse">
              <a:avLst/>
            </a:prstGeom>
            <a:solidFill>
              <a:srgbClr val="00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Oval 41"/>
            <p:cNvSpPr>
              <a:spLocks/>
            </p:cNvSpPr>
            <p:nvPr/>
          </p:nvSpPr>
          <p:spPr bwMode="auto">
            <a:xfrm>
              <a:off x="8940800" y="2590800"/>
              <a:ext cx="1270000" cy="1270000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Rectangle 42"/>
            <p:cNvSpPr>
              <a:spLocks/>
            </p:cNvSpPr>
            <p:nvPr/>
          </p:nvSpPr>
          <p:spPr bwMode="auto">
            <a:xfrm>
              <a:off x="10099767" y="2389405"/>
              <a:ext cx="21820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200" dirty="0" err="1">
                  <a:solidFill>
                    <a:schemeClr val="tx1"/>
                  </a:solidFill>
                  <a:ea typeface="ＭＳ Ｐゴシック" charset="0"/>
                  <a:cs typeface="Lucida Grande" charset="0"/>
                </a:rPr>
                <a:t>σ</a:t>
              </a:r>
              <a:endParaRPr lang="en-US" sz="3200" dirty="0">
                <a:solidFill>
                  <a:schemeClr val="tx1"/>
                </a:solidFill>
                <a:ea typeface="ＭＳ Ｐゴシック" charset="0"/>
                <a:cs typeface="Lucida Grande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142753" y="1246204"/>
            <a:ext cx="3902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Gill Sans Light"/>
                <a:cs typeface="Gill Sans Light"/>
              </a:rPr>
              <a:t>Basic idea: use track events, and look for clusters in the sky (atmospheric neutrinos and muons don’t cluster)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latin typeface="Gill Sans Light"/>
                <a:cs typeface="Gill Sans Light"/>
              </a:rPr>
              <a:t>Unbinned</a:t>
            </a:r>
            <a:r>
              <a:rPr lang="en-US" sz="2000" dirty="0" smtClean="0">
                <a:latin typeface="Gill Sans Light"/>
                <a:cs typeface="Gill Sans Light"/>
              </a:rPr>
              <a:t> likelihood search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Gill Sans Light"/>
                <a:cs typeface="Gill Sans Light"/>
              </a:rPr>
              <a:t>Covers both hemispheres</a:t>
            </a:r>
            <a:br>
              <a:rPr lang="en-US" sz="2000" dirty="0" smtClean="0">
                <a:latin typeface="Gill Sans Light"/>
                <a:cs typeface="Gill Sans Light"/>
              </a:rPr>
            </a:br>
            <a:r>
              <a:rPr lang="en-US" sz="2000" dirty="0" smtClean="0">
                <a:latin typeface="Gill Sans Light"/>
                <a:cs typeface="Gill Sans Light"/>
              </a:rPr>
              <a:t>(different backgrounds, energy regimes)</a:t>
            </a:r>
          </a:p>
        </p:txBody>
      </p:sp>
    </p:spTree>
    <p:extLst>
      <p:ext uri="{BB962C8B-B14F-4D97-AF65-F5344CB8AC3E}">
        <p14:creationId xmlns:p14="http://schemas.microsoft.com/office/powerpoint/2010/main" val="3258978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B676-0CB8-6941-A905-705FAB5FA46D}" type="slidenum">
              <a:rPr lang="en-US"/>
              <a:pPr/>
              <a:t>21</a:t>
            </a:fld>
            <a:endParaRPr lang="en-US"/>
          </a:p>
        </p:txBody>
      </p:sp>
      <p:sp>
        <p:nvSpPr>
          <p:cNvPr id="72705" name="Rectangle 1"/>
          <p:cNvSpPr>
            <a:spLocks/>
          </p:cNvSpPr>
          <p:nvPr/>
        </p:nvSpPr>
        <p:spPr bwMode="auto">
          <a:xfrm>
            <a:off x="-223242" y="1151929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 smtClean="0"/>
              <a:t>IceCube 3-year Neutrino Sky</a:t>
            </a:r>
            <a:endParaRPr lang="en-US" dirty="0"/>
          </a:p>
        </p:txBody>
      </p:sp>
      <p:sp>
        <p:nvSpPr>
          <p:cNvPr id="72707" name="Rectangle 3"/>
          <p:cNvSpPr>
            <a:spLocks/>
          </p:cNvSpPr>
          <p:nvPr/>
        </p:nvSpPr>
        <p:spPr bwMode="auto">
          <a:xfrm>
            <a:off x="3216920" y="6295044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2708" name="Rectangle 4"/>
          <p:cNvSpPr>
            <a:spLocks/>
          </p:cNvSpPr>
          <p:nvPr/>
        </p:nvSpPr>
        <p:spPr bwMode="auto">
          <a:xfrm rot="-5400000">
            <a:off x="-812619" y="335395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2709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920432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6"/>
          <p:cNvSpPr>
            <a:spLocks/>
          </p:cNvSpPr>
          <p:nvPr/>
        </p:nvSpPr>
        <p:spPr bwMode="auto">
          <a:xfrm rot="-5400000">
            <a:off x="-905806" y="104477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2711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969296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Rectangle 8"/>
          <p:cNvSpPr>
            <a:spLocks/>
          </p:cNvSpPr>
          <p:nvPr/>
        </p:nvSpPr>
        <p:spPr bwMode="auto">
          <a:xfrm>
            <a:off x="1497955" y="1260500"/>
            <a:ext cx="7286625" cy="58935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>
              <a:buSzPct val="100000"/>
              <a:buFont typeface="Lucida Grande" charset="0"/>
              <a:buChar char="‣"/>
            </a:pP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Total events (IC40+IC59+IC79): 108317 (</a:t>
            </a:r>
            <a:r>
              <a:rPr lang="en-US" sz="1700" i="1" dirty="0" err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upgoing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) + 146018 (</a:t>
            </a:r>
            <a:r>
              <a:rPr lang="en-US" sz="1700" i="1" dirty="0" err="1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downgoing</a:t>
            </a: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)</a:t>
            </a:r>
          </a:p>
          <a:p>
            <a:pPr algn="l">
              <a:buSzPct val="100000"/>
              <a:buFont typeface="Lucida Grande" charset="0"/>
              <a:buChar char="‣"/>
            </a:pPr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Livetime: 316 days (IC79) + 348 days (IC59) + 375 days (IC40)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16916" r="6174" b="12340"/>
          <a:stretch>
            <a:fillRect/>
          </a:stretch>
        </p:blipFill>
        <p:spPr bwMode="auto">
          <a:xfrm>
            <a:off x="1250156" y="2207048"/>
            <a:ext cx="6866930" cy="38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4CED-790C-5F43-9CBE-31F3CCA43333}" type="datetime1">
              <a:rPr lang="en-US" smtClean="0"/>
              <a:t>7/6/15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00px-MapIC86_joint_AllSky_UNBLIND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t="5504" r="4904" b="6710"/>
          <a:stretch/>
        </p:blipFill>
        <p:spPr>
          <a:xfrm>
            <a:off x="1081987" y="1544426"/>
            <a:ext cx="6374131" cy="4354018"/>
          </a:xfrm>
          <a:prstGeom prst="rect">
            <a:avLst/>
          </a:prstGeom>
        </p:spPr>
      </p:pic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740326"/>
            <a:ext cx="2133600" cy="365125"/>
          </a:xfrm>
        </p:spPr>
        <p:txBody>
          <a:bodyPr/>
          <a:lstStyle/>
          <a:p>
            <a:fld id="{E2DD5BCE-E552-5549-AFAA-2BB5508BB293}" type="slidenum">
              <a:rPr lang="en-US"/>
              <a:pPr/>
              <a:t>22</a:t>
            </a:fld>
            <a:endParaRPr lang="en-US"/>
          </a:p>
        </p:txBody>
      </p:sp>
      <p:sp>
        <p:nvSpPr>
          <p:cNvPr id="73729" name="Rectangle 1"/>
          <p:cNvSpPr>
            <a:spLocks/>
          </p:cNvSpPr>
          <p:nvPr/>
        </p:nvSpPr>
        <p:spPr bwMode="auto">
          <a:xfrm>
            <a:off x="-223242" y="1535905"/>
            <a:ext cx="9670852" cy="5357813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785812" y="-419695"/>
            <a:ext cx="8295680" cy="1651992"/>
          </a:xfrm>
          <a:ln/>
        </p:spPr>
        <p:txBody>
          <a:bodyPr/>
          <a:lstStyle/>
          <a:p>
            <a:r>
              <a:rPr lang="en-US" dirty="0" smtClean="0"/>
              <a:t>IceCube 4-year Neutrino </a:t>
            </a:r>
            <a:r>
              <a:rPr lang="en-US" dirty="0"/>
              <a:t>Sky</a:t>
            </a:r>
          </a:p>
        </p:txBody>
      </p:sp>
      <p:sp>
        <p:nvSpPr>
          <p:cNvPr id="73732" name="Rectangle 4"/>
          <p:cNvSpPr>
            <a:spLocks/>
          </p:cNvSpPr>
          <p:nvPr/>
        </p:nvSpPr>
        <p:spPr bwMode="auto">
          <a:xfrm>
            <a:off x="3216920" y="5981089"/>
            <a:ext cx="641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b="1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73733" name="Rectangle 5"/>
          <p:cNvSpPr>
            <a:spLocks/>
          </p:cNvSpPr>
          <p:nvPr/>
        </p:nvSpPr>
        <p:spPr bwMode="auto">
          <a:xfrm rot="-5400000">
            <a:off x="-849155" y="2771889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FF2712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muons</a:t>
            </a:r>
          </a:p>
        </p:txBody>
      </p:sp>
      <p:pic>
        <p:nvPicPr>
          <p:cNvPr id="737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55" y="3338368"/>
            <a:ext cx="223242" cy="1518047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7"/>
          <p:cNvSpPr>
            <a:spLocks/>
          </p:cNvSpPr>
          <p:nvPr/>
        </p:nvSpPr>
        <p:spPr bwMode="auto">
          <a:xfrm rot="-5400000">
            <a:off x="-844091" y="1044774"/>
            <a:ext cx="3383236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 i="1" dirty="0">
                <a:solidFill>
                  <a:srgbClr val="5C650A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Atm. neutrinos</a:t>
            </a:r>
          </a:p>
        </p:txBody>
      </p:sp>
      <p:pic>
        <p:nvPicPr>
          <p:cNvPr id="7373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1" y="1387232"/>
            <a:ext cx="223242" cy="1768078"/>
          </a:xfrm>
          <a:prstGeom prst="rect">
            <a:avLst/>
          </a:prstGeom>
          <a:noFill/>
          <a:ln>
            <a:noFill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77DE9-C79C-D94C-A485-E48D82A7670F}" type="datetime1">
              <a:rPr lang="en-US" smtClean="0"/>
              <a:t>7/6/15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4122" y="5841430"/>
            <a:ext cx="6799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No significant cluster found yet (or correlation with source list)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78955" y="5157325"/>
            <a:ext cx="12632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Gill Sans Light"/>
                <a:cs typeface="Gill Sans Light"/>
              </a:rPr>
              <a:t>courtesy J. </a:t>
            </a:r>
            <a:r>
              <a:rPr lang="en-US" sz="1100" dirty="0" err="1" smtClean="0">
                <a:latin typeface="Gill Sans Light"/>
                <a:cs typeface="Gill Sans Light"/>
              </a:rPr>
              <a:t>Feintzeig</a:t>
            </a:r>
            <a:endParaRPr lang="en-US" sz="1100" dirty="0">
              <a:latin typeface="Gill Sans Light"/>
              <a:cs typeface="Gill Sans Ligh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446314" y="2082800"/>
            <a:ext cx="2713990" cy="2403278"/>
            <a:chOff x="6446314" y="2082800"/>
            <a:chExt cx="2713990" cy="2403278"/>
          </a:xfrm>
        </p:grpSpPr>
        <p:pic>
          <p:nvPicPr>
            <p:cNvPr id="7" name="Picture 6" descr="500px-Hotspot_North_IC86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" r="7895"/>
            <a:stretch/>
          </p:blipFill>
          <p:spPr>
            <a:xfrm>
              <a:off x="6827519" y="2082800"/>
              <a:ext cx="2332785" cy="19872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83398" y="4116746"/>
              <a:ext cx="1362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Light"/>
                  <a:cs typeface="Gill Sans Light"/>
                </a:rPr>
                <a:t>p</a:t>
              </a:r>
              <a:r>
                <a:rPr lang="en-US" dirty="0" smtClean="0">
                  <a:latin typeface="Gill Sans Light"/>
                  <a:cs typeface="Gill Sans Light"/>
                </a:rPr>
                <a:t>-value: 22%</a:t>
              </a:r>
              <a:endParaRPr lang="en-US" dirty="0">
                <a:latin typeface="Gill Sans Light"/>
                <a:cs typeface="Gill Sans Light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6446314" y="2806138"/>
              <a:ext cx="225058" cy="225058"/>
            </a:xfrm>
            <a:prstGeom prst="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2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Ultra-high Energy Neutrino 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C15E4-7172-C248-875F-20FD81DC656E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6_interac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3" y="1228593"/>
            <a:ext cx="7020399" cy="2003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75572" y="1112051"/>
            <a:ext cx="209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image courtesy JEM-EUSO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5444" y="2617112"/>
            <a:ext cx="8686800" cy="348056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Interaction of UHE cosmic rays with cosmic microwave background</a:t>
            </a:r>
            <a:br>
              <a:rPr lang="en-US" sz="2400" dirty="0" smtClean="0"/>
            </a:br>
            <a:r>
              <a:rPr lang="en-US" sz="2400" dirty="0" smtClean="0"/>
              <a:t>(GZK effect)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Also produces UHE neutrinos (“cosmogenic”, “GZK”, “BZ”)</a:t>
            </a:r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1808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IceCube EHE Neutrino Search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50938" y="6581001"/>
            <a:ext cx="4293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also first IceCube upper limits: Phys</a:t>
            </a:r>
            <a:r>
              <a:rPr lang="en-US" sz="1200" dirty="0"/>
              <a:t>. Rev. D 82, 072003 (2010)</a:t>
            </a:r>
          </a:p>
        </p:txBody>
      </p:sp>
      <p:pic>
        <p:nvPicPr>
          <p:cNvPr id="5" name="Picture 4" descr="aya_selec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8832" r="21077" b="53276"/>
          <a:stretch/>
        </p:blipFill>
        <p:spPr>
          <a:xfrm>
            <a:off x="457200" y="1312659"/>
            <a:ext cx="2788512" cy="2831086"/>
          </a:xfrm>
          <a:prstGeom prst="rect">
            <a:avLst/>
          </a:prstGeom>
        </p:spPr>
      </p:pic>
      <p:pic>
        <p:nvPicPr>
          <p:cNvPr id="6" name="Picture 5" descr="aya_sele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57620" r="2267" b="12535"/>
          <a:stretch/>
        </p:blipFill>
        <p:spPr>
          <a:xfrm>
            <a:off x="457200" y="4304866"/>
            <a:ext cx="8468508" cy="2046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3918" y="1156468"/>
            <a:ext cx="50817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May 2010 – May 2012 (672.7 days livetime)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Primary selection criterion: high “NPE” / brightness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Gill Sans Light"/>
                <a:cs typeface="Gill Sans Light"/>
              </a:rPr>
              <a:t>Expected background: 0.14 events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BD46D-F8B9-AA4E-AC37-89B0C23A3082}" type="datetime1">
              <a:rPr lang="en-US" smtClean="0"/>
              <a:t>7/6/15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40237" y="955271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PRELIMINARY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5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Highest-energy Neutrinos Ever Observed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27078" y="937091"/>
            <a:ext cx="5131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Two cascade events in </a:t>
            </a:r>
            <a:r>
              <a:rPr lang="en-US" dirty="0" err="1" smtClean="0">
                <a:latin typeface="Gill Sans Light"/>
                <a:cs typeface="Gill Sans Light"/>
              </a:rPr>
              <a:t>unblinded</a:t>
            </a:r>
            <a:r>
              <a:rPr lang="en-US" dirty="0" smtClean="0">
                <a:latin typeface="Gill Sans Light"/>
                <a:cs typeface="Gill Sans Light"/>
              </a:rPr>
              <a:t> data sample </a:t>
            </a:r>
          </a:p>
          <a:p>
            <a:r>
              <a:rPr lang="en-US" dirty="0" smtClean="0">
                <a:latin typeface="Gill Sans Light"/>
                <a:cs typeface="Gill Sans Light"/>
              </a:rPr>
              <a:t>(background estimation: 0.14 events; 2.8σ, P = 0.29%)</a:t>
            </a:r>
            <a:endParaRPr lang="en-US" dirty="0">
              <a:latin typeface="Gill Sans Light"/>
              <a:cs typeface="Gill Sans Light"/>
            </a:endParaRPr>
          </a:p>
        </p:txBody>
      </p:sp>
      <p:pic>
        <p:nvPicPr>
          <p:cNvPr id="6" name="Picture 5" descr="movie_EHE_JanuaryYok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38" y="2202130"/>
            <a:ext cx="3556284" cy="3223922"/>
          </a:xfrm>
          <a:prstGeom prst="rect">
            <a:avLst/>
          </a:prstGeom>
        </p:spPr>
      </p:pic>
      <p:pic>
        <p:nvPicPr>
          <p:cNvPr id="7" name="Picture 6" descr="movie_EHE_AugYok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5" y="2169864"/>
            <a:ext cx="3556285" cy="3223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6687" y="1832798"/>
            <a:ext cx="298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3 Jan 2012: 96k PE, 312 DOMs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783" y="1768266"/>
            <a:ext cx="3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9 Aug. 2011: 70k PE, 354 DOMs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3FB2-D30F-C04A-A3E0-39520D0EF61E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82902" y="5600254"/>
            <a:ext cx="190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“Ernie” ~1300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5849" y="5567988"/>
            <a:ext cx="182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“Bert” ~1100 </a:t>
            </a:r>
            <a:r>
              <a:rPr lang="en-US" dirty="0" err="1" smtClean="0">
                <a:latin typeface="Gill Sans Light"/>
                <a:cs typeface="Gill Sans Light"/>
              </a:rPr>
              <a:t>TeV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1885" y="6187073"/>
            <a:ext cx="2991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latin typeface="Gill Sans Light"/>
                <a:cs typeface="Gill Sans Light"/>
              </a:rPr>
              <a:t>Phys. Rev. Lett. 111, 021103 (2013)</a:t>
            </a:r>
            <a:endParaRPr lang="en-US" sz="1600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96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find more?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F0A0D-40C0-BE41-838F-7D255006B088}" type="datetime1">
              <a:rPr lang="en-US" smtClean="0"/>
              <a:t>7/6/15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6" t="22921" r="4296"/>
          <a:stretch/>
        </p:blipFill>
        <p:spPr>
          <a:xfrm>
            <a:off x="4431813" y="1134837"/>
            <a:ext cx="4498581" cy="500535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361" y="1146693"/>
            <a:ext cx="4190803" cy="500649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High-energy starting event search (May 2010 to May 2012)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Veto layer excludes atmospheric muons and some atmospheric neutrinos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Sensitive to showers and tracks</a:t>
            </a:r>
          </a:p>
          <a:p>
            <a:endParaRPr lang="en-US" dirty="0"/>
          </a:p>
          <a:p>
            <a:r>
              <a:rPr lang="en-US" dirty="0" smtClean="0"/>
              <a:t>Sensitive in all directions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850260" y="5620148"/>
            <a:ext cx="1066622" cy="5065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07049" y="6085496"/>
            <a:ext cx="1370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ill Sans Light"/>
                <a:cs typeface="Gill Sans Light"/>
              </a:rPr>
              <a:t>courtesy C. </a:t>
            </a:r>
            <a:r>
              <a:rPr lang="en-US" sz="1200" dirty="0" err="1" smtClean="0">
                <a:latin typeface="Gill Sans Light"/>
                <a:cs typeface="Gill Sans Light"/>
              </a:rPr>
              <a:t>Kopper</a:t>
            </a:r>
            <a:endParaRPr lang="en-US" sz="12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288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Results: 26 more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AD22-63F9-2349-8E2E-BEC0670609B4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Whitehorn HESE vlvnt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10" b="2995"/>
          <a:stretch/>
        </p:blipFill>
        <p:spPr>
          <a:xfrm>
            <a:off x="486428" y="5616222"/>
            <a:ext cx="8141166" cy="750016"/>
          </a:xfrm>
          <a:prstGeom prst="rect">
            <a:avLst/>
          </a:prstGeom>
        </p:spPr>
      </p:pic>
      <p:pic>
        <p:nvPicPr>
          <p:cNvPr id="8" name="Picture 7" descr="declin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6" y="1099267"/>
            <a:ext cx="6513834" cy="45169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31325" y="6094822"/>
            <a:ext cx="2282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Gill Sans Light"/>
                <a:cs typeface="Gill Sans Light"/>
              </a:rPr>
              <a:t>Science 342, 1242856 (2013)</a:t>
            </a:r>
          </a:p>
        </p:txBody>
      </p:sp>
    </p:spTree>
    <p:extLst>
      <p:ext uri="{BB962C8B-B14F-4D97-AF65-F5344CB8AC3E}">
        <p14:creationId xmlns:p14="http://schemas.microsoft.com/office/powerpoint/2010/main" val="402682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8772-2A29-F743-B1EB-66CC88C2CD9D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4" b="2285"/>
          <a:stretch/>
        </p:blipFill>
        <p:spPr>
          <a:xfrm>
            <a:off x="0" y="1499607"/>
            <a:ext cx="9144000" cy="395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8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They?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BF4C5-814A-A642-8611-7427CB241C08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Whitehorn HESE vlvnt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b="10868"/>
          <a:stretch/>
        </p:blipFill>
        <p:spPr>
          <a:xfrm>
            <a:off x="119402" y="1081580"/>
            <a:ext cx="8930014" cy="53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100-Year-Old Mystery...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671" y="1013827"/>
            <a:ext cx="5576929" cy="560180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Cosmic rays: charged particles coming from everywhere in the sky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Energies up to 10</a:t>
            </a:r>
            <a:r>
              <a:rPr lang="en-US" baseline="30000" dirty="0" smtClean="0"/>
              <a:t>20</a:t>
            </a:r>
            <a:r>
              <a:rPr lang="en-US" dirty="0" smtClean="0"/>
              <a:t> eV (16 J)</a:t>
            </a:r>
          </a:p>
          <a:p>
            <a:endParaRPr lang="en-US" dirty="0" smtClean="0"/>
          </a:p>
          <a:p>
            <a:r>
              <a:rPr lang="en-US" dirty="0" smtClean="0"/>
              <a:t>What are they and where do they come from?</a:t>
            </a:r>
          </a:p>
          <a:p>
            <a:endParaRPr lang="en-US" dirty="0"/>
          </a:p>
          <a:p>
            <a:r>
              <a:rPr lang="en-US" dirty="0" smtClean="0"/>
              <a:t>How do they reach such enormous energies?</a:t>
            </a:r>
          </a:p>
          <a:p>
            <a:endParaRPr lang="en-US" dirty="0"/>
          </a:p>
          <a:p>
            <a:r>
              <a:rPr lang="en-US" dirty="0" smtClean="0"/>
              <a:t>What can we learn about particle physics at such extremes?</a:t>
            </a:r>
          </a:p>
          <a:p>
            <a:endParaRPr lang="en-US" dirty="0"/>
          </a:p>
          <a:p>
            <a:r>
              <a:rPr lang="en-US" dirty="0" smtClean="0"/>
              <a:t>Can we do astronomy with particles?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2EE2B-4F48-954C-AE74-908848402DD1}" type="datetime1">
              <a:rPr lang="en-US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t>7/6/15</a:t>
            </a:fld>
            <a:endParaRPr lang="en-US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t>J. Kelley, REU Talk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8EA3-E5E7-6343-BB32-16536D83E9AA}" type="slidenum">
              <a:rPr lang="en-US" smtClean="0">
                <a:solidFill>
                  <a:schemeClr val="bg1">
                    <a:lumMod val="50000"/>
                  </a:schemeClr>
                </a:solidFill>
                <a:latin typeface="Gill Sans"/>
              </a:rPr>
              <a:pPr/>
              <a:t>3</a:t>
            </a:fld>
            <a:endParaRPr lang="en-US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6018"/>
          <a:stretch/>
        </p:blipFill>
        <p:spPr>
          <a:xfrm>
            <a:off x="413447" y="1270000"/>
            <a:ext cx="3153624" cy="430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004" y="5592941"/>
            <a:ext cx="298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V. Hess balloon flights, 1911-12 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612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Charge (Brightness) Distribution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B8323-C601-E445-ABAE-E33BF0E9ED67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97525" y="1338446"/>
            <a:ext cx="4578478" cy="45176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Fits well to background estimates below charge threshold</a:t>
            </a:r>
          </a:p>
          <a:p>
            <a:endParaRPr lang="en-US" sz="2800" dirty="0"/>
          </a:p>
          <a:p>
            <a:r>
              <a:rPr lang="en-US" sz="2800" dirty="0" smtClean="0"/>
              <a:t>Hatched region: uncertainties in atmospheric neutrino flux</a:t>
            </a:r>
          </a:p>
          <a:p>
            <a:endParaRPr lang="en-US" sz="2800" dirty="0"/>
          </a:p>
          <a:p>
            <a:r>
              <a:rPr lang="en-US" sz="2800" dirty="0" smtClean="0"/>
              <a:t>Significance of excess: 4.1</a:t>
            </a:r>
            <a:r>
              <a:rPr lang="en-US" sz="2800" dirty="0" smtClean="0">
                <a:ea typeface="Lucida Grande"/>
              </a:rPr>
              <a:t>σ</a:t>
            </a:r>
            <a:br>
              <a:rPr lang="en-US" sz="2800" dirty="0" smtClean="0">
                <a:ea typeface="Lucida Grande"/>
              </a:rPr>
            </a:br>
            <a:r>
              <a:rPr lang="en-US" sz="2800" dirty="0" smtClean="0">
                <a:ea typeface="Lucida Grande"/>
              </a:rPr>
              <a:t>(P = 0.004%)</a:t>
            </a:r>
          </a:p>
          <a:p>
            <a:pPr marL="0" indent="0">
              <a:buNone/>
            </a:pPr>
            <a:endParaRPr lang="en-US" sz="2800" dirty="0" smtClean="0">
              <a:ea typeface="Lucida Grande"/>
            </a:endParaRPr>
          </a:p>
        </p:txBody>
      </p:sp>
      <p:pic>
        <p:nvPicPr>
          <p:cNvPr id="9" name="Picture 8" descr="charge 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8127"/>
            <a:ext cx="4710412" cy="44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2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Deposited Energy Spectrum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4EDC-C47D-7545-8B75-668927EADB96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31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21048" y="1119674"/>
            <a:ext cx="4114800" cy="50064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Compatible with benchmark </a:t>
            </a:r>
            <a:r>
              <a:rPr lang="en-US" sz="2800" i="1" dirty="0" smtClean="0"/>
              <a:t>E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astrophysical model</a:t>
            </a:r>
          </a:p>
          <a:p>
            <a:endParaRPr lang="en-US" sz="2800" dirty="0"/>
          </a:p>
          <a:p>
            <a:r>
              <a:rPr lang="en-US" sz="2800" dirty="0" smtClean="0"/>
              <a:t>Potential cutoff at 2-5 </a:t>
            </a:r>
            <a:r>
              <a:rPr lang="en-US" sz="2800" dirty="0" err="1" smtClean="0"/>
              <a:t>PeV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Best-fit neutrino flux:</a:t>
            </a:r>
            <a:br>
              <a:rPr lang="en-US" sz="2800" dirty="0" smtClean="0"/>
            </a:br>
            <a:r>
              <a:rPr lang="en-US" sz="2800" dirty="0" smtClean="0"/>
              <a:t> 1.2±0.4×10</a:t>
            </a:r>
            <a:r>
              <a:rPr lang="en-US" sz="2800" baseline="30000" dirty="0" smtClean="0"/>
              <a:t>-8</a:t>
            </a:r>
            <a:r>
              <a:rPr lang="en-US" sz="2800" dirty="0" smtClean="0"/>
              <a:t>  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 err="1" smtClean="0"/>
              <a:t>GeV</a:t>
            </a:r>
            <a:r>
              <a:rPr lang="en-US" sz="2800" dirty="0" smtClean="0"/>
              <a:t> cm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s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 sr</a:t>
            </a:r>
            <a:r>
              <a:rPr lang="en-US" sz="2800" baseline="30000" dirty="0" smtClean="0"/>
              <a:t>-1</a:t>
            </a:r>
            <a:endParaRPr lang="en-US" sz="2800" baseline="30000" dirty="0"/>
          </a:p>
        </p:txBody>
      </p:sp>
      <p:pic>
        <p:nvPicPr>
          <p:cNvPr id="3" name="Picture 2" descr="deposited energy 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69" y="1119674"/>
            <a:ext cx="5566939" cy="48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Skymap</a:t>
            </a:r>
            <a:r>
              <a:rPr lang="en-US" dirty="0"/>
              <a:t> </a:t>
            </a:r>
            <a:r>
              <a:rPr lang="en-US" dirty="0" smtClean="0"/>
              <a:t>of the Event </a:t>
            </a:r>
            <a:r>
              <a:rPr lang="en-US" dirty="0" smtClean="0"/>
              <a:t>Directions (2013)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C9817-95B1-2944-A870-6F1D493397CE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7801" y="5469380"/>
            <a:ext cx="771236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Gill Sans Light"/>
                <a:cs typeface="Gill Sans Light"/>
              </a:rPr>
              <a:t>Skymap</a:t>
            </a:r>
            <a:r>
              <a:rPr lang="en-US" sz="2000" b="1" dirty="0" smtClean="0">
                <a:latin typeface="Gill Sans Light"/>
                <a:cs typeface="Gill Sans Light"/>
              </a:rPr>
              <a:t> is compatible with a diffuse “glow” of high-energy cosmic neutrinos, </a:t>
            </a:r>
          </a:p>
          <a:p>
            <a:pPr algn="ctr"/>
            <a:r>
              <a:rPr lang="en-US" sz="2000" b="1" dirty="0" smtClean="0">
                <a:latin typeface="Gill Sans Light"/>
                <a:cs typeface="Gill Sans Light"/>
              </a:rPr>
              <a:t>but we can’t say yet what the sources are</a:t>
            </a:r>
            <a:endParaRPr lang="en-US" sz="2000" b="1" dirty="0">
              <a:latin typeface="Gill Sans Light"/>
              <a:cs typeface="Gill Sans Light"/>
            </a:endParaRPr>
          </a:p>
        </p:txBody>
      </p:sp>
      <p:pic>
        <p:nvPicPr>
          <p:cNvPr id="3" name="Picture 2" descr="Screen Shot 2013-12-22 at 9.27.3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2483" r="3932" b="3072"/>
          <a:stretch/>
        </p:blipFill>
        <p:spPr>
          <a:xfrm>
            <a:off x="1094763" y="1149614"/>
            <a:ext cx="6853210" cy="411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9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39"/>
            <a:ext cx="8229600" cy="7221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Update </a:t>
            </a:r>
            <a:r>
              <a:rPr lang="en-US" dirty="0" err="1" smtClean="0"/>
              <a:t>Skymap</a:t>
            </a:r>
            <a:r>
              <a:rPr lang="en-US" dirty="0" smtClean="0"/>
              <a:t> (2015)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989C-58BB-7D45-A621-C9B2DBEA470D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IPA2015_IceCube_present_and_futur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7315"/>
          <a:stretch/>
        </p:blipFill>
        <p:spPr>
          <a:xfrm>
            <a:off x="0" y="873891"/>
            <a:ext cx="9144000" cy="54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15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2-22 at 9.57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9" y="1086827"/>
            <a:ext cx="4064460" cy="5340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this Interesting?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73" y="1119674"/>
            <a:ext cx="4589653" cy="500649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First observation of high-energy cosmic neutrinos</a:t>
            </a:r>
          </a:p>
          <a:p>
            <a:pPr lvl="1"/>
            <a:r>
              <a:rPr lang="en-US" dirty="0" smtClean="0"/>
              <a:t>only other astrophysical neutrinos observed from the Sun, SN1987A</a:t>
            </a:r>
          </a:p>
          <a:p>
            <a:pPr lvl="1"/>
            <a:endParaRPr lang="en-US" dirty="0"/>
          </a:p>
          <a:p>
            <a:r>
              <a:rPr lang="en-US" dirty="0" smtClean="0"/>
              <a:t>We hope it is the beginning of neutrino astronomy</a:t>
            </a:r>
          </a:p>
          <a:p>
            <a:pPr lvl="1"/>
            <a:r>
              <a:rPr lang="en-US" dirty="0" smtClean="0"/>
              <a:t>find sources of cosmic rays (after 100 years!)</a:t>
            </a:r>
          </a:p>
          <a:p>
            <a:pPr lvl="1"/>
            <a:r>
              <a:rPr lang="en-US" dirty="0" smtClean="0"/>
              <a:t>understand the most violent objects in the Universe</a:t>
            </a:r>
          </a:p>
          <a:p>
            <a:pPr lvl="1"/>
            <a:r>
              <a:rPr lang="en-US" dirty="0" smtClean="0"/>
              <a:t>measure fundamental properties of neutrinos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836C-522E-8C4B-90D8-BCA3EC7EC46D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Other Neutrino Experiments at </a:t>
            </a:r>
            <a:r>
              <a:rPr lang="en-US" sz="3600" dirty="0" smtClean="0"/>
              <a:t>South Pole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C1C0-846E-F145-8128-1297B99E4560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8001" y="1114890"/>
            <a:ext cx="769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ARA (Askaryan Radio Array): 200-km</a:t>
            </a:r>
            <a:r>
              <a:rPr lang="en-US" sz="2000" baseline="30000" dirty="0" smtClean="0">
                <a:latin typeface="Gill Sans Light"/>
                <a:cs typeface="Gill Sans Light"/>
              </a:rPr>
              <a:t>2</a:t>
            </a:r>
            <a:r>
              <a:rPr lang="en-US" sz="2000" dirty="0" smtClean="0">
                <a:latin typeface="Gill Sans Light"/>
                <a:cs typeface="Gill Sans Light"/>
              </a:rPr>
              <a:t> ultra-high-energy neutrino detector</a:t>
            </a:r>
            <a:endParaRPr lang="en-US" sz="2000" dirty="0">
              <a:latin typeface="Gill Sans Light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71" y="5891974"/>
            <a:ext cx="9152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STATUS: </a:t>
            </a:r>
            <a:r>
              <a:rPr lang="en-US" sz="2400" dirty="0" err="1" smtClean="0">
                <a:latin typeface="Gill Sans Light"/>
                <a:cs typeface="Gill Sans Light"/>
              </a:rPr>
              <a:t>testbed</a:t>
            </a:r>
            <a:r>
              <a:rPr lang="en-US" sz="2400" dirty="0" smtClean="0">
                <a:latin typeface="Gill Sans Light"/>
                <a:cs typeface="Gill Sans Light"/>
              </a:rPr>
              <a:t> + 3 stations deployed; proposal to continue construction</a:t>
            </a:r>
            <a:endParaRPr lang="en-US" sz="2400" dirty="0">
              <a:latin typeface="Gill Sans Light"/>
              <a:cs typeface="Gill Sans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475" y="1552221"/>
            <a:ext cx="6148413" cy="4296945"/>
          </a:xfrm>
          <a:prstGeom prst="rect">
            <a:avLst/>
          </a:prstGeom>
        </p:spPr>
      </p:pic>
      <p:pic>
        <p:nvPicPr>
          <p:cNvPr id="11" name="Picture 10" descr="station_deploy_smal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1" t="14420" r="27625" b="18586"/>
          <a:stretch/>
        </p:blipFill>
        <p:spPr>
          <a:xfrm>
            <a:off x="371889" y="1749777"/>
            <a:ext cx="2317688" cy="39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B5E2-E3E2-7C47-B199-EE611B5EA8FD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6891" y="1016113"/>
            <a:ext cx="877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PINGU: low-energy extension to determine neutrino mass hierarchy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188" y="5748277"/>
            <a:ext cx="6960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STATUS: Letter of Intent </a:t>
            </a:r>
            <a:r>
              <a:rPr lang="en-US" sz="2400" dirty="0" smtClean="0">
                <a:latin typeface="Gill Sans Light"/>
                <a:cs typeface="Gill Sans Light"/>
              </a:rPr>
              <a:t>available; </a:t>
            </a:r>
            <a:r>
              <a:rPr lang="en-US" sz="2400" dirty="0" smtClean="0">
                <a:latin typeface="Gill Sans Light"/>
                <a:cs typeface="Gill Sans Light"/>
              </a:rPr>
              <a:t>hardware prototyping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685926"/>
            <a:ext cx="2463800" cy="4670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13" indent="-150813" defTabSz="331788">
              <a:spcBef>
                <a:spcPts val="2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Gill Sans Light" charset="0"/>
                <a:cs typeface="Gill Sans Light" charset="0"/>
                <a:sym typeface="Gill Sans Light" charset="0"/>
              </a:rPr>
              <a:t>40 strings</a:t>
            </a:r>
          </a:p>
          <a:p>
            <a:pPr marL="150813" indent="-150813" defTabSz="331788">
              <a:spcBef>
                <a:spcPts val="2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Gill Sans Light" charset="0"/>
                <a:cs typeface="Gill Sans Light" charset="0"/>
                <a:sym typeface="Gill Sans Light" charset="0"/>
              </a:rPr>
              <a:t>60 </a:t>
            </a:r>
            <a:r>
              <a:rPr lang="en-US" sz="2400" dirty="0" smtClean="0">
                <a:solidFill>
                  <a:srgbClr val="000000"/>
                </a:solidFill>
                <a:latin typeface="Gill Sans Light" charset="0"/>
                <a:cs typeface="Gill Sans Light" charset="0"/>
                <a:sym typeface="Gill Sans Light" charset="0"/>
              </a:rPr>
              <a:t>DOMs</a:t>
            </a:r>
            <a:r>
              <a:rPr lang="en-US" sz="2400" baseline="32000" dirty="0" smtClean="0">
                <a:solidFill>
                  <a:srgbClr val="000000"/>
                </a:solidFill>
                <a:latin typeface="Gill Sans Light" charset="0"/>
                <a:cs typeface="Gill Sans Light" charset="0"/>
                <a:sym typeface="Gill Sans Light" charset="0"/>
              </a:rPr>
              <a:t>*</a:t>
            </a:r>
            <a:r>
              <a:rPr lang="en-US" sz="2400" dirty="0" smtClean="0">
                <a:solidFill>
                  <a:srgbClr val="000000"/>
                </a:solidFill>
                <a:latin typeface="Gill Sans Light" charset="0"/>
                <a:cs typeface="Gill Sans Light" charset="0"/>
                <a:sym typeface="Gill Sans Light" charset="0"/>
              </a:rPr>
              <a:t> per string</a:t>
            </a:r>
          </a:p>
          <a:p>
            <a:pPr marL="150813" indent="-150813" defTabSz="331788">
              <a:spcBef>
                <a:spcPts val="2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Gill Sans Light" charset="0"/>
                <a:cs typeface="Gill Sans Light" charset="0"/>
                <a:sym typeface="Gill Sans Light" charset="0"/>
              </a:rPr>
              <a:t>Bottom center of IceCube</a:t>
            </a:r>
          </a:p>
          <a:p>
            <a:pPr marL="404813" lvl="1" indent="-152400" defTabSz="331788">
              <a:spcBef>
                <a:spcPts val="1000"/>
              </a:spcBef>
              <a:buFontTx/>
              <a:buChar char="•"/>
            </a:pPr>
            <a:r>
              <a:rPr lang="en-US" sz="2000" dirty="0" smtClean="0">
                <a:solidFill>
                  <a:srgbClr val="444444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in-fills </a:t>
            </a:r>
            <a:r>
              <a:rPr lang="en-US" sz="2000" dirty="0" err="1" smtClean="0">
                <a:solidFill>
                  <a:srgbClr val="444444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DeepCore</a:t>
            </a:r>
            <a:endParaRPr lang="en-US" sz="2000" dirty="0" smtClean="0">
              <a:solidFill>
                <a:srgbClr val="444444"/>
              </a:solidFill>
              <a:latin typeface="Gill Sans Light" charset="0"/>
              <a:ea typeface="ＭＳ Ｐゴシック" charset="0"/>
              <a:cs typeface="Gill Sans Light" charset="0"/>
              <a:sym typeface="Gill Sans Light" charset="0"/>
            </a:endParaRPr>
          </a:p>
          <a:p>
            <a:pPr marL="404813" lvl="1" indent="-152400" defTabSz="331788">
              <a:spcBef>
                <a:spcPts val="1000"/>
              </a:spcBef>
              <a:buFontTx/>
              <a:buChar char="•"/>
            </a:pPr>
            <a:r>
              <a:rPr lang="en-US" sz="2000" dirty="0" smtClean="0">
                <a:solidFill>
                  <a:srgbClr val="444444"/>
                </a:solidFill>
                <a:latin typeface="Gill Sans Light" charset="0"/>
                <a:ea typeface="ＭＳ Ｐゴシック" charset="0"/>
                <a:cs typeface="Gill Sans Light" charset="0"/>
                <a:sym typeface="Gill Sans Light" charset="0"/>
              </a:rPr>
              <a:t>in clearest ice</a:t>
            </a:r>
          </a:p>
        </p:txBody>
      </p:sp>
      <p:pic>
        <p:nvPicPr>
          <p:cNvPr id="11" name="Picture 5" descr="pingu_V15_Ellett_40_s20_d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29402" y="1462658"/>
            <a:ext cx="3648076" cy="4179281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PDOM-appearance-closeu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674018"/>
            <a:ext cx="2222500" cy="23415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8"/>
          <p:cNvSpPr>
            <a:spLocks/>
          </p:cNvSpPr>
          <p:nvPr/>
        </p:nvSpPr>
        <p:spPr bwMode="auto">
          <a:xfrm>
            <a:off x="6958189" y="4114804"/>
            <a:ext cx="2185811" cy="126153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algn="l"/>
            <a:r>
              <a:rPr lang="en-US" sz="1600" dirty="0">
                <a:latin typeface="Gill Sans Light"/>
                <a:cs typeface="Gill Sans Light"/>
              </a:rPr>
              <a:t>*PINGU Digital Optical </a:t>
            </a:r>
            <a:r>
              <a:rPr lang="en-US" sz="1600" dirty="0" smtClean="0">
                <a:latin typeface="Gill Sans Light"/>
                <a:cs typeface="Gill Sans Light"/>
              </a:rPr>
              <a:t>Module: HQE </a:t>
            </a:r>
            <a:r>
              <a:rPr lang="en-US" sz="1600" dirty="0">
                <a:latin typeface="Gill Sans Light"/>
                <a:cs typeface="Gill Sans Light"/>
              </a:rPr>
              <a:t>PMT, electronics, </a:t>
            </a:r>
            <a:r>
              <a:rPr lang="en-US" sz="1600" dirty="0" smtClean="0">
                <a:latin typeface="Gill Sans Light"/>
                <a:cs typeface="Gill Sans Light"/>
              </a:rPr>
              <a:t>pressure vessel</a:t>
            </a:r>
            <a:r>
              <a:rPr lang="en-US" sz="1600" dirty="0">
                <a:latin typeface="Gill Sans Light"/>
                <a:cs typeface="Gill Sans Light"/>
              </a:rPr>
              <a:t>, supporting hardware; very similar </a:t>
            </a:r>
            <a:r>
              <a:rPr lang="en-US" sz="1600" dirty="0" smtClean="0">
                <a:latin typeface="Gill Sans Light"/>
                <a:cs typeface="Gill Sans Light"/>
              </a:rPr>
              <a:t>to IceCube </a:t>
            </a:r>
            <a:r>
              <a:rPr lang="en-US" sz="1600" dirty="0">
                <a:latin typeface="Gill Sans Light"/>
                <a:cs typeface="Gill Sans Light"/>
              </a:rPr>
              <a:t>DOM.</a:t>
            </a:r>
          </a:p>
        </p:txBody>
      </p:sp>
    </p:spTree>
    <p:extLst>
      <p:ext uri="{BB962C8B-B14F-4D97-AF65-F5344CB8AC3E}">
        <p14:creationId xmlns:p14="http://schemas.microsoft.com/office/powerpoint/2010/main" val="414914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_icrc_v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8" t="11033" r="49611" b="74378"/>
          <a:stretch/>
        </p:blipFill>
        <p:spPr>
          <a:xfrm>
            <a:off x="1792114" y="1616065"/>
            <a:ext cx="4546557" cy="4192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After That?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4485B-AD38-7947-BF83-2FEA5D967126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7559" y="1016113"/>
            <a:ext cx="841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IceCube high-energy </a:t>
            </a:r>
            <a:r>
              <a:rPr lang="en-US" sz="2400" dirty="0" smtClean="0">
                <a:latin typeface="Gill Sans Light"/>
                <a:cs typeface="Gill Sans Light"/>
              </a:rPr>
              <a:t>array: </a:t>
            </a:r>
            <a:r>
              <a:rPr lang="en-US" sz="2400" dirty="0" smtClean="0">
                <a:latin typeface="Gill Sans Light"/>
                <a:cs typeface="Gill Sans Light"/>
              </a:rPr>
              <a:t>next leap forward in neutrino astronomy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2115" y="5891974"/>
            <a:ext cx="5843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STATUS: detector design simulations underway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7776" y="5652563"/>
            <a:ext cx="6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(m)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1447456" y="3505734"/>
            <a:ext cx="673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 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402086"/>
            <a:ext cx="6482953" cy="4011662"/>
          </a:xfrm>
          <a:prstGeom prst="rect">
            <a:avLst/>
          </a:prstGeom>
          <a:noFill/>
          <a:ln>
            <a:noFill/>
          </a:ln>
          <a:effectLst>
            <a:outerShdw blurRad="266700" dist="101600" dir="4320000" algn="ctr" rotWithShape="0">
              <a:schemeClr val="bg2">
                <a:alpha val="6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2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000000">
                    <a:alpha val="32999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/>
          </p:cNvSpPr>
          <p:nvPr/>
        </p:nvSpPr>
        <p:spPr bwMode="auto">
          <a:xfrm>
            <a:off x="848321" y="2080617"/>
            <a:ext cx="2253630" cy="139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 err="1">
                <a:ea typeface="ＭＳ Ｐゴシック" charset="0"/>
                <a:cs typeface="Gill Sans Light" charset="0"/>
              </a:rPr>
              <a:t>Bartol</a:t>
            </a:r>
            <a:r>
              <a:rPr lang="en-US" sz="1000" dirty="0">
                <a:ea typeface="ＭＳ Ｐゴシック" charset="0"/>
                <a:cs typeface="Gill Sans Light" charset="0"/>
              </a:rPr>
              <a:t> Research </a:t>
            </a:r>
            <a:r>
              <a:rPr lang="en-US" sz="1000" dirty="0" err="1">
                <a:ea typeface="ＭＳ Ｐゴシック" charset="0"/>
                <a:cs typeface="Gill Sans Light" charset="0"/>
              </a:rPr>
              <a:t>Inst</a:t>
            </a:r>
            <a:r>
              <a:rPr lang="en-US" sz="1000" dirty="0">
                <a:ea typeface="ＭＳ Ｐゴシック" charset="0"/>
                <a:cs typeface="Gill Sans Light" charset="0"/>
              </a:rPr>
              <a:t>, </a:t>
            </a:r>
            <a:r>
              <a:rPr lang="en-US" sz="1000" dirty="0" err="1">
                <a:ea typeface="ＭＳ Ｐゴシック" charset="0"/>
                <a:cs typeface="Gill Sans Light" charset="0"/>
              </a:rPr>
              <a:t>Univ</a:t>
            </a:r>
            <a:r>
              <a:rPr lang="en-US" sz="1000" dirty="0">
                <a:ea typeface="ＭＳ Ｐゴシック" charset="0"/>
                <a:cs typeface="Gill Sans Light" charset="0"/>
              </a:rPr>
              <a:t> of Delaware,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Alaska Anchorage,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Pennsylvania State University,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Wisconsin-Madison,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Wisconsin-River Falls,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LBNL, Berkeley,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UC Berkeley,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UC Irvine, USA</a:t>
            </a:r>
          </a:p>
          <a:p>
            <a:pPr>
              <a:tabLst>
                <a:tab pos="0" algn="l"/>
                <a:tab pos="910796" algn="l"/>
                <a:tab pos="1830521" algn="l"/>
                <a:tab pos="2741317" algn="l"/>
                <a:tab pos="357175" algn="l"/>
                <a:tab pos="705420" algn="l"/>
                <a:tab pos="1062595" algn="l"/>
                <a:tab pos="1419770" algn="l"/>
                <a:tab pos="1785874" algn="l"/>
                <a:tab pos="2134119" algn="l"/>
                <a:tab pos="2491294" algn="l"/>
                <a:tab pos="2848469" algn="l"/>
                <a:tab pos="3196714" algn="l"/>
                <a:tab pos="3553889" algn="l"/>
                <a:tab pos="3911064" algn="l"/>
                <a:tab pos="4259309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Stony Brook University, USA</a:t>
            </a:r>
          </a:p>
        </p:txBody>
      </p:sp>
      <p:sp>
        <p:nvSpPr>
          <p:cNvPr id="49155" name="Rectangle 3"/>
          <p:cNvSpPr>
            <a:spLocks/>
          </p:cNvSpPr>
          <p:nvPr/>
        </p:nvSpPr>
        <p:spPr bwMode="auto">
          <a:xfrm>
            <a:off x="848320" y="4098727"/>
            <a:ext cx="4125516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Univ. of Alabama,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Clark-Atlanta University,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Georgia Tech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Ohio State University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Univ. of Maryland,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Kansas, USA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Southern Univ. and A&amp;M College, 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  <a:tab pos="0" algn="l"/>
                <a:tab pos="91079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Baton Rouge, LA, USA</a:t>
            </a:r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4643438" y="1535906"/>
            <a:ext cx="2964656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8929" tIns="8929" rIns="8929" bIns="8929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Mainz,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DESY Zeuthen,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Wuppertal,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Dortmund,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Humboldt Universität,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RWTH Aachen,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Universität Bonn,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Ruhr-Universität, Bochum,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MPI, Heidelberg, Germany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7206258" y="1634133"/>
            <a:ext cx="2268141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Uppsala Universitet, Sweden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Stockholm Universitet, Sweden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Imperial College, London, UK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Oxford, UK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Université Libre de Bruxelles,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Vrije Universiteit Brussel,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Université de Mons,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Universiteit Gent, Belgium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EPFL, UniGe, Switzerland</a:t>
            </a:r>
          </a:p>
          <a:p>
            <a:pPr>
              <a:tabLst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  <a:tab pos="2937763" algn="l"/>
                <a:tab pos="0" algn="l"/>
                <a:tab pos="910796" algn="l"/>
                <a:tab pos="1830521" algn="l"/>
                <a:tab pos="2741317" algn="l"/>
              </a:tabLst>
            </a:pPr>
            <a:endParaRPr lang="en-US" sz="1000">
              <a:ea typeface="ＭＳ Ｐゴシック" charset="0"/>
              <a:cs typeface="Gill Sans Light" charset="0"/>
            </a:endParaRPr>
          </a:p>
        </p:txBody>
      </p:sp>
      <p:sp>
        <p:nvSpPr>
          <p:cNvPr id="49158" name="Rectangle 6"/>
          <p:cNvSpPr>
            <a:spLocks/>
          </p:cNvSpPr>
          <p:nvPr/>
        </p:nvSpPr>
        <p:spPr bwMode="auto">
          <a:xfrm>
            <a:off x="7777758" y="4152304"/>
            <a:ext cx="182165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1836102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Chiba University, Japan</a:t>
            </a:r>
          </a:p>
        </p:txBody>
      </p:sp>
      <p:sp>
        <p:nvSpPr>
          <p:cNvPr id="49159" name="Rectangle 7"/>
          <p:cNvSpPr>
            <a:spLocks/>
          </p:cNvSpPr>
          <p:nvPr/>
        </p:nvSpPr>
        <p:spPr bwMode="auto">
          <a:xfrm>
            <a:off x="6259711" y="5911453"/>
            <a:ext cx="2044898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064917" algn="l"/>
                <a:tab pos="0" algn="l"/>
                <a:tab pos="910796" algn="l"/>
                <a:tab pos="1830521" algn="l"/>
                <a:tab pos="2064917" algn="l"/>
              </a:tabLst>
            </a:pPr>
            <a:r>
              <a:rPr lang="en-US" sz="1000">
                <a:solidFill>
                  <a:srgbClr val="000000"/>
                </a:solidFill>
                <a:ea typeface="ＭＳ Ｐゴシック" charset="0"/>
                <a:cs typeface="Gill Sans Light" charset="0"/>
              </a:rPr>
              <a:t>University of Canterbury,  </a:t>
            </a:r>
          </a:p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064917" algn="l"/>
                <a:tab pos="0" algn="l"/>
                <a:tab pos="910796" algn="l"/>
                <a:tab pos="1830521" algn="l"/>
                <a:tab pos="2064917" algn="l"/>
              </a:tabLst>
            </a:pPr>
            <a:r>
              <a:rPr lang="en-US" sz="1000">
                <a:solidFill>
                  <a:srgbClr val="000000"/>
                </a:solidFill>
                <a:ea typeface="ＭＳ Ｐゴシック" charset="0"/>
                <a:cs typeface="Gill Sans Light" charset="0"/>
              </a:rPr>
              <a:t>Christchurch, New Zealand</a:t>
            </a:r>
          </a:p>
        </p:txBody>
      </p:sp>
      <p:pic>
        <p:nvPicPr>
          <p:cNvPr id="49160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39" y="4286250"/>
            <a:ext cx="419695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56" y="3482578"/>
            <a:ext cx="419695" cy="247799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33" y="4313039"/>
            <a:ext cx="418579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86" y="5679281"/>
            <a:ext cx="419695" cy="250031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4" name="Rectangle 12"/>
          <p:cNvSpPr>
            <a:spLocks/>
          </p:cNvSpPr>
          <p:nvPr/>
        </p:nvSpPr>
        <p:spPr bwMode="auto">
          <a:xfrm>
            <a:off x="848320" y="3411140"/>
            <a:ext cx="208061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</a:tabLst>
            </a:pPr>
            <a:r>
              <a:rPr lang="en-US" sz="1000">
                <a:ea typeface="ＭＳ Ｐゴシック" charset="0"/>
                <a:cs typeface="Gill Sans Light" charset="0"/>
              </a:rPr>
              <a:t>University of Alberta, Canada</a:t>
            </a:r>
          </a:p>
        </p:txBody>
      </p:sp>
      <p:sp>
        <p:nvSpPr>
          <p:cNvPr id="49165" name="Rectangle 13"/>
          <p:cNvSpPr>
            <a:spLocks/>
          </p:cNvSpPr>
          <p:nvPr/>
        </p:nvSpPr>
        <p:spPr bwMode="auto">
          <a:xfrm>
            <a:off x="3330773" y="4616648"/>
            <a:ext cx="2866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03000"/>
              </a:lnSpc>
              <a:tabLst>
                <a:tab pos="0" algn="l"/>
                <a:tab pos="910796" algn="l"/>
                <a:tab pos="1830521" algn="l"/>
                <a:tab pos="2741317" algn="l"/>
                <a:tab pos="3661042" algn="l"/>
                <a:tab pos="4155506" algn="l"/>
              </a:tabLst>
            </a:pPr>
            <a:r>
              <a:rPr lang="en-US" sz="1000" dirty="0">
                <a:ea typeface="ＭＳ Ｐゴシック" charset="0"/>
                <a:cs typeface="Gill Sans Light" charset="0"/>
              </a:rPr>
              <a:t>University of the West Indies, Barbados</a:t>
            </a:r>
          </a:p>
        </p:txBody>
      </p:sp>
      <p:pic>
        <p:nvPicPr>
          <p:cNvPr id="49166" name="Pictur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16" y="4348758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05" y="3366492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3009305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64" y="1768078"/>
            <a:ext cx="419695" cy="251148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0" name="Picture 1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249138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1" name="Picture 19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205829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2" name="Picture 20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985" y="1643063"/>
            <a:ext cx="419695" cy="250031"/>
          </a:xfrm>
          <a:prstGeom prst="rect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7" y="71438"/>
            <a:ext cx="4464844" cy="1358429"/>
          </a:xfrm>
          <a:prstGeom prst="rect">
            <a:avLst/>
          </a:prstGeom>
          <a:noFill/>
          <a:ln>
            <a:noFill/>
          </a:ln>
          <a:effectLst>
            <a:outerShdw blurRad="127000" dist="76199" dir="18660002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4" name="Rectangle 22"/>
          <p:cNvSpPr>
            <a:spLocks/>
          </p:cNvSpPr>
          <p:nvPr/>
        </p:nvSpPr>
        <p:spPr bwMode="auto">
          <a:xfrm>
            <a:off x="154254" y="1542001"/>
            <a:ext cx="5000625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i="1" dirty="0"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10 countries, 40 institutions, ~260 collaborators</a:t>
            </a:r>
          </a:p>
        </p:txBody>
      </p:sp>
      <p:sp>
        <p:nvSpPr>
          <p:cNvPr id="49175" name="Rectangle 23"/>
          <p:cNvSpPr>
            <a:spLocks/>
          </p:cNvSpPr>
          <p:nvPr/>
        </p:nvSpPr>
        <p:spPr bwMode="auto">
          <a:xfrm>
            <a:off x="44648" y="-44648"/>
            <a:ext cx="4750594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200" dirty="0">
                <a:latin typeface="Gill Sans Light"/>
                <a:ea typeface="ＭＳ Ｐゴシック" charset="0"/>
                <a:cs typeface="Gill Sans Light"/>
              </a:rPr>
              <a:t>ICECUBE</a:t>
            </a:r>
          </a:p>
          <a:p>
            <a:pPr algn="l"/>
            <a:r>
              <a:rPr lang="en-US" sz="4200" dirty="0">
                <a:latin typeface="Gill Sans Light"/>
                <a:ea typeface="ＭＳ Ｐゴシック" charset="0"/>
                <a:cs typeface="Gill Sans Light"/>
              </a:rPr>
              <a:t>COLLABORATION</a:t>
            </a:r>
          </a:p>
        </p:txBody>
      </p:sp>
      <p:sp>
        <p:nvSpPr>
          <p:cNvPr id="49176" name="Line 24"/>
          <p:cNvSpPr>
            <a:spLocks noChangeShapeType="1"/>
          </p:cNvSpPr>
          <p:nvPr/>
        </p:nvSpPr>
        <p:spPr bwMode="auto">
          <a:xfrm>
            <a:off x="89297" y="1504653"/>
            <a:ext cx="4233788" cy="12279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0F9B-30AD-D14C-A00A-FE12D4525105}" type="datetime1">
              <a:rPr lang="en-US" smtClean="0"/>
              <a:t>7/6/15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274" y="2849286"/>
            <a:ext cx="3817587" cy="7221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8AC2-E354-6841-B0AF-6DF885E5E43D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Nature’s Accelerators: SNRs?</a:t>
            </a:r>
          </a:p>
        </p:txBody>
      </p:sp>
      <p:pic>
        <p:nvPicPr>
          <p:cNvPr id="4" name="Picture 3" descr="600px-Crab_Neb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56" y="1377108"/>
            <a:ext cx="1858962" cy="1858962"/>
          </a:xfrm>
          <a:prstGeom prst="rect">
            <a:avLst/>
          </a:prstGeom>
        </p:spPr>
      </p:pic>
      <p:pic>
        <p:nvPicPr>
          <p:cNvPr id="5" name="Picture 4" descr="796px-Veil_nebula_lano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32" y="1504172"/>
            <a:ext cx="2250330" cy="1696228"/>
          </a:xfrm>
          <a:prstGeom prst="rect">
            <a:avLst/>
          </a:prstGeom>
        </p:spPr>
      </p:pic>
      <p:pic>
        <p:nvPicPr>
          <p:cNvPr id="6" name="Picture 5" descr="788px-Cassiopeia_A_Spitzer_Cro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32" y="3962400"/>
            <a:ext cx="2305050" cy="1755114"/>
          </a:xfrm>
          <a:prstGeom prst="rect">
            <a:avLst/>
          </a:prstGeom>
        </p:spPr>
      </p:pic>
      <p:pic>
        <p:nvPicPr>
          <p:cNvPr id="7" name="Picture 6" descr="605px-Main_tycho_remnant_fu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33800"/>
            <a:ext cx="2231935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4157" y="1819870"/>
            <a:ext cx="17314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Crab nebula (M1)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Hubble, false color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1943" y="1819870"/>
            <a:ext cx="158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Veil nebula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(NGC6992, etc.)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optical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135" y="4419600"/>
            <a:ext cx="21886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Tycho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 (SN1572 / B </a:t>
            </a:r>
            <a:r>
              <a:rPr lang="en-US" sz="1600" dirty="0" err="1" smtClean="0">
                <a:solidFill>
                  <a:srgbClr val="000000"/>
                </a:solidFill>
                <a:latin typeface="Gill Sans Light"/>
                <a:cs typeface="Gill Sans Light"/>
              </a:rPr>
              <a:t>Cas</a:t>
            </a:r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)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X-ray / infrared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4012" y="4419600"/>
            <a:ext cx="21892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Cassiopeia A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Gill Sans Light"/>
                <a:cs typeface="Gill Sans Light"/>
              </a:rPr>
              <a:t>X-ray / optical / infrared</a:t>
            </a:r>
            <a:endParaRPr lang="en-US" sz="1600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7534" y="6026336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several supernova remnants (SNR) in our Galaxy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A8B2-7B39-3448-A0D3-6EB5AEB0CCFE}" type="datetime1">
              <a:rPr lang="en-US" smtClean="0"/>
              <a:t>7/6/15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rc0708_v3_energy_rec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38071" r="49208" b="40064"/>
          <a:stretch/>
        </p:blipFill>
        <p:spPr>
          <a:xfrm>
            <a:off x="5480105" y="1222398"/>
            <a:ext cx="3445603" cy="3423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Detector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9211" y="991565"/>
            <a:ext cx="214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Simulated tracks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8563" y="962092"/>
            <a:ext cx="248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Simulated cascades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38" y="6085523"/>
            <a:ext cx="7725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 Light"/>
                <a:cs typeface="Gill Sans Light"/>
              </a:rPr>
              <a:t>Continual time synchronization to ~2 ns; ice calibration with in-situ flashers</a:t>
            </a:r>
            <a:endParaRPr lang="en-US" sz="2000" dirty="0">
              <a:latin typeface="Gill Sans Light"/>
              <a:cs typeface="Gill Sans Light"/>
            </a:endParaRPr>
          </a:p>
        </p:txBody>
      </p:sp>
      <p:pic>
        <p:nvPicPr>
          <p:cNvPr id="8" name="Picture 7" descr="1012.2137 angular resolu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1" t="52990" r="11056" b="26431"/>
          <a:stretch/>
        </p:blipFill>
        <p:spPr>
          <a:xfrm>
            <a:off x="0" y="1354487"/>
            <a:ext cx="4631026" cy="3453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7338" y="4566739"/>
            <a:ext cx="2910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angular resolution: ~1º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140" y="4943796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ea typeface="Lucida Grande"/>
                <a:cs typeface="Calibri"/>
              </a:rPr>
              <a:t>μ</a:t>
            </a:r>
            <a:r>
              <a:rPr lang="en-US" sz="2400" dirty="0">
                <a:latin typeface="Gill Sans Light"/>
                <a:cs typeface="Gill Sans Light"/>
              </a:rPr>
              <a:t> </a:t>
            </a:r>
            <a:r>
              <a:rPr lang="en-US" sz="2400" dirty="0" smtClean="0">
                <a:latin typeface="Gill Sans Light"/>
                <a:cs typeface="Gill Sans Light"/>
              </a:rPr>
              <a:t>energy estimation via </a:t>
            </a:r>
            <a:r>
              <a:rPr lang="en-US" sz="2400" dirty="0" err="1" smtClean="0">
                <a:latin typeface="Gill Sans Light"/>
                <a:cs typeface="Gill Sans Light"/>
              </a:rPr>
              <a:t>dE</a:t>
            </a:r>
            <a:r>
              <a:rPr lang="en-US" sz="2400" dirty="0" smtClean="0">
                <a:latin typeface="Gill Sans Light"/>
                <a:cs typeface="Gill Sans Light"/>
              </a:rPr>
              <a:t>/dx</a:t>
            </a:r>
          </a:p>
          <a:p>
            <a:r>
              <a:rPr lang="en-US" sz="2400" dirty="0" smtClean="0">
                <a:latin typeface="Gill Sans Light"/>
                <a:cs typeface="Gill Sans Light"/>
              </a:rPr>
              <a:t>~30% in log</a:t>
            </a:r>
            <a:r>
              <a:rPr lang="en-US" sz="2400" baseline="-25000" dirty="0" smtClean="0">
                <a:latin typeface="Gill Sans Light"/>
                <a:cs typeface="Gill Sans Light"/>
              </a:rPr>
              <a:t>10</a:t>
            </a:r>
            <a:r>
              <a:rPr lang="en-US" sz="2400" dirty="0" smtClean="0">
                <a:latin typeface="Gill Sans Light"/>
                <a:cs typeface="Gill Sans Light"/>
              </a:rPr>
              <a:t>(E)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8569" y="5132309"/>
            <a:ext cx="346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angular resolution: ~10-30º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8569" y="4670644"/>
            <a:ext cx="3129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energy resolution: ~35%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D0C8B-9075-124B-954C-63B8281231E7}" type="datetime1">
              <a:rPr lang="en-US" smtClean="0"/>
              <a:t>7/6/15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49581" y="1570907"/>
            <a:ext cx="108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Gill Sans Light"/>
                <a:cs typeface="Gill Sans Light"/>
              </a:rPr>
              <a:t>IC40</a:t>
            </a:r>
          </a:p>
          <a:p>
            <a:pPr algn="r"/>
            <a:r>
              <a:rPr lang="en-US" sz="1400" dirty="0" smtClean="0">
                <a:latin typeface="Gill Sans Light"/>
                <a:cs typeface="Gill Sans Light"/>
              </a:rPr>
              <a:t>E</a:t>
            </a:r>
            <a:r>
              <a:rPr lang="en-US" sz="1400" baseline="30000" dirty="0" smtClean="0">
                <a:latin typeface="Gill Sans Light"/>
                <a:cs typeface="Gill Sans Light"/>
              </a:rPr>
              <a:t>-2</a:t>
            </a:r>
            <a:r>
              <a:rPr lang="en-US" sz="1400" dirty="0" smtClean="0">
                <a:latin typeface="Gill Sans Light"/>
                <a:cs typeface="Gill Sans Light"/>
              </a:rPr>
              <a:t> spectrum</a:t>
            </a:r>
          </a:p>
        </p:txBody>
      </p:sp>
    </p:spTree>
    <p:extLst>
      <p:ext uri="{BB962C8B-B14F-4D97-AF65-F5344CB8AC3E}">
        <p14:creationId xmlns:p14="http://schemas.microsoft.com/office/powerpoint/2010/main" val="409258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Shadow of the Moon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1FF6E-180F-F84E-B214-DD0EB269AB3A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500"/>
            <a:ext cx="9183612" cy="5299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480" r="1306" b="2239"/>
          <a:stretch/>
        </p:blipFill>
        <p:spPr>
          <a:xfrm>
            <a:off x="13512" y="3513779"/>
            <a:ext cx="3688676" cy="333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Cascade Directional Reconstruction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9D2A-FE84-B943-9FC6-24E4ACEB2638}" type="datetime1">
              <a:rPr lang="en-US" smtClean="0"/>
              <a:t>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 descr="Whitehorn HESE vlvnt 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16785" r="9152" b="13644"/>
          <a:stretch/>
        </p:blipFill>
        <p:spPr>
          <a:xfrm>
            <a:off x="282221" y="1086556"/>
            <a:ext cx="8607776" cy="53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Muon Background Estimation From Data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78B7-AB2D-8C4D-8BCE-095C8E2FD416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 descr="Kopper HESE TAUP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4" t="17251" r="7981"/>
          <a:stretch/>
        </p:blipFill>
        <p:spPr>
          <a:xfrm>
            <a:off x="4692207" y="1305445"/>
            <a:ext cx="3995576" cy="456906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6642" y="1384289"/>
            <a:ext cx="4023294" cy="500649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Add one layer of DOMs to “tag” known background events</a:t>
            </a:r>
          </a:p>
          <a:p>
            <a:pPr lvl="1"/>
            <a:r>
              <a:rPr lang="en-US" dirty="0" smtClean="0"/>
              <a:t>use these to evaluate veto efficiency</a:t>
            </a:r>
          </a:p>
          <a:p>
            <a:pPr lvl="1"/>
            <a:endParaRPr lang="en-US" dirty="0"/>
          </a:p>
          <a:p>
            <a:r>
              <a:rPr lang="en-US" dirty="0" smtClean="0"/>
              <a:t>Can be checked at lower energies where background dominates</a:t>
            </a:r>
          </a:p>
          <a:p>
            <a:endParaRPr lang="en-US" dirty="0"/>
          </a:p>
          <a:p>
            <a:r>
              <a:rPr lang="en-US" dirty="0" smtClean="0"/>
              <a:t>Estimated muon background:</a:t>
            </a:r>
          </a:p>
          <a:p>
            <a:pPr lvl="1"/>
            <a:r>
              <a:rPr lang="en-US" dirty="0"/>
              <a:t>3</a:t>
            </a:r>
            <a:r>
              <a:rPr lang="en-US" dirty="0" smtClean="0"/>
              <a:t> ± 1.5 events / year</a:t>
            </a:r>
          </a:p>
          <a:p>
            <a:endParaRPr lang="en-US" dirty="0"/>
          </a:p>
          <a:p>
            <a:r>
              <a:rPr lang="en-US" dirty="0" smtClean="0"/>
              <a:t>Remaining background is atmospheric neutrinos</a:t>
            </a:r>
          </a:p>
          <a:p>
            <a:pPr lvl="1"/>
            <a:r>
              <a:rPr lang="en-US" dirty="0" smtClean="0"/>
              <a:t>2.3 </a:t>
            </a:r>
            <a:r>
              <a:rPr lang="en-US" baseline="30000" dirty="0" smtClean="0"/>
              <a:t>+1.9</a:t>
            </a:r>
            <a:r>
              <a:rPr lang="en-US" baseline="-25000" dirty="0" smtClean="0"/>
              <a:t>-0.6</a:t>
            </a:r>
            <a:r>
              <a:rPr lang="en-US" dirty="0" smtClean="0"/>
              <a:t> events / year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1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IceCube Data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584E-2CD3-B647-B526-3DBC99BC33CA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pic>
        <p:nvPicPr>
          <p:cNvPr id="6" name="Picture 5" descr="high_level_data_fl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443864" y="1039928"/>
            <a:ext cx="8270905" cy="5477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286" y="3440057"/>
            <a:ext cx="83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DOMs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AABB-D14F-7D46-80AA-900CF0C7AB4B}" type="slidenum">
              <a:rPr lang="en-US" smtClean="0"/>
              <a:t>44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0286" y="3840167"/>
            <a:ext cx="831878" cy="564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2732" y="546228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 TB/day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13222" y="266805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 GB/day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143" y="865204"/>
            <a:ext cx="23622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M87</a:t>
            </a:r>
            <a:endParaRPr lang="en-US" sz="4000" dirty="0"/>
          </a:p>
        </p:txBody>
      </p:sp>
      <p:pic>
        <p:nvPicPr>
          <p:cNvPr id="5" name="Picture 4" descr="Active.galaxy.arp.500pix.jpg"/>
          <p:cNvPicPr>
            <a:picLocks noChangeAspect="1"/>
          </p:cNvPicPr>
          <p:nvPr/>
        </p:nvPicPr>
        <p:blipFill>
          <a:blip r:embed="rId2"/>
          <a:srcRect l="3894" t="7174" r="4604" b="13243"/>
          <a:stretch>
            <a:fillRect/>
          </a:stretch>
        </p:blipFill>
        <p:spPr>
          <a:xfrm>
            <a:off x="421531" y="1784309"/>
            <a:ext cx="3442793" cy="374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31884" y="1239599"/>
            <a:ext cx="5566795" cy="520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Centaurus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 A (NGC 5128)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Light"/>
              <a:ea typeface="+mj-ea"/>
              <a:cs typeface="Gill Sans Light"/>
            </a:endParaRPr>
          </a:p>
        </p:txBody>
      </p:sp>
      <p:pic>
        <p:nvPicPr>
          <p:cNvPr id="7" name="Picture 6" descr="cena_co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78" y="1830340"/>
            <a:ext cx="4847954" cy="3696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1747"/>
            <a:ext cx="8229600" cy="72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ill Sans Light"/>
                <a:ea typeface="+mj-ea"/>
                <a:cs typeface="Gill Sans Light"/>
              </a:defRPr>
            </a:lvl1pPr>
          </a:lstStyle>
          <a:p>
            <a:r>
              <a:rPr lang="en-US" dirty="0" smtClean="0"/>
              <a:t>Nature’s Accelerators: AGN?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7280" y="5810443"/>
            <a:ext cx="514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composite images of two active galactic nuclei (AGN)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70461"/>
            <a:ext cx="2133600" cy="365125"/>
          </a:xfrm>
        </p:spPr>
        <p:txBody>
          <a:bodyPr/>
          <a:lstStyle/>
          <a:p>
            <a:fld id="{D63F648E-CE79-0947-8C4F-516524E5E15F}" type="datetime1">
              <a:rPr lang="en-US" smtClean="0"/>
              <a:t>7/6/15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370461"/>
            <a:ext cx="2895600" cy="365125"/>
          </a:xfrm>
        </p:spPr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70461"/>
            <a:ext cx="2133600" cy="365125"/>
          </a:xfrm>
        </p:spPr>
        <p:txBody>
          <a:bodyPr/>
          <a:lstStyle/>
          <a:p>
            <a:fld id="{B2730214-7777-9F45-8FA2-3861A1E0E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0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Particle Physics Primer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6830B-3AAB-BF44-B377-F3730ECC84B3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higgs-elementary-particles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/>
          <a:stretch/>
        </p:blipFill>
        <p:spPr>
          <a:xfrm>
            <a:off x="457200" y="1051075"/>
            <a:ext cx="4992894" cy="4987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2338" y="1335739"/>
            <a:ext cx="34922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Everyday matter: up, down quarks and electrons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Three types or “flavor” of neutrino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no electric or color charge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small, unknown masses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can oscillate / change flavor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latin typeface="Gill Sans Light"/>
              <a:cs typeface="Gill Sans Ligh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Flavors related to the three charged leptons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Gill Sans Light"/>
                <a:cs typeface="Gill Sans Light"/>
              </a:rPr>
              <a:t>certain interactions can produce electron, muon, tau </a:t>
            </a:r>
            <a:endParaRPr lang="en-US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53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395" y="30163"/>
            <a:ext cx="281564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ources </a:t>
            </a:r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of </a:t>
            </a:r>
            <a:r>
              <a:rPr lang="en-US" sz="2400" i="1" dirty="0" smtClean="0">
                <a:solidFill>
                  <a:schemeClr val="bg1"/>
                </a:solidFill>
                <a:latin typeface="Gill Sans"/>
                <a:cs typeface="Gill Sans"/>
                <a:sym typeface="Symbol" charset="2"/>
              </a:rPr>
              <a:t>neutrinos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nuclear 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reactions</a:t>
            </a:r>
          </a:p>
          <a:p>
            <a:pPr algn="ctr" eaLnBrk="0" hangingPunct="0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/ decay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9842" y="4876800"/>
            <a:ext cx="2219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latin typeface="Gill Sans"/>
                <a:cs typeface="Gill Sans"/>
              </a:rPr>
              <a:t>nuclear reactors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93060" y="5838825"/>
            <a:ext cx="26340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 algn="ctr" eaLnBrk="0" hangingPunct="0"/>
            <a:r>
              <a:rPr lang="en-US" sz="2400" dirty="0">
                <a:latin typeface="Gill Sans"/>
                <a:cs typeface="Gill Sans"/>
              </a:rPr>
              <a:t>E</a:t>
            </a:r>
            <a:r>
              <a:rPr lang="en-US" sz="2400" dirty="0" smtClean="0">
                <a:latin typeface="Gill Sans"/>
                <a:cs typeface="Gill Sans"/>
              </a:rPr>
              <a:t>arth’s </a:t>
            </a:r>
            <a:r>
              <a:rPr lang="en-US" sz="2400" dirty="0">
                <a:latin typeface="Gill Sans"/>
                <a:cs typeface="Gill Sans"/>
              </a:rPr>
              <a:t>radioactivity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27114" y="6356350"/>
            <a:ext cx="171378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latin typeface="Gill Sans"/>
                <a:cs typeface="Gill Sans"/>
              </a:rPr>
              <a:t>accelerators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5904" y="2378075"/>
            <a:ext cx="1498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Sun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19982" y="141255"/>
            <a:ext cx="17235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Big </a:t>
            </a:r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B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ang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eaLnBrk="0" hangingPunct="0"/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026451" y="1025182"/>
            <a:ext cx="149271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upernova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 eaLnBrk="0" hangingPunct="0"/>
            <a:r>
              <a:rPr lang="en-US" sz="2400" dirty="0">
                <a:solidFill>
                  <a:schemeClr val="bg1"/>
                </a:solidFill>
                <a:latin typeface="Gill Sans"/>
                <a:cs typeface="Gill Sans"/>
              </a:rPr>
              <a:t>1987A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15349" y="2918678"/>
            <a:ext cx="21517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latin typeface="Gill Sans"/>
                <a:cs typeface="Gill Sans"/>
              </a:rPr>
              <a:t>the </a:t>
            </a:r>
            <a:r>
              <a:rPr lang="en-US" sz="2400" dirty="0" smtClean="0">
                <a:latin typeface="Gill Sans"/>
                <a:cs typeface="Gill Sans"/>
              </a:rPr>
              <a:t>atmosphere</a:t>
            </a:r>
          </a:p>
          <a:p>
            <a:pPr algn="ctr" eaLnBrk="0" hangingPunct="0"/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7467600" y="2743200"/>
            <a:ext cx="304800" cy="457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664713" y="2341454"/>
            <a:ext cx="2550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cosmic ray sources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3500-BA19-5148-B287-E543234B5B2C}" type="datetime1">
              <a:rPr lang="en-US" smtClean="0"/>
              <a:t>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1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Different Locations, Same Particle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280" y="3482554"/>
            <a:ext cx="7315828" cy="2174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Similar processes happening in: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osmic ray sources (ambient light, gas)</a:t>
            </a:r>
          </a:p>
          <a:p>
            <a:r>
              <a:rPr lang="en-US" sz="2400" dirty="0"/>
              <a:t>outer space (cosmic microwave background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Earth’s atmosphere (N, O, etc. nucleus)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51FB1-F94E-B349-9BA0-E70CE64CCF56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6268" y="1200734"/>
            <a:ext cx="5195864" cy="2163249"/>
            <a:chOff x="2555207" y="2566582"/>
            <a:chExt cx="3463628" cy="1442049"/>
          </a:xfrm>
        </p:grpSpPr>
        <p:sp>
          <p:nvSpPr>
            <p:cNvPr id="8" name="Rectangle 7"/>
            <p:cNvSpPr/>
            <p:nvPr/>
          </p:nvSpPr>
          <p:spPr>
            <a:xfrm>
              <a:off x="2685327" y="2566582"/>
              <a:ext cx="3333508" cy="1442049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2102667"/>
                </p:ext>
              </p:extLst>
            </p:nvPr>
          </p:nvGraphicFramePr>
          <p:xfrm>
            <a:off x="2555207" y="2675257"/>
            <a:ext cx="2312271" cy="427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8" name="Equation" r:id="rId3" imgW="1714500" imgH="317500" progId="Equation.3">
                    <p:embed/>
                  </p:oleObj>
                </mc:Choice>
                <mc:Fallback>
                  <p:oleObj name="Equation" r:id="rId3" imgW="1714500" imgH="317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5207" y="2675257"/>
                          <a:ext cx="2312271" cy="4275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3730652" y="3156470"/>
            <a:ext cx="1282839" cy="366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9" name="Equation" r:id="rId5" imgW="889000" imgH="254000" progId="">
                    <p:embed/>
                  </p:oleObj>
                </mc:Choice>
                <mc:Fallback>
                  <p:oleObj name="Equation" r:id="rId5" imgW="889000" imgH="254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0652" y="3156470"/>
                          <a:ext cx="1282839" cy="366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4271414" y="3540136"/>
            <a:ext cx="1613819" cy="362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0" name="Equation" r:id="rId7" imgW="1130300" imgH="254000" progId="Equation.3">
                    <p:embed/>
                  </p:oleObj>
                </mc:Choice>
                <mc:Fallback>
                  <p:oleObj name="Equation" r:id="rId7" imgW="11303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1414" y="3540136"/>
                          <a:ext cx="1613819" cy="3626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5884684" y="1133184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Light"/>
                <a:cs typeface="Gill Sans Light"/>
              </a:rPr>
              <a:t>High-energy proton collides with anything:</a:t>
            </a:r>
          </a:p>
          <a:p>
            <a:r>
              <a:rPr lang="en-US" sz="2400" dirty="0" smtClean="0">
                <a:latin typeface="Gill Sans Light"/>
                <a:cs typeface="Gill Sans Light"/>
              </a:rPr>
              <a:t>     </a:t>
            </a:r>
            <a:r>
              <a:rPr lang="en-US" sz="2400" u="sng" dirty="0" smtClean="0">
                <a:latin typeface="Gill Sans Light"/>
                <a:cs typeface="Gill Sans Light"/>
              </a:rPr>
              <a:t>pions!</a:t>
            </a:r>
          </a:p>
          <a:p>
            <a:endParaRPr lang="en-US" sz="2400" dirty="0">
              <a:latin typeface="Gill Sans Light"/>
              <a:cs typeface="Gill Sans Light"/>
            </a:endParaRPr>
          </a:p>
          <a:p>
            <a:r>
              <a:rPr lang="en-US" sz="2400" dirty="0">
                <a:latin typeface="Gill Sans Light"/>
                <a:cs typeface="Gill Sans Light"/>
              </a:rPr>
              <a:t>D</a:t>
            </a:r>
            <a:r>
              <a:rPr lang="en-US" sz="2400" dirty="0" smtClean="0">
                <a:latin typeface="Gill Sans Light"/>
                <a:cs typeface="Gill Sans Light"/>
              </a:rPr>
              <a:t>ecay to gamma-rays,</a:t>
            </a:r>
          </a:p>
          <a:p>
            <a:r>
              <a:rPr lang="en-US" sz="2400" dirty="0" smtClean="0">
                <a:latin typeface="Gill Sans Light"/>
                <a:cs typeface="Gill Sans Light"/>
              </a:rPr>
              <a:t>muons, neutrinos, etc.</a:t>
            </a:r>
            <a:endParaRPr lang="en-US" sz="2400" dirty="0">
              <a:latin typeface="Gill Sans Light"/>
              <a:cs typeface="Gill Sans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836" y="5576083"/>
            <a:ext cx="708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Gill Sans Light"/>
                <a:cs typeface="Gill Sans Light"/>
              </a:rPr>
              <a:t>Cosmic rays and neutrinos are closely connected</a:t>
            </a:r>
            <a:endParaRPr lang="en-US" sz="2800" b="1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957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Cosmic Ray Air Shower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C806C-818A-D54F-9DE1-64020C983EFB}" type="datetime1">
              <a:rPr lang="en-US" smtClean="0"/>
              <a:t>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Kelley, REU Talk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30214-7777-9F45-8FA2-3861A1E0E908}" type="slidenum">
              <a:rPr lang="en-US" smtClean="0"/>
              <a:t>9</a:t>
            </a:fld>
            <a:endParaRPr lang="en-US"/>
          </a:p>
        </p:txBody>
      </p:sp>
      <p:pic>
        <p:nvPicPr>
          <p:cNvPr id="7" name="air_shower_simulation.mpg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898" y="953753"/>
            <a:ext cx="8551862" cy="58794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2138" y="1613290"/>
            <a:ext cx="2438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blue:electrons</a:t>
            </a:r>
            <a:r>
              <a:rPr lang="en-US" sz="1400" dirty="0"/>
              <a:t>/positrons </a:t>
            </a:r>
          </a:p>
          <a:p>
            <a:r>
              <a:rPr lang="en-US" sz="1400" dirty="0" err="1"/>
              <a:t>cyan:photons</a:t>
            </a:r>
            <a:endParaRPr lang="en-US" sz="1400" dirty="0"/>
          </a:p>
          <a:p>
            <a:r>
              <a:rPr lang="en-US" sz="1400" dirty="0" err="1"/>
              <a:t>red:neutrons</a:t>
            </a:r>
            <a:endParaRPr lang="en-US" sz="1400" dirty="0"/>
          </a:p>
          <a:p>
            <a:r>
              <a:rPr lang="en-US" sz="1400" dirty="0"/>
              <a:t>orange: protons</a:t>
            </a:r>
          </a:p>
          <a:p>
            <a:r>
              <a:rPr lang="en-US" sz="1400" dirty="0"/>
              <a:t>gray: mesons</a:t>
            </a:r>
          </a:p>
          <a:p>
            <a:r>
              <a:rPr lang="en-US" sz="1400" dirty="0" err="1" smtClean="0"/>
              <a:t>green:muons</a:t>
            </a:r>
            <a:endParaRPr lang="en-US" sz="1400" dirty="0" smtClean="0"/>
          </a:p>
          <a:p>
            <a:r>
              <a:rPr lang="en-US" sz="1400" dirty="0" smtClean="0"/>
              <a:t>???: neutrinos</a:t>
            </a:r>
            <a:r>
              <a:rPr lang="en-US" sz="1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8689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31069</TotalTime>
  <Words>1754</Words>
  <Application>Microsoft Macintosh PowerPoint</Application>
  <PresentationFormat>On-screen Show (4:3)</PresentationFormat>
  <Paragraphs>436</Paragraphs>
  <Slides>44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Office Theme</vt:lpstr>
      <vt:lpstr>Equation</vt:lpstr>
      <vt:lpstr>Document</vt:lpstr>
      <vt:lpstr>IceCube’s Observation of Cosmic Neutrinos</vt:lpstr>
      <vt:lpstr>IceCube in the News</vt:lpstr>
      <vt:lpstr>A 100-Year-Old Mystery...</vt:lpstr>
      <vt:lpstr>Nature’s Accelerators: SNRs?</vt:lpstr>
      <vt:lpstr>M87</vt:lpstr>
      <vt:lpstr>Particle Physics Primer</vt:lpstr>
      <vt:lpstr>PowerPoint Presentation</vt:lpstr>
      <vt:lpstr>Different Locations, Same Particle Physics</vt:lpstr>
      <vt:lpstr>Cosmic Ray Air Shower Simulation</vt:lpstr>
      <vt:lpstr>How Do We Detect ?</vt:lpstr>
      <vt:lpstr>Earth’s Transparent Medium: H2O</vt:lpstr>
      <vt:lpstr>PowerPoint Presentation</vt:lpstr>
      <vt:lpstr>The IceCube Detector</vt:lpstr>
      <vt:lpstr>PowerPoint Presentation</vt:lpstr>
      <vt:lpstr>PowerPoint Presentation</vt:lpstr>
      <vt:lpstr>Deep Ice is Extremely Clear</vt:lpstr>
      <vt:lpstr>Dec 18, 2010: final DOM deployed</vt:lpstr>
      <vt:lpstr>What IceCube Sees</vt:lpstr>
      <vt:lpstr>Event Signatures</vt:lpstr>
      <vt:lpstr>Neutrino Point Source Searches</vt:lpstr>
      <vt:lpstr>IceCube 3-year Neutrino Sky</vt:lpstr>
      <vt:lpstr>IceCube 4-year Neutrino Sky</vt:lpstr>
      <vt:lpstr>Ultra-high Energy Neutrino Search</vt:lpstr>
      <vt:lpstr>IceCube EHE Neutrino Search</vt:lpstr>
      <vt:lpstr>Highest-energy Neutrinos Ever Observed</vt:lpstr>
      <vt:lpstr>How to find more?</vt:lpstr>
      <vt:lpstr>Results: 26 more events</vt:lpstr>
      <vt:lpstr>A Few Events</vt:lpstr>
      <vt:lpstr>What Are They?</vt:lpstr>
      <vt:lpstr>Charge (Brightness) Distribution</vt:lpstr>
      <vt:lpstr>Deposited Energy Spectrum</vt:lpstr>
      <vt:lpstr>Skymap of the Event Directions (2013)</vt:lpstr>
      <vt:lpstr>Update Skymap (2015)</vt:lpstr>
      <vt:lpstr>Why is this Interesting?</vt:lpstr>
      <vt:lpstr>Other Neutrino Experiments at South Pole</vt:lpstr>
      <vt:lpstr>What’s Next?</vt:lpstr>
      <vt:lpstr>What’s After That?</vt:lpstr>
      <vt:lpstr>PowerPoint Presentation</vt:lpstr>
      <vt:lpstr>Backup Slides</vt:lpstr>
      <vt:lpstr>Detector Performance</vt:lpstr>
      <vt:lpstr>Shadow of the Moon</vt:lpstr>
      <vt:lpstr>Cascade Directional Reconstruction</vt:lpstr>
      <vt:lpstr>Muon Background Estimation From Data</vt:lpstr>
      <vt:lpstr>IceCube Data Flow</vt:lpstr>
    </vt:vector>
  </TitlesOfParts>
  <Company>Snow Monkey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Frankinson</dc:creator>
  <cp:lastModifiedBy>John Kelley</cp:lastModifiedBy>
  <cp:revision>332</cp:revision>
  <dcterms:created xsi:type="dcterms:W3CDTF">2012-06-28T16:35:21Z</dcterms:created>
  <dcterms:modified xsi:type="dcterms:W3CDTF">2015-07-06T15:23:48Z</dcterms:modified>
</cp:coreProperties>
</file>