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4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5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7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8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9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0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1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3.xml" ContentType="application/vnd.openxmlformats-officedocument.presentationml.notesSlide+xml"/>
  <Override PartName="/ppt/embeddings/oleObject11.bin" ContentType="application/vnd.openxmlformats-officedocument.oleObject"/>
  <Override PartName="/ppt/notesSlides/notesSlide4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5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theme/themeOverride1.xml" ContentType="application/vnd.openxmlformats-officedocument.themeOverride+xml"/>
  <Override PartName="/ppt/embeddings/oleObject24.bin" ContentType="application/vnd.openxmlformats-officedocument.oleObject"/>
  <Override PartName="/ppt/notesSlides/notesSlide6.xml" ContentType="application/vnd.openxmlformats-officedocument.presentationml.notesSlide+xml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theme/themeOverride2.xml" ContentType="application/vnd.openxmlformats-officedocument.themeOverr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theme/themeOverride3.xml" ContentType="application/vnd.openxmlformats-officedocument.themeOverride+xml"/>
  <Override PartName="/ppt/embeddings/oleObject32.bin" ContentType="application/vnd.openxmlformats-officedocument.oleObject"/>
  <Override PartName="/ppt/theme/themeOverride4.xml" ContentType="application/vnd.openxmlformats-officedocument.themeOverride+xml"/>
  <Override PartName="/ppt/embeddings/oleObject33.bin" ContentType="application/vnd.openxmlformats-officedocument.oleObject"/>
  <Override PartName="/ppt/theme/themeOverride5.xml" ContentType="application/vnd.openxmlformats-officedocument.themeOverride+xml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theme/themeOverride6.xml" ContentType="application/vnd.openxmlformats-officedocument.themeOverride+xml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notesSlides/notesSlide7.xml" ContentType="application/vnd.openxmlformats-officedocument.presentationml.notesSlide+xml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notesSlides/notesSlide8.xml" ContentType="application/vnd.openxmlformats-officedocument.presentationml.notesSlide+xml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notesSlides/notesSlide9.xml" ContentType="application/vnd.openxmlformats-officedocument.presentationml.notesSlide+xml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notesSlides/notesSlide10.xml" ContentType="application/vnd.openxmlformats-officedocument.presentationml.notesSlide+xml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notesSlides/notesSlide11.xml" ContentType="application/vnd.openxmlformats-officedocument.presentationml.notesSlide+xml"/>
  <Override PartName="/ppt/embeddings/oleObject49.bin" ContentType="application/vnd.openxmlformats-officedocument.oleObject"/>
  <Override PartName="/ppt/embeddings/Microsoft_Equation1.bin" ContentType="application/vnd.openxmlformats-officedocument.oleObject"/>
  <Override PartName="/ppt/embeddings/oleObject50.bin" ContentType="application/vnd.openxmlformats-officedocument.oleObject"/>
  <Override PartName="/ppt/notesSlides/notesSlide12.xml" ContentType="application/vnd.openxmlformats-officedocument.presentationml.notesSlide+xml"/>
  <Override PartName="/ppt/embeddings/oleObject51.bin" ContentType="application/vnd.openxmlformats-officedocument.oleObject"/>
  <Override PartName="/ppt/notesSlides/notesSlide13.xml" ContentType="application/vnd.openxmlformats-officedocument.presentationml.notesSlide+xml"/>
  <Override PartName="/ppt/embeddings/oleObject52.bin" ContentType="application/vnd.openxmlformats-officedocument.oleObject"/>
  <Override PartName="/ppt/notesSlides/notesSlide14.xml" ContentType="application/vnd.openxmlformats-officedocument.presentationml.notesSlide+xml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notesSlides/notesSlide15.xml" ContentType="application/vnd.openxmlformats-officedocument.presentationml.notesSlide+xml"/>
  <Override PartName="/ppt/embeddings/oleObject55.bin" ContentType="application/vnd.openxmlformats-officedocument.oleObject"/>
  <Override PartName="/ppt/notesSlides/notesSlide16.xml" ContentType="application/vnd.openxmlformats-officedocument.presentationml.notesSlide+xml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notesSlides/notesSlide17.xml" ContentType="application/vnd.openxmlformats-officedocument.presentationml.notesSlide+xml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notesSlides/notesSlide18.xml" ContentType="application/vnd.openxmlformats-officedocument.presentationml.notesSlide+xml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notesSlides/notesSlide19.xml" ContentType="application/vnd.openxmlformats-officedocument.presentationml.notesSlide+xml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notesSlides/notesSlide20.xml" ContentType="application/vnd.openxmlformats-officedocument.presentationml.notesSlide+xml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notesSlides/notesSlide21.xml" ContentType="application/vnd.openxmlformats-officedocument.presentationml.notesSlide+xml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notesSlides/notesSlide22.xml" ContentType="application/vnd.openxmlformats-officedocument.presentationml.notesSlide+xml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notesSlides/notesSlide23.xml" ContentType="application/vnd.openxmlformats-officedocument.presentationml.notesSlide+xml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notesSlides/notesSlide24.xml" ContentType="application/vnd.openxmlformats-officedocument.presentationml.notesSlide+xml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notesSlides/notesSlide25.xml" ContentType="application/vnd.openxmlformats-officedocument.presentationml.notesSlide+xml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6" r:id="rId3"/>
    <p:sldMasterId id="2147483699" r:id="rId4"/>
    <p:sldMasterId id="2147483711" r:id="rId5"/>
    <p:sldMasterId id="2147483725" r:id="rId6"/>
    <p:sldMasterId id="2147483740" r:id="rId7"/>
    <p:sldMasterId id="2147483752" r:id="rId8"/>
    <p:sldMasterId id="2147483764" r:id="rId9"/>
    <p:sldMasterId id="2147483776" r:id="rId10"/>
    <p:sldMasterId id="2147483788" r:id="rId11"/>
    <p:sldMasterId id="2147483800" r:id="rId12"/>
    <p:sldMasterId id="2147483817" r:id="rId13"/>
    <p:sldMasterId id="2147483829" r:id="rId14"/>
    <p:sldMasterId id="2147483841" r:id="rId15"/>
    <p:sldMasterId id="2147483854" r:id="rId16"/>
    <p:sldMasterId id="2147483866" r:id="rId17"/>
    <p:sldMasterId id="2147483883" r:id="rId18"/>
    <p:sldMasterId id="2147483895" r:id="rId19"/>
    <p:sldMasterId id="2147483907" r:id="rId20"/>
    <p:sldMasterId id="2147483919" r:id="rId21"/>
    <p:sldMasterId id="2147483934" r:id="rId22"/>
  </p:sldMasterIdLst>
  <p:notesMasterIdLst>
    <p:notesMasterId r:id="rId67"/>
  </p:notesMasterIdLst>
  <p:sldIdLst>
    <p:sldId id="265" r:id="rId23"/>
    <p:sldId id="289" r:id="rId24"/>
    <p:sldId id="290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99" r:id="rId33"/>
    <p:sldId id="266" r:id="rId34"/>
    <p:sldId id="257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301" r:id="rId45"/>
    <p:sldId id="302" r:id="rId46"/>
    <p:sldId id="303" r:id="rId47"/>
    <p:sldId id="304" r:id="rId48"/>
    <p:sldId id="276" r:id="rId49"/>
    <p:sldId id="277" r:id="rId50"/>
    <p:sldId id="278" r:id="rId51"/>
    <p:sldId id="279" r:id="rId52"/>
    <p:sldId id="280" r:id="rId53"/>
    <p:sldId id="300" r:id="rId54"/>
    <p:sldId id="291" r:id="rId55"/>
    <p:sldId id="281" r:id="rId56"/>
    <p:sldId id="282" r:id="rId57"/>
    <p:sldId id="283" r:id="rId58"/>
    <p:sldId id="284" r:id="rId59"/>
    <p:sldId id="305" r:id="rId60"/>
    <p:sldId id="285" r:id="rId61"/>
    <p:sldId id="296" r:id="rId62"/>
    <p:sldId id="287" r:id="rId63"/>
    <p:sldId id="297" r:id="rId64"/>
    <p:sldId id="288" r:id="rId65"/>
    <p:sldId id="298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4F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20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41.xml"/><Relationship Id="rId64" Type="http://schemas.openxmlformats.org/officeDocument/2006/relationships/slide" Target="slides/slide42.xml"/><Relationship Id="rId65" Type="http://schemas.openxmlformats.org/officeDocument/2006/relationships/slide" Target="slides/slide43.xml"/><Relationship Id="rId66" Type="http://schemas.openxmlformats.org/officeDocument/2006/relationships/slide" Target="slides/slide44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28.xml"/><Relationship Id="rId51" Type="http://schemas.openxmlformats.org/officeDocument/2006/relationships/slide" Target="slides/slide29.xml"/><Relationship Id="rId52" Type="http://schemas.openxmlformats.org/officeDocument/2006/relationships/slide" Target="slides/slide30.xml"/><Relationship Id="rId53" Type="http://schemas.openxmlformats.org/officeDocument/2006/relationships/slide" Target="slides/slide31.xml"/><Relationship Id="rId54" Type="http://schemas.openxmlformats.org/officeDocument/2006/relationships/slide" Target="slides/slide32.xml"/><Relationship Id="rId55" Type="http://schemas.openxmlformats.org/officeDocument/2006/relationships/slide" Target="slides/slide33.xml"/><Relationship Id="rId56" Type="http://schemas.openxmlformats.org/officeDocument/2006/relationships/slide" Target="slides/slide34.xml"/><Relationship Id="rId57" Type="http://schemas.openxmlformats.org/officeDocument/2006/relationships/slide" Target="slides/slide35.xml"/><Relationship Id="rId58" Type="http://schemas.openxmlformats.org/officeDocument/2006/relationships/slide" Target="slides/slide36.xml"/><Relationship Id="rId59" Type="http://schemas.openxmlformats.org/officeDocument/2006/relationships/slide" Target="slides/slide37.xml"/><Relationship Id="rId40" Type="http://schemas.openxmlformats.org/officeDocument/2006/relationships/slide" Target="slides/slide18.xml"/><Relationship Id="rId41" Type="http://schemas.openxmlformats.org/officeDocument/2006/relationships/slide" Target="slides/slide19.xml"/><Relationship Id="rId42" Type="http://schemas.openxmlformats.org/officeDocument/2006/relationships/slide" Target="slides/slide20.xml"/><Relationship Id="rId43" Type="http://schemas.openxmlformats.org/officeDocument/2006/relationships/slide" Target="slides/slide21.xml"/><Relationship Id="rId44" Type="http://schemas.openxmlformats.org/officeDocument/2006/relationships/slide" Target="slides/slide22.xml"/><Relationship Id="rId45" Type="http://schemas.openxmlformats.org/officeDocument/2006/relationships/slide" Target="slides/slide23.xml"/><Relationship Id="rId46" Type="http://schemas.openxmlformats.org/officeDocument/2006/relationships/slide" Target="slides/slide24.xml"/><Relationship Id="rId47" Type="http://schemas.openxmlformats.org/officeDocument/2006/relationships/slide" Target="slides/slide25.xml"/><Relationship Id="rId48" Type="http://schemas.openxmlformats.org/officeDocument/2006/relationships/slide" Target="slides/slide26.xml"/><Relationship Id="rId4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8.xml"/><Relationship Id="rId31" Type="http://schemas.openxmlformats.org/officeDocument/2006/relationships/slide" Target="slides/slide9.xml"/><Relationship Id="rId32" Type="http://schemas.openxmlformats.org/officeDocument/2006/relationships/slide" Target="slides/slide10.xml"/><Relationship Id="rId33" Type="http://schemas.openxmlformats.org/officeDocument/2006/relationships/slide" Target="slides/slide11.xml"/><Relationship Id="rId34" Type="http://schemas.openxmlformats.org/officeDocument/2006/relationships/slide" Target="slides/slide12.xml"/><Relationship Id="rId35" Type="http://schemas.openxmlformats.org/officeDocument/2006/relationships/slide" Target="slides/slide13.xml"/><Relationship Id="rId36" Type="http://schemas.openxmlformats.org/officeDocument/2006/relationships/slide" Target="slides/slide14.xml"/><Relationship Id="rId37" Type="http://schemas.openxmlformats.org/officeDocument/2006/relationships/slide" Target="slides/slide15.xml"/><Relationship Id="rId38" Type="http://schemas.openxmlformats.org/officeDocument/2006/relationships/slide" Target="slides/slide16.xml"/><Relationship Id="rId39" Type="http://schemas.openxmlformats.org/officeDocument/2006/relationships/slide" Target="slides/slide17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" Target="slides/slide1.xml"/><Relationship Id="rId24" Type="http://schemas.openxmlformats.org/officeDocument/2006/relationships/slide" Target="slides/slide2.xml"/><Relationship Id="rId25" Type="http://schemas.openxmlformats.org/officeDocument/2006/relationships/slide" Target="slides/slide3.xml"/><Relationship Id="rId26" Type="http://schemas.openxmlformats.org/officeDocument/2006/relationships/slide" Target="slides/slide4.xml"/><Relationship Id="rId27" Type="http://schemas.openxmlformats.org/officeDocument/2006/relationships/slide" Target="slides/slide5.xml"/><Relationship Id="rId28" Type="http://schemas.openxmlformats.org/officeDocument/2006/relationships/slide" Target="slides/slide6.xml"/><Relationship Id="rId29" Type="http://schemas.openxmlformats.org/officeDocument/2006/relationships/slide" Target="slides/slide7.xml"/><Relationship Id="rId60" Type="http://schemas.openxmlformats.org/officeDocument/2006/relationships/slide" Target="slides/slide38.xml"/><Relationship Id="rId61" Type="http://schemas.openxmlformats.org/officeDocument/2006/relationships/slide" Target="slides/slide39.xml"/><Relationship Id="rId62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4" Type="http://schemas.openxmlformats.org/officeDocument/2006/relationships/image" Target="../media/image30.wmf"/><Relationship Id="rId5" Type="http://schemas.openxmlformats.org/officeDocument/2006/relationships/image" Target="../media/image31.wmf"/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34.wmf"/><Relationship Id="rId3" Type="http://schemas.openxmlformats.org/officeDocument/2006/relationships/image" Target="../media/image3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6.wmf"/><Relationship Id="rId3" Type="http://schemas.openxmlformats.org/officeDocument/2006/relationships/image" Target="../media/image3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7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38.wmf"/><Relationship Id="rId3" Type="http://schemas.openxmlformats.org/officeDocument/2006/relationships/image" Target="../media/image39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0.emf"/><Relationship Id="rId3" Type="http://schemas.openxmlformats.org/officeDocument/2006/relationships/image" Target="../media/image4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4" Type="http://schemas.openxmlformats.org/officeDocument/2006/relationships/image" Target="../media/image48.wmf"/><Relationship Id="rId1" Type="http://schemas.openxmlformats.org/officeDocument/2006/relationships/image" Target="../media/image45.png"/><Relationship Id="rId2" Type="http://schemas.openxmlformats.org/officeDocument/2006/relationships/image" Target="../media/image46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4" Type="http://schemas.openxmlformats.org/officeDocument/2006/relationships/image" Target="../media/image53.wmf"/><Relationship Id="rId5" Type="http://schemas.openxmlformats.org/officeDocument/2006/relationships/image" Target="../media/image54.wmf"/><Relationship Id="rId6" Type="http://schemas.openxmlformats.org/officeDocument/2006/relationships/image" Target="../media/image55.wmf"/><Relationship Id="rId1" Type="http://schemas.openxmlformats.org/officeDocument/2006/relationships/image" Target="../media/image45.png"/><Relationship Id="rId2" Type="http://schemas.openxmlformats.org/officeDocument/2006/relationships/image" Target="../media/image51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4" Type="http://schemas.openxmlformats.org/officeDocument/2006/relationships/image" Target="../media/image58.wmf"/><Relationship Id="rId5" Type="http://schemas.openxmlformats.org/officeDocument/2006/relationships/image" Target="../media/image59.wmf"/><Relationship Id="rId6" Type="http://schemas.openxmlformats.org/officeDocument/2006/relationships/image" Target="../media/image60.wmf"/><Relationship Id="rId1" Type="http://schemas.openxmlformats.org/officeDocument/2006/relationships/image" Target="../media/image45.png"/><Relationship Id="rId2" Type="http://schemas.openxmlformats.org/officeDocument/2006/relationships/image" Target="../media/image56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6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62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63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wmf"/><Relationship Id="rId3" Type="http://schemas.openxmlformats.org/officeDocument/2006/relationships/image" Target="../media/image66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7.wmf"/><Relationship Id="rId3" Type="http://schemas.openxmlformats.org/officeDocument/2006/relationships/image" Target="../media/image68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wmf"/><Relationship Id="rId5" Type="http://schemas.openxmlformats.org/officeDocument/2006/relationships/image" Target="../media/image12.emf"/><Relationship Id="rId1" Type="http://schemas.openxmlformats.org/officeDocument/2006/relationships/image" Target="../media/image8.png"/><Relationship Id="rId2" Type="http://schemas.openxmlformats.org/officeDocument/2006/relationships/image" Target="../media/image9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17.wmf"/><Relationship Id="rId3" Type="http://schemas.openxmlformats.org/officeDocument/2006/relationships/image" Target="../media/image1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2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A5950-2589-2A45-95C4-07A3C2915755}" type="datetimeFigureOut">
              <a:rPr lang="en-US" smtClean="0"/>
              <a:t>6/19/14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BBD61-D05B-7B4B-8A5D-6E16CE11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62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F4971F-B9B8-4D40-80FC-87B626858B40}" type="slidenum">
              <a:rPr lang="en-US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E3CA9B-A3A8-4646-980A-E432C91223A1}" type="slidenum">
              <a:rPr lang="en-US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760A85-966C-40A4-9DAC-23B9B1C155F9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416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543F923E-1AD2-4883-A1CC-F3EFF5E84836}" type="slidenum">
              <a:rPr lang="en-US" sz="12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41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B0E1B-6885-974E-B100-4CE974393DA6}" type="slidenum">
              <a:rPr lang="en-US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31EDF7-FC3F-FA41-8AB0-CF258E433601}" type="slidenum">
              <a:rPr lang="en-US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546563-C19A-5448-8429-7586ED33C920}" type="slidenum">
              <a:rPr lang="en-US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2691455F-7B99-0C41-BF6B-98D4BA1F2499}" type="slidenum">
              <a:rPr lang="en-US" sz="1200">
                <a:solidFill>
                  <a:prstClr val="black"/>
                </a:solidFill>
                <a:cs typeface="ＭＳ Ｐゴシック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prstClr val="black"/>
              </a:solidFill>
              <a:cs typeface="ＭＳ Ｐゴシック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6C25F43-4EFC-3B4B-9B22-DAD2CF523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61617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B5F9330-E3FA-BE45-82E9-B7DB5BF7D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89081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2A23B2-1B74-F941-ADED-A0D44A1A6227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324881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663805-3E9B-D843-A560-A5CE9BBD5444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797084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725E3D-446B-D846-A055-F810EED3D7D3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52811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4834F-098C-904B-A98D-34D129DAB52C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987323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56FEDE-51D7-A24F-B970-12159437EE33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620228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172229-4934-724D-B3A5-6F47998F7F7B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56551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B2E92C-3727-F449-9842-DF6690217039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6181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623CC-3051-4E44-8AEA-D8B6EAF61613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854061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531A9-54CB-4347-BDFD-A8D4DEE540CB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204043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CAE7B-1881-F040-95A1-0224B67CE660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6535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619EB57-6A78-5846-96B2-DA3DD86D4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24166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FAFB86-BF4E-304C-A604-984A7DC5FDE0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717D74-8703-A84D-B4EB-C4DC6A475E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591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906ED-61C3-5E4E-9591-94D49F2107BD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C94A8-9BD3-D646-8949-9987E47E2E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520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9718D-FB93-B042-AB92-B567E20CA7FF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572BD8-4AE1-EA42-B073-319CD10149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564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DAF311-6E9B-E446-B9D5-5E5F5BD8DA84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4988D-C476-264C-B06A-F85E572F14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91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2B801-1046-A743-9F15-2895C0577FE3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7FBE41-3ED2-CB4B-B2FE-231DDADDC6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254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ACE2F-AC57-7E4E-B228-38D937A47CA6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06FC6-EFDA-2244-ABBC-E0C2699792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414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E7B7A-251B-1B48-81E9-A9D5027437C1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0F913E-3449-C148-9B7F-7E9C3D4703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56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CACE8F-DC5E-AE4C-994F-6EFA9FEE5948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6D7D7-FB71-4C42-B96B-3983C227B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994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322530-08AB-D04C-A1C2-A69593E141D2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17128-3A1C-074F-9CFA-C96CA3ED8D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777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46DBE-D81E-5040-A1C5-185B8D9719BF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829935-9838-B043-8F56-C26223EE6F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03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F979F4-3808-A74B-905B-CB059C829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25201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64DF35-374D-B143-8084-DC0A26BBD984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FAA36C-6403-7F4D-845F-2C52A33ABA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447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199F95-35DE-BA47-B307-2ECCFED8C57D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C6C87-76B3-C340-96C3-CCEC875240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29481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E7D0D9-AE53-0944-9A09-5CF7BE668AF4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7B935-127D-8E4E-8222-42438FB4E1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2738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14D6D0-BC5D-8449-9266-DE99D105CA0D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D7D3A4-8DB1-7B42-8D22-C5751920E2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78876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B46A5-73BE-8A40-A6CE-954C729357E8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59D04-AD45-E749-B99D-789B2D5A8B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65264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AEB761-07D8-6549-9448-BFE443349711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EEA46B-74A4-FF41-AC8B-C14EF5C3BC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54883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AB2671-4861-8E4B-892B-03DB9A8F1E19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8AE85-EC09-D444-BFF2-700F2D6F57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604429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A71AA2-5763-6C4F-8FA0-BD27BBCB9AD8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36658-3F01-A14B-8586-4EB49B6667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94058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8D9312-3621-284A-AE03-23A136B13814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504FD7-BFC0-0149-BB45-BA46642139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00095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372455-9C9C-C54B-8CC9-C0E663B0BF94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025D4C-C23E-3742-969A-76BD3EDB1A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2668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6A1E4-A54D-074E-81D3-A6347915323F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9942137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9DB735-BCEA-6741-94BE-DAD85CC2C1D6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6D8231-BE60-9040-B5CF-F393BAD8B6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86301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4548B-139F-0843-BC2A-0876D70943CC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83A609-53B4-AA47-AE46-C55B102991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0964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0ABC4-6081-AB43-8678-A6C2A5B07B3A}" type="datetimeFigureOut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16ED7-31A1-5B46-9021-53E60154F895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98041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0471DB-0154-DF4E-BB50-684EBCB06EF4}" type="datetimeFigureOut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39B1B1-481E-FD42-BA4E-515462AC8FD4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916723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781A26-CFC1-8245-8E76-766398ED9FBC}" type="datetimeFigureOut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83272-947F-BC42-9CBD-66EF353C598C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889352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0440A9-5692-D746-980A-F51E098B009C}" type="datetimeFigureOut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C6CE2-BAD7-6445-AC09-A6C54DB71A2D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4283286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A03EE-41D1-6D46-8FD6-A5A47B7F4689}" type="datetimeFigureOut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D4EE8-B42E-7747-9868-FA96761AC93A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031941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9FC0BA-EE4C-2A47-89D6-D344D81AE692}" type="datetimeFigureOut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CD3C3-D2F8-EF45-9983-6A5C8570C5D2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4430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AE566-27EF-AC47-A1C6-87BB8DD70A6B}" type="datetimeFigureOut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D301D6-5312-874D-962A-FD313DC08120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200273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3FC34-6F23-3945-939B-F8D54893278C}" type="datetimeFigureOut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D97B9-1908-4946-9848-501EB65699A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50645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65337-B348-0345-8246-07F448A3CCBA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41667074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F1307B-D831-E541-9395-EB8ACE7F6E20}" type="datetimeFigureOut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02184-27C4-204A-8523-24613854CBA7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957546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04488-F5DE-B54F-9F1C-82FF9CBE1CD7}" type="datetimeFigureOut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91552D-EA5A-B14D-9844-88FFF7D2EFD4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576138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206215-624F-C040-A4EA-E0D735EBCE2A}" type="datetimeFigureOut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0DED54-37A2-4345-A28E-5A5D45FC6B4B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858711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590FD-7D52-B14E-97FE-A94AA589C962}" type="datetimeFigureOut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1C254-0E23-7044-8DFB-9BE28A8BD2E7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280548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F7C6B6-1383-7D44-ADF4-EE495CED002D}" type="datetimeFigureOut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1C319-DAFB-9B46-BA8A-943B62102420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7939532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E9E5B-85B6-0E4A-940A-4420755E647E}" type="datetimeFigureOut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2C71-8B60-384F-A330-5EC5CF244CEC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809253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D1C419-DF33-5044-9F09-0E3C9D563956}" type="datetimeFigureOut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3FF33E-411E-164A-B000-DC11AF0EF1B4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022832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229D0-3489-9B4C-9E00-36500709B43A}" type="datetimeFigureOut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8C032-F946-7E48-91C8-BF901829CA4E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20075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7A7D2-80D1-AF45-AA09-42753A21D847}" type="slidenum">
              <a:rPr lang="en-US">
                <a:solidFill>
                  <a:srgbClr val="0000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80022706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90921-958E-624A-A68E-36E84C5D8CF2}" type="slidenum">
              <a:rPr lang="en-US">
                <a:solidFill>
                  <a:srgbClr val="0000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91111235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6425D5-5738-404E-B0E9-80F296976A08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29855217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B23825-CE4D-ED47-8CA7-0E1C27A8F374}" type="slidenum">
              <a:rPr lang="en-US">
                <a:solidFill>
                  <a:srgbClr val="0000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14513741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5CA5F0-CF68-5A4E-9890-125D5D0B6B25}" type="slidenum">
              <a:rPr lang="en-US">
                <a:solidFill>
                  <a:srgbClr val="0000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6592270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0A16FF-458C-8E4F-8A52-89F30816CD4A}" type="slidenum">
              <a:rPr lang="en-US">
                <a:solidFill>
                  <a:srgbClr val="0000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93335627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9C11E-6DAF-8D4B-AA78-0D8FD63642D8}" type="slidenum">
              <a:rPr lang="en-US">
                <a:solidFill>
                  <a:srgbClr val="0000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51071667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6A6DE4-A9F0-0745-998F-36438651AA7C}" type="slidenum">
              <a:rPr lang="en-US">
                <a:solidFill>
                  <a:srgbClr val="0000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43333240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B6B09A-F054-4849-8852-9FD8E660C3A7}" type="slidenum">
              <a:rPr lang="en-US">
                <a:solidFill>
                  <a:srgbClr val="0000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59834881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1F6B6-168F-EA4A-BF30-FE98CAA08664}" type="slidenum">
              <a:rPr lang="en-US">
                <a:solidFill>
                  <a:srgbClr val="0000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2876889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5D8CD-6A6E-5442-8916-E06A32E8BB7A}" type="slidenum">
              <a:rPr lang="en-US">
                <a:solidFill>
                  <a:srgbClr val="0000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65890120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5EDF5-0BAB-0A49-944E-6DA1408E25B5}" type="slidenum">
              <a:rPr lang="en-US">
                <a:solidFill>
                  <a:srgbClr val="0000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95920083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94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02AA6-E40F-2044-947A-0B50214A28C9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70802308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785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73513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682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60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955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41182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5565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053348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5640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04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A414F-C1D6-A643-B6DF-BE2A6ED1E73C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14522965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B05250-E8C1-C448-8091-A3B815023DFE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A316C-118F-F541-9E16-460B8503F6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9471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D7AA98-E4D8-FF46-96B2-0FEE7B67EEAE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B816A-BC06-C247-93FB-2B76F69F94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5898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C3E60-9D6C-2F4F-AE40-64F3F6147AC3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4CF127-960F-E740-8E32-86A9F0FA61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6267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F2A0D0-BA57-844E-8ED8-B5FD8DE9D278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CB4031-F928-5D44-B204-E09AE8B0E7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616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FDC407-6688-3C40-A8FD-8DCB121BB455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74091-0880-1A43-A266-CEBD7E4C8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0777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CC443E-27E7-D645-A9DC-3C731F052E2A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98FEB0-248B-6A48-8802-A04B1BCFA3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594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A2BD0-1F04-C040-ACC8-CDD3A3BB3ADA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C7CFCA-EEE2-5046-ADB7-015A169AF2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8623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A5A25D-7EA6-C840-8FB5-50643A167B5D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5309E7-3BF2-3341-90E3-3D5552D32D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3440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D2F7A-2E71-5641-83D0-7BA994D4735F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659A7D-642C-2F44-800A-78F0A96035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6870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66E291-87CA-6E40-98CD-2D4999C0CB8C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94ABC-DBB4-FC4C-B1B1-F688019320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29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F11D58-4854-9E42-BA57-E4C0569E681B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86773593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5CE429-83AC-1747-A1E2-0084A1F7A254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62EE9-1121-7046-AEB8-03051319F3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4604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60342B-F645-4B48-BCC5-018EAAA06D60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7B0BFE-727A-2A43-A79A-881B40DB96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3907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4960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975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00982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7013" cy="5713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914400"/>
            <a:ext cx="4038600" cy="5713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223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0530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1286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0274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952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59BBF-14AD-F34F-9F8A-14E1763996DD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45176402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25971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0245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5813" cy="6627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627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8490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A6E1-6885-4F3C-BF39-EC819B2CD78D}" type="datetimeFigureOut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9BF7C-363D-439D-BE1B-605584AE34B6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3609760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96CC2-4177-40A5-8664-7B503268C9C3}" type="datetimeFigureOut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FD83C-C6C9-43AB-8001-7F860B9EB167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8340232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23335-F275-4EDF-86B0-7F3801B22566}" type="datetimeFigureOut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E574B-43D7-452A-B767-46371583C0A6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799852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536FC-2FDB-4E17-BA7C-4B65ACA9F2C0}" type="datetimeFigureOut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15A58-449C-403A-ACD4-78B047017DA7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5043965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64183-0062-46C4-A1DF-E2F9F80F925F}" type="datetimeFigureOut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5545E-E08D-415C-8D33-AF690737DB9A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341564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69D93-1904-41A0-AC6B-C4DC3A388BB6}" type="datetimeFigureOut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BB27C-E6F5-414F-AF08-39C938825C8C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9946860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B4026-006B-4866-9538-8A9E4CAC716A}" type="datetimeFigureOut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B1CF1-5CBB-4580-A4BC-65E334294D2B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4405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B848E34-ED0E-BD49-8E3A-FA50A190E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25939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53C1AF-CB3D-F549-B62D-15D0EE6E9E1B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05092471"/>
      </p:ext>
    </p:extLst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F8801-2292-4336-B590-03F7DDB09509}" type="datetimeFigureOut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BF4DB-6C1E-4E20-9ABC-5E0F84CF9269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2832046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7414B-93ED-4C8E-8F18-863153EFF3B9}" type="datetimeFigureOut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87FD8-4E5A-4DE4-BA26-135CE2F39030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5268048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087BE-D0B2-4EA8-805E-FFB5B8F4D70D}" type="datetimeFigureOut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8406F-5917-4203-B785-56FC12FEA3F1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9190975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301C1-871C-4681-9DB2-842B21EDB8A2}" type="datetimeFigureOut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3B15B-7F3A-4921-883B-D3B6B666A7C4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8315153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0B1C6-2AE2-4B60-AB64-83F53B90A069}" type="datetimeFigureOut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75417-59D4-4B3D-95D7-AEFFF3C32B53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789625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6B392-EEAB-4C10-B0FF-2B001D01EA23}" type="datetimeFigureOut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E4969-EC88-4673-AD6D-848D227F105A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805993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09B29-60D8-40E2-91CF-42DEAB425745}" type="datetimeFigureOut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98F16-E500-4001-A704-EAB681950B0A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3577239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4AAB5-C806-4F50-8C20-E1E6434DB044}" type="datetimeFigureOut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F6AFD-3D58-4AC7-862A-255947FB8BCB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1212887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9FEF0-C282-400C-8978-F84815C7FD0D}" type="datetimeFigureOut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14C49-FCD4-4C96-A253-334F71FA148B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538000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0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2B1A67-DB9C-4E4C-B80D-2FDB80A94FBC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54184149"/>
      </p:ext>
    </p:extLst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454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725752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2661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9165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5585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78044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35478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5901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0228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77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86660F-4413-3F45-B3E6-98D437AD862A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14356882"/>
      </p:ext>
    </p:extLst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A5CB4-DCF7-4E08-830C-91AD8E4996FB}" type="datetimeFigureOut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A11E0-50BD-4354-A96C-EBBCA9B95FC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7218539"/>
      </p:ext>
    </p:extLst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7376-F569-4409-A314-C2B37F55DB52}" type="datetimeFigureOut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AEB7D-D061-4A00-AD61-7BCF6206269C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2487748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7A3A6-3AAF-4988-A73D-6A501D0DDD87}" type="datetimeFigureOut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B4F47-2BCB-43F8-B783-DA3BB6E2AB77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9692573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A2EA0-73A4-4D70-B60C-4A8A0CA06882}" type="datetimeFigureOut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EDED6-57F1-4449-8DCC-64570A86202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8311624"/>
      </p:ext>
    </p:extLst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74665-F4A4-427E-B8B9-CC48F8A17810}" type="datetimeFigureOut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9E468-54D8-4967-BE82-36D2F0649B07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7190181"/>
      </p:ext>
    </p:extLst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FD7C6-D71B-47A4-8A3C-8C8C9CE7851B}" type="datetimeFigureOut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0438C-882B-40E6-B630-3C32E5CE698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8664945"/>
      </p:ext>
    </p:extLst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293F8-7344-4DDF-806A-622A37B02400}" type="datetimeFigureOut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9B28C-4AB8-434B-A569-FE6DEB995004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8686894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069C1-6BEC-410D-A165-6F88093C4166}" type="datetimeFigureOut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8FDFB-2F86-47B6-B3C7-89AD05F4086F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2677416"/>
      </p:ext>
    </p:extLst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2057D-013F-4AF2-A5F1-47E88A2F8D2E}" type="datetimeFigureOut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AD222-656D-44D9-AA16-0FE831270A9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8443182"/>
      </p:ext>
    </p:extLst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AAC27-C78D-47AA-A145-6E2AB8B28639}" type="datetimeFigureOut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E768E-2497-4085-8D3F-45B56C5B3262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465534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58BFC-85F1-6D48-84CD-E91419DE2615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32752269"/>
      </p:ext>
    </p:extLst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4D1D4-815A-4B95-A90D-FC13E91EC347}" type="datetimeFigureOut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6/19/14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277CD-6802-4D3D-B8AE-CC243A99ABF8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0990877"/>
      </p:ext>
    </p:extLst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7D3AA-CD95-49F5-8C0F-A3805FB29C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7564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1176-DEA4-4A2F-8938-68C20F7807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7846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1ACDF-D62E-4C50-AF8C-EFD0361BB7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4534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40B5E-EAC2-47B7-B7A1-7BEE95DA4F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0449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5AA63-5338-4F02-98B8-793DBC5553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413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B32C2-9DD9-40B3-8CC0-C4B21BA7E4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3481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A538B-81A3-47BA-A8C1-07A5B00666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9260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7A52D-9E8C-43D1-BF58-68C1EEB123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4431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D35B0-2C35-407E-9E66-E1232D0CE1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09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0E94FC2-A7A1-A24C-A195-8236B35F2FDF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92388665"/>
      </p:ext>
    </p:extLst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89FA5-1CAA-40A0-9BEB-F39FDEA997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27502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29BBB-190A-43F0-B1C8-2C269C056F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1958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E803-4DF4-FB4B-83B1-D228269618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B49C-E7CF-5E4C-93D2-06ABAFD912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620678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E803-4DF4-FB4B-83B1-D228269618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B49C-E7CF-5E4C-93D2-06ABAFD912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27720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E803-4DF4-FB4B-83B1-D228269618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B49C-E7CF-5E4C-93D2-06ABAFD912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26745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E803-4DF4-FB4B-83B1-D228269618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B49C-E7CF-5E4C-93D2-06ABAFD912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720402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E803-4DF4-FB4B-83B1-D228269618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B49C-E7CF-5E4C-93D2-06ABAFD912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45739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E803-4DF4-FB4B-83B1-D228269618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B49C-E7CF-5E4C-93D2-06ABAFD912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071174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E803-4DF4-FB4B-83B1-D228269618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B49C-E7CF-5E4C-93D2-06ABAFD912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35797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E803-4DF4-FB4B-83B1-D228269618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B49C-E7CF-5E4C-93D2-06ABAFD912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3475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96C1B9-45B5-704B-9F06-668C49227768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0921373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E803-4DF4-FB4B-83B1-D228269618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B49C-E7CF-5E4C-93D2-06ABAFD912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54895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E803-4DF4-FB4B-83B1-D228269618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B49C-E7CF-5E4C-93D2-06ABAFD912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850676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E803-4DF4-FB4B-83B1-D228269618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B49C-E7CF-5E4C-93D2-06ABAFD912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069604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28955-FABD-5542-995B-E2A39DDF6F2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752990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762" y="0"/>
            <a:ext cx="8732134" cy="10327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74578" y="1652461"/>
            <a:ext cx="4366067" cy="4681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7934" y="1652461"/>
            <a:ext cx="4366066" cy="22721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7934" y="4062300"/>
            <a:ext cx="4366066" cy="22721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2624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68A16A-A8EB-094C-BF28-1E02B6AEBC14}" type="datetime1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6/19/14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2874B-7A50-A343-95B9-7C715535FCE3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62061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7551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7236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051383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3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971AB-E837-EE43-B78E-751378B84EA1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2226363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0688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9421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12347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940235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996188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0269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56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9AA22-2204-5B41-9FC3-B571E60705F5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07062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89195-A636-5F43-80DE-FD53E1F265FE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63197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EB265-86CD-BC42-ABA6-30004D15F1EE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9739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DBB88B4-0C88-4C48-97C8-AA7D7992F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14316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B9BF5-0F7D-E14E-8708-A8047F324C6B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94586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066AF-A020-3940-80E6-90156BBC19DF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75562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D3E11-CB9F-F546-99F1-DB2DF0C97B5C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24281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CF1CD-4DFA-5841-9FC2-46F023D66E80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97048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AC71C9-E2CD-4F46-874B-AE4643904AA7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948190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C1AAD-F98E-404D-9E8A-AB763110D0F9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78029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62A6A8C-27F2-974D-92CD-C87D60737A67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11516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D1E90-F254-CE4D-98B9-20F30435E2A7}" type="slidenum">
              <a:rPr lang="en-US">
                <a:latin typeface="Calibri"/>
                <a:ea typeface="ＭＳ Ｐゴシック"/>
                <a:cs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1282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2FE34-D67A-0C43-A2A7-E82B344391B5}" type="slidenum">
              <a:rPr lang="en-US">
                <a:latin typeface="Calibri"/>
                <a:ea typeface="ＭＳ Ｐゴシック"/>
                <a:cs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45088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1CA7A-18F2-3241-BB53-7F11638E0A26}" type="slidenum">
              <a:rPr lang="en-US">
                <a:latin typeface="Calibri"/>
                <a:ea typeface="ＭＳ Ｐゴシック"/>
                <a:cs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2297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6EB2EB-3FE4-B440-809A-2DDB4843D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0014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6D38D-CCD2-B649-94C3-0DA29BB299A5}" type="slidenum">
              <a:rPr lang="en-US">
                <a:latin typeface="Calibri"/>
                <a:ea typeface="ＭＳ Ｐゴシック"/>
                <a:cs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219535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FE8E5-1170-CB42-9F3E-AB1DB8653A7D}" type="slidenum">
              <a:rPr lang="en-US">
                <a:latin typeface="Calibri"/>
                <a:ea typeface="ＭＳ Ｐゴシック"/>
                <a:cs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70766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C770B-C5B9-5741-88D8-014AF1B0AA16}" type="slidenum">
              <a:rPr lang="en-US">
                <a:latin typeface="Calibri"/>
                <a:ea typeface="ＭＳ Ｐゴシック"/>
                <a:cs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247504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72DAB-C44C-954B-AB3C-096FD5DAE32D}" type="slidenum">
              <a:rPr lang="en-US">
                <a:latin typeface="Calibri"/>
                <a:ea typeface="ＭＳ Ｐゴシック"/>
                <a:cs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64636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1DFCD-24C7-2A42-888D-0F2C0D31C875}" type="slidenum">
              <a:rPr lang="en-US">
                <a:latin typeface="Calibri"/>
                <a:ea typeface="ＭＳ Ｐゴシック"/>
                <a:cs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782291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AFC1D-A1AB-EA4B-82A6-62A88CCC512A}" type="slidenum">
              <a:rPr lang="en-US">
                <a:latin typeface="Calibri"/>
                <a:ea typeface="ＭＳ Ｐゴシック"/>
                <a:cs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939038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5795D-82C2-7E42-A49D-4C5CAB99914A}" type="slidenum">
              <a:rPr lang="en-US">
                <a:latin typeface="Calibri"/>
                <a:ea typeface="ＭＳ Ｐゴシック"/>
                <a:cs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700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A5CDC-F8EF-7D41-BE5D-9F12F17811E1}" type="slidenum">
              <a:rPr lang="en-US">
                <a:latin typeface="Calibri"/>
                <a:ea typeface="ＭＳ Ｐゴシック"/>
                <a:cs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889628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AFADF-DA9E-5543-9395-EA5A1B445CF4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95904997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F7CC2-0723-5D49-A39C-9BDE931A6424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5459078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C4141D1-6A26-0E44-AB3C-6B60F0550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59845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B5F37-111F-5F42-867E-CC62ED6792D5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89581960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F48B6-BB14-BC41-BC9D-4472A8BEF49A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2711676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AA47F-9F24-5946-A087-72D4ECD66C8C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87662322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FF8FD-E649-D641-ACC4-4FFC584FDBDF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27309371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6F334-EA1A-E145-840F-48D531553138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69012506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F40B1-904A-1040-964D-3C6AEB0A3DBE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92993088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D2343-E505-F943-AC99-4CD7AF70D0F2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49463429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19D8D-B3A4-A144-A0FF-AF3CBBD1164C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3702283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47074-BEF3-F945-BF40-3FF635BC039C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03238193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38A3D55-0324-5E4B-BB01-880822E537C6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8564086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98C6485-0E3A-5743-8B51-A5BBEA056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76030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FE95B98-C841-F649-8C8B-280CEDDFEACD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61587784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E7E4DD-D335-A14B-90F9-A82BFFEE92BF}" type="datetimeFigureOut">
              <a:rPr lang="en-US"/>
              <a:pPr/>
              <a:t>6/19/14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D2B7C-D925-0241-AD47-0BCEE7C1E3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656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EA5C68-F7F1-884A-B7CF-07FB2C7F77AA}" type="datetimeFigureOut">
              <a:rPr lang="en-US"/>
              <a:pPr/>
              <a:t>6/19/14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EE836B-6A26-A347-B218-CB02254EF2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28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4340E7-8F47-7442-98BC-22248A9D4032}" type="datetimeFigureOut">
              <a:rPr lang="en-US"/>
              <a:pPr/>
              <a:t>6/19/14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296F2-DE21-1246-8CAB-335AEC665F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450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4C4C5C-E064-3E4B-8BCF-157BA557FDAE}" type="datetimeFigureOut">
              <a:rPr lang="en-US"/>
              <a:pPr/>
              <a:t>6/19/14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30B14-EF6F-F24C-875D-4200A028A8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91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62575A-503E-914B-A3ED-0E3933A8F3EA}" type="datetimeFigureOut">
              <a:rPr lang="en-US"/>
              <a:pPr/>
              <a:t>6/19/14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EF9D10-75C1-414B-BA68-49F754BEDA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244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212826-8A64-D142-B398-8AAD98256540}" type="datetimeFigureOut">
              <a:rPr lang="en-US"/>
              <a:pPr/>
              <a:t>6/19/14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50FEB-5CE2-7144-BE53-426CC97C68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44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914238-4342-5A4B-B9ED-C81EC3762E5F}" type="datetimeFigureOut">
              <a:rPr lang="en-US"/>
              <a:pPr/>
              <a:t>6/19/14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023F4-EA14-9546-B84A-FD4C2FB59D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885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F41464-EAF8-7044-9CC6-CD7242FB011D}" type="datetimeFigureOut">
              <a:rPr lang="en-US"/>
              <a:pPr/>
              <a:t>6/19/14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185888-5207-CE42-BAB4-9C3960EEEF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10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1B186F-F584-484C-9224-961B941BB913}" type="datetimeFigureOut">
              <a:rPr lang="en-US"/>
              <a:pPr/>
              <a:t>6/19/14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17789-305B-B140-AD0C-931FEAA676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0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94740EB-4E1E-7349-A3DC-436019C1D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63350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13F094-8F2E-974A-8B1A-16A83A75965B}" type="datetimeFigureOut">
              <a:rPr lang="en-US"/>
              <a:pPr/>
              <a:t>6/19/14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13F59-2901-6340-BF25-31F439F17E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651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0CA2EE-7A02-0045-A2FD-95AD289F6D7A}" type="datetimeFigureOut">
              <a:rPr lang="en-US"/>
              <a:pPr/>
              <a:t>6/19/14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74242-8735-5A4D-B887-33169140E5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307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1E4FC3-4867-6642-9567-1B9672C7A4B9}" type="datetimeFigureOut">
              <a:rPr lang="en-US"/>
              <a:pPr/>
              <a:t>6/19/14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45D0A-27CF-F648-97F8-BDD5D59966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609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8F9155-A0C2-9041-8CDC-465D17BC1395}" type="datetimeFigureOut">
              <a:rPr lang="en-US"/>
              <a:pPr/>
              <a:t>6/19/14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6ED48-4C45-FC4F-B362-1B84FA2129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085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FCB56B-5901-FF42-9967-4F273CEC7EB5}" type="datetimeFigureOut">
              <a:rPr lang="en-US"/>
              <a:pPr/>
              <a:t>6/19/14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F6BA6-9684-AD4C-8B24-75FA1D5FE6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80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B6C81D-4D72-E643-8EBF-CFAA09DC23EC}" type="datetimeFigureOut">
              <a:rPr lang="en-US">
                <a:solidFill>
                  <a:srgbClr val="000000"/>
                </a:solidFill>
                <a:latin typeface="Arial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48140-6DC5-1A47-AF81-04E366852DD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199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E3F18-D802-0E4B-8CE8-D1914DB4E3F1}" type="datetimeFigureOut">
              <a:rPr lang="en-US">
                <a:solidFill>
                  <a:srgbClr val="000000"/>
                </a:solidFill>
                <a:latin typeface="Arial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BBADD6-9F4F-0F47-BD4C-EF1DC0BB2DD2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4097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FC1A8E-3CDD-8943-A6EF-B2BCCCCEE0AE}" type="datetimeFigureOut">
              <a:rPr lang="en-US">
                <a:solidFill>
                  <a:srgbClr val="000000"/>
                </a:solidFill>
                <a:latin typeface="Arial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861B2-773E-5B45-8B4F-24A10C033EC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53875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5EE10-753C-7B4B-89F1-136CE48EB96D}" type="datetimeFigureOut">
              <a:rPr lang="en-US">
                <a:solidFill>
                  <a:srgbClr val="000000"/>
                </a:solidFill>
                <a:latin typeface="Arial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4FFB71-1359-4E46-BFD5-434C251E3D7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7681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CC5DE1-5213-3E4D-9814-57ABDED697ED}" type="datetimeFigureOut">
              <a:rPr lang="en-US">
                <a:solidFill>
                  <a:srgbClr val="000000"/>
                </a:solidFill>
                <a:latin typeface="Arial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2AD7CF-098D-714A-BA23-F1AE6AD4519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762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596BFA1-2DDE-674C-884D-8A4401D7A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27085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8EA7D-B8A5-AD47-A967-9805BBF29219}" type="datetimeFigureOut">
              <a:rPr lang="en-US">
                <a:solidFill>
                  <a:srgbClr val="000000"/>
                </a:solidFill>
                <a:latin typeface="Arial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DEE3CC-FE10-264F-BE6B-BD69843378E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7359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3D46D1-C215-BE45-B02B-0AFB14BF6E3B}" type="datetimeFigureOut">
              <a:rPr lang="en-US">
                <a:solidFill>
                  <a:srgbClr val="000000"/>
                </a:solidFill>
                <a:latin typeface="Arial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7106C-FFC7-754D-8EB9-82E841094BA2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9934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C33A7-3E9C-B848-BC51-45F0AC31CD84}" type="datetimeFigureOut">
              <a:rPr lang="en-US">
                <a:solidFill>
                  <a:srgbClr val="000000"/>
                </a:solidFill>
                <a:latin typeface="Arial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BEC9E-2817-1242-8516-E61F6970968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5385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18FF7-0A00-D84E-8052-D4A7869D4A32}" type="datetimeFigureOut">
              <a:rPr lang="en-US">
                <a:solidFill>
                  <a:srgbClr val="000000"/>
                </a:solidFill>
                <a:latin typeface="Arial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7720A-C93E-884B-8599-8DADCC79C19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0927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DF3E05-0A3C-BC44-B7A4-922CE97E5885}" type="datetimeFigureOut">
              <a:rPr lang="en-US">
                <a:solidFill>
                  <a:srgbClr val="000000"/>
                </a:solidFill>
                <a:latin typeface="Arial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0AF1CE-3AFC-004B-8229-41506F685006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4842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F914EE-A3F7-7A43-82EF-4076849AF730}" type="datetimeFigureOut">
              <a:rPr lang="en-US">
                <a:solidFill>
                  <a:srgbClr val="000000"/>
                </a:solidFill>
                <a:latin typeface="Arial"/>
              </a:rPr>
              <a:pPr/>
              <a:t>6/19/14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E4088-F1CC-0F4E-B8D2-C420ACC62896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02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76450E-B73C-BF4B-9DA3-659CF35CF457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351258-59F1-D149-A9D8-0270E1823F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859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EC309-E035-1D46-A339-B8DF333F5FB7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6BBF0B-C603-A344-8508-387F78E973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760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1AA9E-0315-F24B-8B02-8C2EB87E3B6D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FB946-D33C-1246-AC17-CD54CC708A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98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683EA-5FFE-3645-A20D-FEF43104E4AF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A1908-1440-3542-8C13-319591E490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65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A7451DC-A57F-7647-8D76-ACAEFF6B6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16120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6EA24-D1A5-6E48-8010-0AD08AB897C0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F780F-9196-FB4E-8B3C-160DFBA3F2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404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7A5697-50DB-5E4A-9FFA-9C29E95B795A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4DCF1-1DCE-9843-80EE-AB800BFB1F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010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A141B7-42D8-D443-AD92-26AF83CCD28B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FEA15-3B73-5948-B7F6-13564CCD2E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345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B979E1-E59C-7241-93BF-74E2E0037761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C0E45B-1980-BB41-ACE4-8C60C1A669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155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5CD84E-CC9F-BA4A-8C78-B07B7008E7B7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9BAB6-F2D1-3842-A51F-70ED7795A2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632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93AE34-2D6B-7D47-A72D-797FFA84F2C4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44B50-4E26-2D46-9B39-8D06CC4930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942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A5CEC-6814-174A-8207-25C87964021A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BDFD4-7397-2546-9E9C-0AB270FEA1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338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E9E5B-85B6-0E4A-940A-4420755E647E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2C71-8B60-384F-A330-5EC5CF244C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366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D1C419-DF33-5044-9F09-0E3C9D563956}" type="datetimeFigureOut">
              <a:rPr lang="en-US">
                <a:solidFill>
                  <a:srgbClr val="000000"/>
                </a:solidFill>
              </a:rPr>
              <a:pPr/>
              <a:t>6/19/14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3FF33E-411E-164A-B000-DC11AF0EF1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779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7E1B48-29AE-144B-8BB7-8CAC435B2714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2680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47.xml"/><Relationship Id="rId17" Type="http://schemas.openxmlformats.org/officeDocument/2006/relationships/theme" Target="../theme/theme12.xml"/><Relationship Id="rId1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8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7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9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8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1.xml"/><Relationship Id="rId13" Type="http://schemas.openxmlformats.org/officeDocument/2006/relationships/theme" Target="../theme/theme15.xml"/><Relationship Id="rId1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6.xml"/><Relationship Id="rId8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9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2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88.xml"/><Relationship Id="rId8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1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08.xml"/><Relationship Id="rId17" Type="http://schemas.openxmlformats.org/officeDocument/2006/relationships/theme" Target="../theme/theme17.xml"/><Relationship Id="rId1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99.xml"/><Relationship Id="rId8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2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9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5.xml"/><Relationship Id="rId8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18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0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6.xml"/><Relationship Id="rId8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2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1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37.xml"/><Relationship Id="rId8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0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3.xml"/><Relationship Id="rId13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55.xml"/><Relationship Id="rId15" Type="http://schemas.openxmlformats.org/officeDocument/2006/relationships/theme" Target="../theme/theme21.xml"/><Relationship Id="rId1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48.xml"/><Relationship Id="rId8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1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6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2.xml"/><Relationship Id="rId8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4.xml"/><Relationship Id="rId15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98.xml"/><Relationship Id="rId14" Type="http://schemas.openxmlformats.org/officeDocument/2006/relationships/theme" Target="../theme/theme8.xml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98D9B7D-0AC3-1E40-8932-D8779C253A8B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94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25538" y="152400"/>
            <a:ext cx="68230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4559A64-3B98-204E-A671-4F2D5C70C5B0}" type="datetimeFigureOut">
              <a:rPr lang="en-US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6/19/14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smtClean="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C889AB5-E5B0-8341-97C5-A856E5742530}" type="slidenum">
              <a:rPr lang="en-US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67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Times" pitchFamily="18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" pitchFamily="18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7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C85087B-5B38-204A-87D0-812E1C595CFC}" type="datetimeFigureOut">
              <a:rPr lang="en-US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6/19/14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17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ea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7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B63C4D6-B443-0F4D-9FFB-A24BE0057C34}" type="slidenum">
              <a:rPr lang="en-US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18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A769EA9-99E1-A84A-92E6-1C5A614FCA84}" type="datetimeFigureOut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6/19/14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D6F80AC-5F75-9245-A114-95D6CFE8E50E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17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C3C7673-FF92-364D-8843-6615175EB37F}" type="slidenum">
              <a:rPr lang="en-US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6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35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4CAA7E1-CDFC-1649-864D-C0FE994A23EA}" type="datetimeFigureOut">
              <a:rPr lang="en-US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6/19/14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247ACDC-C15B-8547-BFB5-97687D5E01D9}" type="slidenum">
              <a:rPr lang="en-US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13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8013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 format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8013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0"/>
            <a:r>
              <a:rPr lang="en-GB"/>
              <a:t>Second Outline Level</a:t>
            </a:r>
          </a:p>
          <a:p>
            <a:pPr lvl="0"/>
            <a:r>
              <a:rPr lang="en-GB"/>
              <a:t>Third Outline Level</a:t>
            </a:r>
          </a:p>
          <a:p>
            <a:pPr lvl="0"/>
            <a:r>
              <a:rPr lang="en-GB"/>
              <a:t>Fourth Outline Level</a:t>
            </a:r>
          </a:p>
          <a:p>
            <a:pPr lvl="0"/>
            <a:r>
              <a:rPr lang="en-GB"/>
              <a:t>Fifth Outline Level</a:t>
            </a:r>
          </a:p>
          <a:p>
            <a:pPr lvl="0"/>
            <a:r>
              <a:rPr lang="en-GB"/>
              <a:t>Sixth Outline Level</a:t>
            </a:r>
          </a:p>
          <a:p>
            <a:pPr lvl="0"/>
            <a:r>
              <a:rPr lang="en-GB"/>
              <a:t>Seventh Outline Level</a:t>
            </a:r>
          </a:p>
          <a:p>
            <a:pPr lvl="0"/>
            <a:r>
              <a:rPr lang="en-GB"/>
              <a:t>Eighth Outline Level</a:t>
            </a:r>
          </a:p>
          <a:p>
            <a:pPr lvl="0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9126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marL="1079500" indent="-215900"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3200" b="1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marL="1079500" indent="-215900"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3200" b="1">
          <a:solidFill>
            <a:srgbClr val="000000"/>
          </a:solidFill>
          <a:latin typeface="Bitstream Vera Sans" pitchFamily="32" charset="0"/>
          <a:ea typeface="ＭＳ Ｐゴシック" charset="0"/>
        </a:defRPr>
      </a:lvl2pPr>
      <a:lvl3pPr marL="1079500" indent="-215900"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3200" b="1">
          <a:solidFill>
            <a:srgbClr val="000000"/>
          </a:solidFill>
          <a:latin typeface="Bitstream Vera Sans" pitchFamily="32" charset="0"/>
          <a:ea typeface="ＭＳ Ｐゴシック" charset="0"/>
        </a:defRPr>
      </a:lvl3pPr>
      <a:lvl4pPr marL="1079500" indent="-215900"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3200" b="1">
          <a:solidFill>
            <a:srgbClr val="000000"/>
          </a:solidFill>
          <a:latin typeface="Bitstream Vera Sans" pitchFamily="32" charset="0"/>
          <a:ea typeface="ＭＳ Ｐゴシック" charset="0"/>
        </a:defRPr>
      </a:lvl4pPr>
      <a:lvl5pPr marL="1079500" indent="-215900"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3200" b="1">
          <a:solidFill>
            <a:srgbClr val="000000"/>
          </a:solidFill>
          <a:latin typeface="Bitstream Vera Sans" pitchFamily="32" charset="0"/>
          <a:ea typeface="ＭＳ Ｐゴシック" charset="0"/>
        </a:defRPr>
      </a:lvl5pPr>
      <a:lvl6pPr marL="1536700" indent="-215900" algn="ctr" defTabSz="457200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 b="1">
          <a:solidFill>
            <a:srgbClr val="000000"/>
          </a:solidFill>
          <a:latin typeface="Bitstream Vera Sans" pitchFamily="32" charset="0"/>
        </a:defRPr>
      </a:lvl6pPr>
      <a:lvl7pPr marL="1993900" indent="-215900" algn="ctr" defTabSz="457200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 b="1">
          <a:solidFill>
            <a:srgbClr val="000000"/>
          </a:solidFill>
          <a:latin typeface="Bitstream Vera Sans" pitchFamily="32" charset="0"/>
        </a:defRPr>
      </a:lvl7pPr>
      <a:lvl8pPr marL="2451100" indent="-215900" algn="ctr" defTabSz="457200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 b="1">
          <a:solidFill>
            <a:srgbClr val="000000"/>
          </a:solidFill>
          <a:latin typeface="Bitstream Vera Sans" pitchFamily="32" charset="0"/>
        </a:defRPr>
      </a:lvl8pPr>
      <a:lvl9pPr marL="2908300" indent="-215900" algn="ctr" defTabSz="457200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 b="1">
          <a:solidFill>
            <a:srgbClr val="000000"/>
          </a:solidFill>
          <a:latin typeface="Bitstream Vera Sans" pitchFamily="32" charset="0"/>
        </a:defRPr>
      </a:lvl9pPr>
    </p:titleStyle>
    <p:bodyStyle>
      <a:lvl1pPr marL="341313" indent="-341313" algn="l" defTabSz="457200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defRPr sz="28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1363" indent="-284163" algn="l" defTabSz="457200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defRPr sz="2400">
          <a:solidFill>
            <a:srgbClr val="000000"/>
          </a:solidFill>
          <a:latin typeface="+mn-lt"/>
          <a:ea typeface="ＭＳ Ｐゴシック" charset="0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defRPr sz="2000">
          <a:solidFill>
            <a:srgbClr val="000000"/>
          </a:solidFill>
          <a:latin typeface="+mn-lt"/>
          <a:ea typeface="ＭＳ Ｐゴシック" charset="0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defRPr sz="1600">
          <a:solidFill>
            <a:srgbClr val="000000"/>
          </a:solidFill>
          <a:latin typeface="+mn-lt"/>
          <a:ea typeface="ＭＳ Ｐゴシック" charset="0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charset="0"/>
        <a:defRPr sz="1400">
          <a:solidFill>
            <a:srgbClr val="000000"/>
          </a:solidFill>
          <a:latin typeface="+mn-lt"/>
          <a:ea typeface="ＭＳ Ｐゴシック" charset="0"/>
        </a:defRPr>
      </a:lvl5pPr>
      <a:lvl6pPr marL="2514600" indent="-228600" algn="l" defTabSz="457200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charset="0"/>
        <a:defRPr sz="14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charset="0"/>
        <a:defRPr sz="14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charset="0"/>
        <a:defRPr sz="14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charset="0"/>
        <a:defRPr sz="1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E743077-E323-4C5A-A781-0C0FDB27D4F0}" type="datetimeFigureOut">
              <a:rPr lang="en-US">
                <a:solidFill>
                  <a:srgbClr val="000000"/>
                </a:solidFill>
                <a:latin typeface="Arial" charset="0"/>
                <a:ea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6/19/14</a:t>
            </a:fld>
            <a:endParaRPr lang="en-US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E7E1622-CF27-48DC-9BB6-712F94CB5DE5}" type="slidenum">
              <a:rPr lang="en-US">
                <a:solidFill>
                  <a:srgbClr val="000000"/>
                </a:solidFill>
                <a:latin typeface="Arial" charset="0"/>
                <a:ea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0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41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7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ea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85F0C1F-0DFD-4A31-AD89-45A324B49E07}" type="datetimeFigureOut">
              <a:rPr lang="en-US">
                <a:solidFill>
                  <a:srgbClr val="000000"/>
                </a:solidFill>
                <a:latin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6/19/14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7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ea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7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  <a:ea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8826663-D854-4116-9453-B0F5F6763A85}" type="slidenum">
              <a:rPr lang="en-US">
                <a:solidFill>
                  <a:srgbClr val="000000"/>
                </a:solidFill>
                <a:latin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281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1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91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91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72CCF02-3084-3340-A867-9DF776CA0153}" type="slidenum">
              <a:rPr lang="en-US">
                <a:solidFill>
                  <a:srgbClr val="0000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1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25538" y="152400"/>
            <a:ext cx="68230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2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Times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2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2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8CD2CC3-58A8-464D-A23E-5D28746031C7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8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Times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AE803-4DF4-FB4B-83B1-D228269618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B49C-E7CF-5E4C-93D2-06ABAFD912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76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17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9032FB-4D2F-5E41-A484-7143495D72B5}" type="slidenum">
              <a:rPr lang="en-US">
                <a:solidFill>
                  <a:srgbClr val="0000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55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4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rgbClr val="898989"/>
                </a:solidFill>
                <a:effectLst/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libri"/>
              <a:ea typeface="ＭＳ Ｐゴシック" charset="0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0">
                <a:solidFill>
                  <a:srgbClr val="898989"/>
                </a:solidFill>
                <a:effectLst/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libri"/>
              <a:ea typeface="ＭＳ Ｐゴシック" charset="0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rgbClr val="898989"/>
                </a:solidFill>
                <a:effectLst/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4F4BE25-7C5B-5444-88D2-A36A04AD24BA}" type="slidenum">
              <a:rPr lang="en-US">
                <a:latin typeface="Calibri"/>
                <a:ea typeface="ＭＳ Ｐゴシック" charset="0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Calibri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7126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5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75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75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7E2F69C-2D01-0E48-AD9B-289E52EA74D5}" type="slidenum">
              <a:rPr lang="en-US">
                <a:solidFill>
                  <a:srgbClr val="0000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48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57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03647F1-7EB3-1446-B019-6E866E10E611}" type="datetimeFigureOut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6/19/14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102D37F-C416-4044-9CBF-3FE20A327B0E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5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68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5513B8F-93F5-0143-8C40-33DFC2909CC8}" type="datetimeFigureOut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6/19/14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68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68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8B259C0-CA53-8747-845A-DC66C1EF5CFE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80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88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C0DC6DA-E56A-DD4A-A40C-1E0CFA6ECEAD}" type="datetimeFigureOut">
              <a:rPr lang="en-US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6/19/14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latin typeface="+mn-lt"/>
                <a:ea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2488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0D8D669-587F-B949-B7F3-BB6365D835D6}" type="slidenum">
              <a:rPr lang="en-US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4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946" r:id="rId12"/>
    <p:sldLayoutId id="21474839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7D30B20-8003-604F-B86E-3F9D211B866F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68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8.png"/><Relationship Id="rId6" Type="http://schemas.openxmlformats.org/officeDocument/2006/relationships/oleObject" Target="../embeddings/oleObject16.bin"/><Relationship Id="rId7" Type="http://schemas.openxmlformats.org/officeDocument/2006/relationships/image" Target="../media/image20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3.png"/><Relationship Id="rId5" Type="http://schemas.openxmlformats.org/officeDocument/2006/relationships/oleObject" Target="../embeddings/oleObject18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1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22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1.png"/><Relationship Id="rId5" Type="http://schemas.openxmlformats.org/officeDocument/2006/relationships/image" Target="../media/image23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3.png"/><Relationship Id="rId5" Type="http://schemas.openxmlformats.org/officeDocument/2006/relationships/oleObject" Target="../embeddings/oleObject23.bin"/><Relationship Id="rId6" Type="http://schemas.openxmlformats.org/officeDocument/2006/relationships/image" Target="../media/image24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1.png"/><Relationship Id="rId1" Type="http://schemas.openxmlformats.org/officeDocument/2006/relationships/themeOverride" Target="../theme/themeOverride1.xml"/><Relationship Id="rId2" Type="http://schemas.openxmlformats.org/officeDocument/2006/relationships/vmlDrawing" Target="../drawings/vmlDrawing13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25.bin"/><Relationship Id="rId5" Type="http://schemas.openxmlformats.org/officeDocument/2006/relationships/image" Target="../media/image25.emf"/><Relationship Id="rId6" Type="http://schemas.openxmlformats.org/officeDocument/2006/relationships/oleObject" Target="../embeddings/oleObject26.bin"/><Relationship Id="rId7" Type="http://schemas.openxmlformats.org/officeDocument/2006/relationships/image" Target="../media/image26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05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wmf"/><Relationship Id="rId12" Type="http://schemas.openxmlformats.org/officeDocument/2006/relationships/oleObject" Target="../embeddings/oleObject31.bin"/><Relationship Id="rId13" Type="http://schemas.openxmlformats.org/officeDocument/2006/relationships/image" Target="../media/image31.wmf"/><Relationship Id="rId1" Type="http://schemas.openxmlformats.org/officeDocument/2006/relationships/themeOverride" Target="../theme/themeOverride2.xml"/><Relationship Id="rId2" Type="http://schemas.openxmlformats.org/officeDocument/2006/relationships/vmlDrawing" Target="../drawings/vmlDrawing15.vml"/><Relationship Id="rId3" Type="http://schemas.openxmlformats.org/officeDocument/2006/relationships/slideLayout" Target="../slideLayouts/slideLayout86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27.wmf"/><Relationship Id="rId6" Type="http://schemas.openxmlformats.org/officeDocument/2006/relationships/oleObject" Target="../embeddings/oleObject28.bin"/><Relationship Id="rId7" Type="http://schemas.openxmlformats.org/officeDocument/2006/relationships/image" Target="../media/image28.wmf"/><Relationship Id="rId8" Type="http://schemas.openxmlformats.org/officeDocument/2006/relationships/oleObject" Target="../embeddings/oleObject29.bin"/><Relationship Id="rId9" Type="http://schemas.openxmlformats.org/officeDocument/2006/relationships/image" Target="../media/image29.wmf"/><Relationship Id="rId10" Type="http://schemas.openxmlformats.org/officeDocument/2006/relationships/oleObject" Target="../embeddings/oleObject3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1.png"/><Relationship Id="rId1" Type="http://schemas.openxmlformats.org/officeDocument/2006/relationships/themeOverride" Target="../theme/themeOverride3.xml"/><Relationship Id="rId2" Type="http://schemas.openxmlformats.org/officeDocument/2006/relationships/vmlDrawing" Target="../drawings/vmlDrawing16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4" Type="http://schemas.openxmlformats.org/officeDocument/2006/relationships/oleObject" Target="../embeddings/oleObject33.bin"/><Relationship Id="rId5" Type="http://schemas.openxmlformats.org/officeDocument/2006/relationships/image" Target="../media/image1.png"/><Relationship Id="rId1" Type="http://schemas.openxmlformats.org/officeDocument/2006/relationships/themeOverride" Target="../theme/themeOverride4.xml"/><Relationship Id="rId2" Type="http://schemas.openxmlformats.org/officeDocument/2006/relationships/vmlDrawing" Target="../drawings/vmlDrawing17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4" Type="http://schemas.openxmlformats.org/officeDocument/2006/relationships/oleObject" Target="../embeddings/oleObject34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35.bin"/><Relationship Id="rId7" Type="http://schemas.openxmlformats.org/officeDocument/2006/relationships/image" Target="../media/image32.emf"/><Relationship Id="rId1" Type="http://schemas.openxmlformats.org/officeDocument/2006/relationships/themeOverride" Target="../theme/themeOverride5.xml"/><Relationship Id="rId2" Type="http://schemas.openxmlformats.org/officeDocument/2006/relationships/vmlDrawing" Target="../drawings/vmlDrawing18.v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3.png"/><Relationship Id="rId5" Type="http://schemas.openxmlformats.org/officeDocument/2006/relationships/oleObject" Target="../embeddings/oleObject37.bin"/><Relationship Id="rId6" Type="http://schemas.openxmlformats.org/officeDocument/2006/relationships/image" Target="../media/image33.w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8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38.bin"/><Relationship Id="rId5" Type="http://schemas.openxmlformats.org/officeDocument/2006/relationships/image" Target="../media/image3.png"/><Relationship Id="rId6" Type="http://schemas.openxmlformats.org/officeDocument/2006/relationships/oleObject" Target="../embeddings/oleObject39.bin"/><Relationship Id="rId7" Type="http://schemas.openxmlformats.org/officeDocument/2006/relationships/image" Target="../media/image34.wmf"/><Relationship Id="rId8" Type="http://schemas.openxmlformats.org/officeDocument/2006/relationships/oleObject" Target="../embeddings/oleObject40.bin"/><Relationship Id="rId9" Type="http://schemas.openxmlformats.org/officeDocument/2006/relationships/image" Target="../media/image35.w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9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41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42.bin"/><Relationship Id="rId7" Type="http://schemas.openxmlformats.org/officeDocument/2006/relationships/image" Target="../media/image36.wmf"/><Relationship Id="rId8" Type="http://schemas.openxmlformats.org/officeDocument/2006/relationships/oleObject" Target="../embeddings/oleObject43.bin"/><Relationship Id="rId9" Type="http://schemas.openxmlformats.org/officeDocument/2006/relationships/image" Target="../media/image37.w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9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44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45.bin"/><Relationship Id="rId7" Type="http://schemas.openxmlformats.org/officeDocument/2006/relationships/image" Target="../media/image37.w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9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46.bin"/><Relationship Id="rId5" Type="http://schemas.openxmlformats.org/officeDocument/2006/relationships/image" Target="../media/image3.png"/><Relationship Id="rId6" Type="http://schemas.openxmlformats.org/officeDocument/2006/relationships/oleObject" Target="../embeddings/oleObject47.bin"/><Relationship Id="rId7" Type="http://schemas.openxmlformats.org/officeDocument/2006/relationships/image" Target="../media/image38.wmf"/><Relationship Id="rId8" Type="http://schemas.openxmlformats.org/officeDocument/2006/relationships/oleObject" Target="../embeddings/oleObject48.bin"/><Relationship Id="rId9" Type="http://schemas.openxmlformats.org/officeDocument/2006/relationships/image" Target="../media/image39.w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1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49.bin"/><Relationship Id="rId5" Type="http://schemas.openxmlformats.org/officeDocument/2006/relationships/image" Target="../media/image3.png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40.emf"/><Relationship Id="rId8" Type="http://schemas.openxmlformats.org/officeDocument/2006/relationships/oleObject" Target="../embeddings/oleObject50.bin"/><Relationship Id="rId9" Type="http://schemas.openxmlformats.org/officeDocument/2006/relationships/image" Target="../media/image41.w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1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51.bin"/><Relationship Id="rId5" Type="http://schemas.openxmlformats.org/officeDocument/2006/relationships/image" Target="../media/image1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1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52.bin"/><Relationship Id="rId5" Type="http://schemas.openxmlformats.org/officeDocument/2006/relationships/image" Target="../media/image1.png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1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53.bin"/><Relationship Id="rId5" Type="http://schemas.openxmlformats.org/officeDocument/2006/relationships/image" Target="../media/image1.png"/><Relationship Id="rId6" Type="http://schemas.openxmlformats.org/officeDocument/2006/relationships/image" Target="../media/image42.jpeg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1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4" Type="http://schemas.openxmlformats.org/officeDocument/2006/relationships/image" Target="../media/image1.png"/><Relationship Id="rId5" Type="http://schemas.openxmlformats.org/officeDocument/2006/relationships/image" Target="../media/image43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6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55.bin"/><Relationship Id="rId5" Type="http://schemas.openxmlformats.org/officeDocument/2006/relationships/image" Target="../media/image44.png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19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56.bin"/><Relationship Id="rId5" Type="http://schemas.openxmlformats.org/officeDocument/2006/relationships/image" Target="../media/image45.png"/><Relationship Id="rId6" Type="http://schemas.openxmlformats.org/officeDocument/2006/relationships/oleObject" Target="../embeddings/oleObject57.bin"/><Relationship Id="rId7" Type="http://schemas.openxmlformats.org/officeDocument/2006/relationships/image" Target="../media/image46.wmf"/><Relationship Id="rId8" Type="http://schemas.openxmlformats.org/officeDocument/2006/relationships/oleObject" Target="../embeddings/oleObject58.bin"/><Relationship Id="rId9" Type="http://schemas.openxmlformats.org/officeDocument/2006/relationships/image" Target="../media/image47.wmf"/><Relationship Id="rId10" Type="http://schemas.openxmlformats.org/officeDocument/2006/relationships/oleObject" Target="../embeddings/oleObject59.bin"/><Relationship Id="rId11" Type="http://schemas.openxmlformats.org/officeDocument/2006/relationships/image" Target="../media/image48.w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1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60.bin"/><Relationship Id="rId5" Type="http://schemas.openxmlformats.org/officeDocument/2006/relationships/image" Target="../media/image49.png"/><Relationship Id="rId6" Type="http://schemas.openxmlformats.org/officeDocument/2006/relationships/oleObject" Target="../embeddings/oleObject61.bin"/><Relationship Id="rId7" Type="http://schemas.openxmlformats.org/officeDocument/2006/relationships/image" Target="../media/image50.e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160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wmf"/><Relationship Id="rId12" Type="http://schemas.openxmlformats.org/officeDocument/2006/relationships/oleObject" Target="../embeddings/oleObject66.bin"/><Relationship Id="rId13" Type="http://schemas.openxmlformats.org/officeDocument/2006/relationships/image" Target="../media/image54.wmf"/><Relationship Id="rId14" Type="http://schemas.openxmlformats.org/officeDocument/2006/relationships/oleObject" Target="../embeddings/oleObject67.bin"/><Relationship Id="rId15" Type="http://schemas.openxmlformats.org/officeDocument/2006/relationships/image" Target="../media/image55.w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127.xml"/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62.bin"/><Relationship Id="rId5" Type="http://schemas.openxmlformats.org/officeDocument/2006/relationships/image" Target="../media/image45.png"/><Relationship Id="rId6" Type="http://schemas.openxmlformats.org/officeDocument/2006/relationships/oleObject" Target="../embeddings/oleObject63.bin"/><Relationship Id="rId7" Type="http://schemas.openxmlformats.org/officeDocument/2006/relationships/image" Target="../media/image51.wmf"/><Relationship Id="rId8" Type="http://schemas.openxmlformats.org/officeDocument/2006/relationships/oleObject" Target="../embeddings/oleObject64.bin"/><Relationship Id="rId9" Type="http://schemas.openxmlformats.org/officeDocument/2006/relationships/image" Target="../media/image52.wmf"/><Relationship Id="rId10" Type="http://schemas.openxmlformats.org/officeDocument/2006/relationships/oleObject" Target="../embeddings/oleObject65.bin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wmf"/><Relationship Id="rId12" Type="http://schemas.openxmlformats.org/officeDocument/2006/relationships/oleObject" Target="../embeddings/oleObject72.bin"/><Relationship Id="rId13" Type="http://schemas.openxmlformats.org/officeDocument/2006/relationships/image" Target="../media/image59.wmf"/><Relationship Id="rId14" Type="http://schemas.openxmlformats.org/officeDocument/2006/relationships/oleObject" Target="../embeddings/oleObject73.bin"/><Relationship Id="rId15" Type="http://schemas.openxmlformats.org/officeDocument/2006/relationships/image" Target="../media/image60.wmf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127.xml"/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68.bin"/><Relationship Id="rId5" Type="http://schemas.openxmlformats.org/officeDocument/2006/relationships/image" Target="../media/image45.png"/><Relationship Id="rId6" Type="http://schemas.openxmlformats.org/officeDocument/2006/relationships/oleObject" Target="../embeddings/oleObject69.bin"/><Relationship Id="rId7" Type="http://schemas.openxmlformats.org/officeDocument/2006/relationships/image" Target="../media/image56.wmf"/><Relationship Id="rId8" Type="http://schemas.openxmlformats.org/officeDocument/2006/relationships/oleObject" Target="../embeddings/oleObject70.bin"/><Relationship Id="rId9" Type="http://schemas.openxmlformats.org/officeDocument/2006/relationships/image" Target="../media/image57.wmf"/><Relationship Id="rId10" Type="http://schemas.openxmlformats.org/officeDocument/2006/relationships/oleObject" Target="../embeddings/oleObject7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74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75.bin"/><Relationship Id="rId7" Type="http://schemas.openxmlformats.org/officeDocument/2006/relationships/image" Target="../media/image61.wmf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9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76.bin"/><Relationship Id="rId5" Type="http://schemas.openxmlformats.org/officeDocument/2006/relationships/image" Target="../media/image49.png"/><Relationship Id="rId6" Type="http://schemas.openxmlformats.org/officeDocument/2006/relationships/oleObject" Target="../embeddings/oleObject77.bin"/><Relationship Id="rId7" Type="http://schemas.openxmlformats.org/officeDocument/2006/relationships/image" Target="../media/image62.w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1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.jpeg"/><Relationship Id="rId5" Type="http://schemas.openxmlformats.org/officeDocument/2006/relationships/oleObject" Target="../embeddings/oleObject4.bin"/><Relationship Id="rId6" Type="http://schemas.openxmlformats.org/officeDocument/2006/relationships/image" Target="../media/image5.wmf"/><Relationship Id="rId7" Type="http://schemas.openxmlformats.org/officeDocument/2006/relationships/image" Target="../media/image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78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79.bin"/><Relationship Id="rId7" Type="http://schemas.openxmlformats.org/officeDocument/2006/relationships/image" Target="../media/image63.wmf"/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2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80.bin"/><Relationship Id="rId5" Type="http://schemas.openxmlformats.org/officeDocument/2006/relationships/image" Target="../media/image64.png"/><Relationship Id="rId6" Type="http://schemas.openxmlformats.org/officeDocument/2006/relationships/oleObject" Target="../embeddings/oleObject81.bin"/><Relationship Id="rId7" Type="http://schemas.openxmlformats.org/officeDocument/2006/relationships/image" Target="../media/image65.wmf"/><Relationship Id="rId8" Type="http://schemas.openxmlformats.org/officeDocument/2006/relationships/oleObject" Target="../embeddings/oleObject82.bin"/><Relationship Id="rId9" Type="http://schemas.openxmlformats.org/officeDocument/2006/relationships/image" Target="../media/image66.wmf"/><Relationship Id="rId1" Type="http://schemas.openxmlformats.org/officeDocument/2006/relationships/vmlDrawing" Target="../drawings/vmlDrawing37.vml"/><Relationship Id="rId2" Type="http://schemas.openxmlformats.org/officeDocument/2006/relationships/slideLayout" Target="../slideLayouts/slideLayout1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83.bin"/><Relationship Id="rId5" Type="http://schemas.openxmlformats.org/officeDocument/2006/relationships/image" Target="../media/image64.png"/><Relationship Id="rId6" Type="http://schemas.openxmlformats.org/officeDocument/2006/relationships/oleObject" Target="../embeddings/oleObject84.bin"/><Relationship Id="rId7" Type="http://schemas.openxmlformats.org/officeDocument/2006/relationships/image" Target="../media/image67.wmf"/><Relationship Id="rId8" Type="http://schemas.openxmlformats.org/officeDocument/2006/relationships/oleObject" Target="../embeddings/oleObject85.bin"/><Relationship Id="rId9" Type="http://schemas.openxmlformats.org/officeDocument/2006/relationships/image" Target="../media/image68.wmf"/><Relationship Id="rId1" Type="http://schemas.openxmlformats.org/officeDocument/2006/relationships/vmlDrawing" Target="../drawings/vmlDrawing38.vml"/><Relationship Id="rId2" Type="http://schemas.openxmlformats.org/officeDocument/2006/relationships/slideLayout" Target="../slideLayouts/slideLayout2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86.bin"/><Relationship Id="rId5" Type="http://schemas.openxmlformats.org/officeDocument/2006/relationships/image" Target="../media/image69.png"/><Relationship Id="rId6" Type="http://schemas.openxmlformats.org/officeDocument/2006/relationships/image" Target="../media/image70.jpeg"/><Relationship Id="rId1" Type="http://schemas.openxmlformats.org/officeDocument/2006/relationships/vmlDrawing" Target="../drawings/vmlDrawing39.vml"/><Relationship Id="rId2" Type="http://schemas.openxmlformats.org/officeDocument/2006/relationships/slideLayout" Target="../slideLayouts/slideLayout18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4" Type="http://schemas.openxmlformats.org/officeDocument/2006/relationships/image" Target="../media/image1.png"/><Relationship Id="rId5" Type="http://schemas.openxmlformats.org/officeDocument/2006/relationships/image" Target="../media/image71.png"/><Relationship Id="rId1" Type="http://schemas.openxmlformats.org/officeDocument/2006/relationships/vmlDrawing" Target="../drawings/vmlDrawing40.vml"/><Relationship Id="rId2" Type="http://schemas.openxmlformats.org/officeDocument/2006/relationships/slideLayout" Target="../slideLayouts/slideLayout248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wmf"/><Relationship Id="rId12" Type="http://schemas.openxmlformats.org/officeDocument/2006/relationships/oleObject" Target="../embeddings/oleObject9.bin"/><Relationship Id="rId13" Type="http://schemas.openxmlformats.org/officeDocument/2006/relationships/image" Target="../media/image1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1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8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9.w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10.wmf"/><Relationship Id="rId10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8.png"/><Relationship Id="rId5" Type="http://schemas.openxmlformats.org/officeDocument/2006/relationships/image" Target="../media/image13.wmf"/><Relationship Id="rId6" Type="http://schemas.openxmlformats.org/officeDocument/2006/relationships/image" Target="../media/image1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8.png"/><Relationship Id="rId6" Type="http://schemas.openxmlformats.org/officeDocument/2006/relationships/oleObject" Target="../embeddings/oleObject13.bin"/><Relationship Id="rId7" Type="http://schemas.openxmlformats.org/officeDocument/2006/relationships/image" Target="../media/image17.w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18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5"/>
          <p:cNvSpPr txBox="1">
            <a:spLocks noChangeArrowheads="1"/>
          </p:cNvSpPr>
          <p:nvPr/>
        </p:nvSpPr>
        <p:spPr bwMode="auto">
          <a:xfrm>
            <a:off x="326750" y="703232"/>
            <a:ext cx="856737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di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</a:rPr>
              <a:t>cosmic </a:t>
            </a:r>
            <a:r>
              <a:rPr lang="en-US" sz="3200" dirty="0" smtClean="0">
                <a:solidFill>
                  <a:prstClr val="white"/>
                </a:solidFill>
              </a:rPr>
              <a:t>rays, </a:t>
            </a:r>
            <a:r>
              <a:rPr lang="en-US" sz="3200" dirty="0">
                <a:solidFill>
                  <a:prstClr val="white"/>
                </a:solidFill>
              </a:rPr>
              <a:t>gamma </a:t>
            </a:r>
            <a:r>
              <a:rPr lang="en-US" sz="3200" dirty="0" smtClean="0">
                <a:solidFill>
                  <a:prstClr val="white"/>
                </a:solidFill>
              </a:rPr>
              <a:t>rays and neutrinos II</a:t>
            </a:r>
            <a:endParaRPr lang="en-US" sz="3200" dirty="0">
              <a:solidFill>
                <a:prstClr val="white"/>
              </a:solidFill>
            </a:endParaRPr>
          </a:p>
          <a:p>
            <a:pPr algn="dist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prstClr val="white"/>
              </a:solidFill>
            </a:endParaRPr>
          </a:p>
          <a:p>
            <a:pPr algn="di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white"/>
                </a:solidFill>
              </a:rPr>
              <a:t>neutrino telescopes</a:t>
            </a:r>
          </a:p>
          <a:p>
            <a:pPr algn="dist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  <a:p>
            <a:pPr algn="di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white"/>
                </a:solidFill>
              </a:rPr>
              <a:t>neutrinos from beam dumps</a:t>
            </a:r>
          </a:p>
          <a:p>
            <a:pPr algn="dist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white"/>
              </a:solidFill>
            </a:endParaRPr>
          </a:p>
          <a:p>
            <a:pPr marL="342900" indent="-342900" algn="dist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energy in cosmic rays ~ gamma rays ~ neutrinos</a:t>
            </a:r>
          </a:p>
          <a:p>
            <a:pPr marL="342900" indent="-342900" algn="dist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the Waxman-</a:t>
            </a:r>
            <a:r>
              <a:rPr lang="en-US" sz="2400" dirty="0" err="1" smtClean="0">
                <a:solidFill>
                  <a:prstClr val="white"/>
                </a:solidFill>
              </a:rPr>
              <a:t>Bahcall</a:t>
            </a:r>
            <a:r>
              <a:rPr lang="en-US" sz="2400" dirty="0" smtClean="0">
                <a:solidFill>
                  <a:prstClr val="white"/>
                </a:solidFill>
              </a:rPr>
              <a:t> bound (</a:t>
            </a:r>
            <a:r>
              <a:rPr lang="en-US" sz="2400" dirty="0" smtClean="0">
                <a:solidFill>
                  <a:prstClr val="white"/>
                </a:solidFill>
                <a:sym typeface="Wingdings"/>
              </a:rPr>
              <a:t> </a:t>
            </a:r>
            <a:r>
              <a:rPr lang="en-US" sz="2400" dirty="0" smtClean="0">
                <a:solidFill>
                  <a:prstClr val="white"/>
                </a:solidFill>
              </a:rPr>
              <a:t>signal)</a:t>
            </a:r>
          </a:p>
          <a:p>
            <a:pPr marL="342900" indent="-342900" algn="dist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example: </a:t>
            </a:r>
            <a:r>
              <a:rPr lang="en-US" sz="2400" dirty="0" err="1" smtClean="0">
                <a:solidFill>
                  <a:prstClr val="white"/>
                </a:solidFill>
              </a:rPr>
              <a:t>agn</a:t>
            </a:r>
            <a:r>
              <a:rPr lang="en-US" sz="2400" dirty="0" smtClean="0">
                <a:solidFill>
                  <a:prstClr val="white"/>
                </a:solidFill>
              </a:rPr>
              <a:t>, GRB </a:t>
            </a:r>
          </a:p>
          <a:p>
            <a:pPr marL="342900" indent="-342900" algn="dist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2400" dirty="0">
              <a:solidFill>
                <a:prstClr val="white"/>
              </a:solidFill>
            </a:endParaRPr>
          </a:p>
          <a:p>
            <a:pPr algn="di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white"/>
                </a:solidFill>
              </a:rPr>
              <a:t>neutrinos produced by cosmic ray on interstellar backgrounds</a:t>
            </a:r>
          </a:p>
          <a:p>
            <a:pPr algn="dist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white"/>
              </a:solidFill>
            </a:endParaRPr>
          </a:p>
          <a:p>
            <a:pPr marL="342900" indent="-342900" algn="dist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example: </a:t>
            </a:r>
            <a:r>
              <a:rPr lang="en-US" sz="2400" dirty="0" err="1" smtClean="0">
                <a:solidFill>
                  <a:prstClr val="white"/>
                </a:solidFill>
              </a:rPr>
              <a:t>cosmogenic</a:t>
            </a:r>
            <a:r>
              <a:rPr lang="en-US" sz="2400" dirty="0" smtClean="0">
                <a:solidFill>
                  <a:prstClr val="white"/>
                </a:solidFill>
              </a:rPr>
              <a:t> neutrinos</a:t>
            </a:r>
          </a:p>
          <a:p>
            <a:pPr marL="342900" indent="-342900" algn="dist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examples: supernova remnants, starbursts</a:t>
            </a:r>
            <a:endParaRPr lang="en-US" sz="2400" dirty="0">
              <a:solidFill>
                <a:prstClr val="white"/>
              </a:solidFill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948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733217"/>
              </p:ext>
            </p:extLst>
          </p:nvPr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2" r:id="rId4" imgW="13549206" imgH="10158730" progId="">
                  <p:embed/>
                </p:oleObj>
              </mc:Choice>
              <mc:Fallback>
                <p:oleObj r:id="rId4" imgW="13549206" imgH="101587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7347" name="Text Box 3"/>
          <p:cNvSpPr txBox="1">
            <a:spLocks noChangeArrowheads="1"/>
          </p:cNvSpPr>
          <p:nvPr/>
        </p:nvSpPr>
        <p:spPr bwMode="auto">
          <a:xfrm>
            <a:off x="163122" y="152400"/>
            <a:ext cx="6127199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effective telescope area at 100 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TeV</a:t>
            </a:r>
            <a:endParaRPr lang="en-US" sz="28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97348" name="Rectangle 4"/>
          <p:cNvSpPr>
            <a:spLocks noChangeArrowheads="1"/>
          </p:cNvSpPr>
          <p:nvPr/>
        </p:nvSpPr>
        <p:spPr bwMode="auto">
          <a:xfrm>
            <a:off x="1277395" y="3048000"/>
            <a:ext cx="6655797" cy="31085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AMANDA ~ ANTARES ~ (1- 5) m</a:t>
            </a:r>
            <a:r>
              <a:rPr lang="en-US" sz="28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2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 baseline="300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IceCube</a:t>
            </a: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22 strings     30 m</a:t>
            </a:r>
            <a:r>
              <a:rPr lang="en-US" sz="28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2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 baseline="300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 baseline="300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IceCube</a:t>
            </a: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80 strings      100 m</a:t>
            </a:r>
            <a:r>
              <a:rPr lang="en-US" sz="28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2</a:t>
            </a:r>
          </a:p>
        </p:txBody>
      </p:sp>
      <p:graphicFrame>
        <p:nvGraphicFramePr>
          <p:cNvPr id="6973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071072"/>
              </p:ext>
            </p:extLst>
          </p:nvPr>
        </p:nvGraphicFramePr>
        <p:xfrm>
          <a:off x="1280490" y="1179513"/>
          <a:ext cx="6645275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" name="Equation" r:id="rId6" imgW="2412720" imgH="457200" progId="Equation.3">
                  <p:embed/>
                </p:oleObj>
              </mc:Choice>
              <mc:Fallback>
                <p:oleObj name="Equation" r:id="rId6" imgW="24127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0490" y="1179513"/>
                        <a:ext cx="6645275" cy="125888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7292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0" y="-228600"/>
          <a:ext cx="9525000" cy="714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1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28600"/>
                        <a:ext cx="9525000" cy="714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2"/>
          <p:cNvSpPr>
            <a:spLocks noGrp="1"/>
          </p:cNvSpPr>
          <p:nvPr>
            <p:ph type="title"/>
          </p:nvPr>
        </p:nvSpPr>
        <p:spPr>
          <a:xfrm>
            <a:off x="76200" y="-3048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4000">
                <a:latin typeface="Calibri" charset="0"/>
              </a:rPr>
              <a:t>definitions</a:t>
            </a:r>
          </a:p>
        </p:txBody>
      </p:sp>
      <p:graphicFrame>
        <p:nvGraphicFramePr>
          <p:cNvPr id="3075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2353663"/>
              </p:ext>
            </p:extLst>
          </p:nvPr>
        </p:nvGraphicFramePr>
        <p:xfrm>
          <a:off x="909638" y="1217613"/>
          <a:ext cx="7572375" cy="536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2" name="Equation" r:id="rId5" imgW="3962400" imgH="2806700" progId="Equation.3">
                  <p:embed/>
                </p:oleObj>
              </mc:Choice>
              <mc:Fallback>
                <p:oleObj name="Equation" r:id="rId5" imgW="3962400" imgH="280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638" y="1217613"/>
                        <a:ext cx="7572375" cy="5364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0075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53975" y="139700"/>
            <a:ext cx="3292475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collapse of massive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star produces a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latin typeface="Lucida Grande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ＭＳ Ｐゴシック" charset="0"/>
              </a:rPr>
              <a:t>gamma ray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ＭＳ Ｐゴシック" charset="0"/>
              </a:rPr>
              <a:t>burst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5334000" y="3478213"/>
            <a:ext cx="464820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shocks produced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in the outflow of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the spinning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black hole: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electrons (and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protons ?)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245" name="Line 5"/>
          <p:cNvSpPr>
            <a:spLocks noChangeShapeType="1"/>
          </p:cNvSpPr>
          <p:nvPr/>
        </p:nvSpPr>
        <p:spPr bwMode="auto">
          <a:xfrm flipV="1">
            <a:off x="2438400" y="1676400"/>
            <a:ext cx="990600" cy="106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8246" name="Line 6"/>
          <p:cNvSpPr>
            <a:spLocks noChangeShapeType="1"/>
          </p:cNvSpPr>
          <p:nvPr/>
        </p:nvSpPr>
        <p:spPr bwMode="auto">
          <a:xfrm flipH="1">
            <a:off x="304800" y="3276600"/>
            <a:ext cx="1600200" cy="1752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8247" name="Rectangle 7"/>
          <p:cNvSpPr>
            <a:spLocks noChangeArrowheads="1"/>
          </p:cNvSpPr>
          <p:nvPr/>
        </p:nvSpPr>
        <p:spPr bwMode="auto">
          <a:xfrm>
            <a:off x="152400" y="2736850"/>
            <a:ext cx="3216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spinning black hole</a:t>
            </a:r>
          </a:p>
        </p:txBody>
      </p:sp>
      <p:sp>
        <p:nvSpPr>
          <p:cNvPr id="138248" name="Rectangle 8"/>
          <p:cNvSpPr>
            <a:spLocks noChangeArrowheads="1"/>
          </p:cNvSpPr>
          <p:nvPr/>
        </p:nvSpPr>
        <p:spPr bwMode="auto">
          <a:xfrm>
            <a:off x="457200" y="1371600"/>
            <a:ext cx="25146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138249" name="Group 4"/>
          <p:cNvGrpSpPr>
            <a:grpSpLocks/>
          </p:cNvGrpSpPr>
          <p:nvPr/>
        </p:nvGrpSpPr>
        <p:grpSpPr bwMode="auto">
          <a:xfrm>
            <a:off x="-381000" y="4560888"/>
            <a:ext cx="2808288" cy="2449512"/>
            <a:chOff x="3016" y="799"/>
            <a:chExt cx="1769" cy="1543"/>
          </a:xfrm>
        </p:grpSpPr>
        <p:sp>
          <p:nvSpPr>
            <p:cNvPr id="138251" name="AutoShape 5"/>
            <p:cNvSpPr>
              <a:spLocks noChangeArrowheads="1"/>
            </p:cNvSpPr>
            <p:nvPr/>
          </p:nvSpPr>
          <p:spPr bwMode="auto">
            <a:xfrm rot="-2292378">
              <a:off x="3016" y="1933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8252" name="AutoShape 6"/>
            <p:cNvSpPr>
              <a:spLocks noChangeArrowheads="1"/>
            </p:cNvSpPr>
            <p:nvPr/>
          </p:nvSpPr>
          <p:spPr bwMode="auto">
            <a:xfrm rot="-9217088">
              <a:off x="4150" y="799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8250" name="Text Box 12"/>
          <p:cNvSpPr txBox="1">
            <a:spLocks noChangeArrowheads="1"/>
          </p:cNvSpPr>
          <p:nvPr/>
        </p:nvSpPr>
        <p:spPr bwMode="auto">
          <a:xfrm>
            <a:off x="-304800" y="5943600"/>
            <a:ext cx="1447800" cy="11906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673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844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5915980"/>
              </p:ext>
            </p:extLst>
          </p:nvPr>
        </p:nvGraphicFramePr>
        <p:xfrm>
          <a:off x="-80091" y="-4763"/>
          <a:ext cx="9376234" cy="7037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0091" y="-4763"/>
                        <a:ext cx="9376234" cy="70370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84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031552"/>
              </p:ext>
            </p:extLst>
          </p:nvPr>
        </p:nvGraphicFramePr>
        <p:xfrm>
          <a:off x="3031108" y="2743200"/>
          <a:ext cx="4445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Equation" r:id="rId5" imgW="952087" imgH="228501" progId="Equation.3">
                  <p:embed/>
                </p:oleObj>
              </mc:Choice>
              <mc:Fallback>
                <p:oleObj name="Equation" r:id="rId5" imgW="952087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0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1108" y="2743200"/>
                        <a:ext cx="4445000" cy="106680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88451" name="Straight Arrow Connector 4"/>
          <p:cNvCxnSpPr>
            <a:cxnSpLocks noChangeShapeType="1"/>
          </p:cNvCxnSpPr>
          <p:nvPr/>
        </p:nvCxnSpPr>
        <p:spPr bwMode="auto">
          <a:xfrm>
            <a:off x="5799708" y="3886200"/>
            <a:ext cx="0" cy="990600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8452" name="Straight Arrow Connector 6"/>
          <p:cNvCxnSpPr>
            <a:cxnSpLocks noChangeShapeType="1"/>
          </p:cNvCxnSpPr>
          <p:nvPr/>
        </p:nvCxnSpPr>
        <p:spPr bwMode="auto">
          <a:xfrm flipV="1">
            <a:off x="6896940" y="1760148"/>
            <a:ext cx="0" cy="914400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8453" name="TextBox 8"/>
          <p:cNvSpPr txBox="1">
            <a:spLocks noChangeArrowheads="1"/>
          </p:cNvSpPr>
          <p:nvPr/>
        </p:nvSpPr>
        <p:spPr bwMode="auto">
          <a:xfrm>
            <a:off x="4787782" y="1228725"/>
            <a:ext cx="4196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</a:rPr>
              <a:t>decays to </a:t>
            </a:r>
            <a:r>
              <a:rPr lang="en-US" sz="2800" dirty="0" smtClean="0">
                <a:solidFill>
                  <a:srgbClr val="FFFFFF"/>
                </a:solidFill>
              </a:rPr>
              <a:t>a </a:t>
            </a:r>
            <a:r>
              <a:rPr lang="en-US" sz="2800" dirty="0" err="1" smtClean="0">
                <a:solidFill>
                  <a:srgbClr val="FFFFFF"/>
                </a:solidFill>
              </a:rPr>
              <a:t>PeV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neutrino</a:t>
            </a:r>
          </a:p>
        </p:txBody>
      </p:sp>
      <p:sp>
        <p:nvSpPr>
          <p:cNvPr id="488454" name="TextBox 9"/>
          <p:cNvSpPr txBox="1">
            <a:spLocks noChangeArrowheads="1"/>
          </p:cNvSpPr>
          <p:nvPr/>
        </p:nvSpPr>
        <p:spPr bwMode="auto">
          <a:xfrm>
            <a:off x="4038390" y="4886325"/>
            <a:ext cx="3541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</a:rPr>
              <a:t>decays to cosmic ray</a:t>
            </a:r>
          </a:p>
        </p:txBody>
      </p:sp>
      <p:sp>
        <p:nvSpPr>
          <p:cNvPr id="488455" name="TextBox 10"/>
          <p:cNvSpPr txBox="1">
            <a:spLocks noChangeArrowheads="1"/>
          </p:cNvSpPr>
          <p:nvPr/>
        </p:nvSpPr>
        <p:spPr bwMode="auto">
          <a:xfrm>
            <a:off x="455613" y="5791200"/>
            <a:ext cx="81678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</a:rPr>
              <a:t>GRB: one neutrino per cosmic ray </a:t>
            </a:r>
            <a:r>
              <a:rPr lang="en-US" sz="3200" dirty="0" smtClean="0">
                <a:solidFill>
                  <a:srgbClr val="FFFFFF"/>
                </a:solidFill>
              </a:rPr>
              <a:t>observed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</a:rPr>
              <a:t>          ruled out by </a:t>
            </a:r>
            <a:r>
              <a:rPr lang="en-US" sz="3200" dirty="0" err="1" smtClean="0">
                <a:solidFill>
                  <a:srgbClr val="FFFFFF"/>
                </a:solidFill>
              </a:rPr>
              <a:t>IceCube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8250" y="184538"/>
            <a:ext cx="1910750" cy="286232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</a:rPr>
              <a:t>neutrinos and neutrons are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</a:rPr>
              <a:t>produced in the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</a:rPr>
              <a:t>interactions of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</a:rPr>
              <a:t>fireball protons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</a:rPr>
              <a:t>(trapped in the magnetic field)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</a:rPr>
              <a:t>with synchrotron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</a:rPr>
              <a:t>photons</a:t>
            </a:r>
            <a:endParaRPr lang="en-US" sz="2000" b="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18129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5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4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9342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0" y="254000"/>
            <a:ext cx="2303463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speed of light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size of grb 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characteristic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time </a:t>
            </a:r>
            <a:r>
              <a:rPr lang="en-US" sz="2800">
                <a:solidFill>
                  <a:srgbClr val="FFFFFF"/>
                </a:solidFill>
                <a:latin typeface="Symbol" charset="0"/>
              </a:rPr>
              <a:t>D</a:t>
            </a:r>
            <a:r>
              <a:rPr lang="en-US" sz="2800">
                <a:solidFill>
                  <a:srgbClr val="FFFFFF"/>
                </a:solidFill>
              </a:rPr>
              <a:t>t 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800">
                <a:solidFill>
                  <a:srgbClr val="FFFFFF"/>
                </a:solidFill>
                <a:sym typeface="Wingdings" charset="0"/>
              </a:rPr>
              <a:t>1-10 msec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endParaRPr lang="en-US" sz="2800">
              <a:solidFill>
                <a:srgbClr val="FFFFFF"/>
              </a:solidFill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r>
              <a:rPr lang="en-US" sz="2000">
                <a:solidFill>
                  <a:srgbClr val="FFFFFF"/>
                </a:solidFill>
              </a:rPr>
              <a:t>(not duration!)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r>
              <a:rPr lang="en-US" sz="2800">
                <a:solidFill>
                  <a:srgbClr val="FFFFFF"/>
                </a:solidFill>
              </a:rPr>
              <a:t>size of the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r>
              <a:rPr lang="en-US" sz="2800">
                <a:solidFill>
                  <a:srgbClr val="FFFFFF"/>
                </a:solidFill>
              </a:rPr>
              <a:t>accelerator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r>
              <a:rPr lang="en-US" sz="2800">
                <a:solidFill>
                  <a:srgbClr val="FFFFFF"/>
                </a:solidFill>
                <a:latin typeface="Symbol" charset="0"/>
              </a:rPr>
              <a:t>D</a:t>
            </a:r>
            <a:r>
              <a:rPr lang="en-US" sz="2800">
                <a:solidFill>
                  <a:srgbClr val="FFFFFF"/>
                </a:solidFill>
              </a:rPr>
              <a:t>R &lt; c </a:t>
            </a:r>
            <a:r>
              <a:rPr lang="en-US" sz="2800">
                <a:solidFill>
                  <a:srgbClr val="FFFFFF"/>
                </a:solidFill>
                <a:latin typeface="Symbol" charset="0"/>
              </a:rPr>
              <a:t>D</a:t>
            </a:r>
            <a:r>
              <a:rPr lang="en-US" sz="2800">
                <a:solidFill>
                  <a:srgbClr val="FFFFFF"/>
                </a:solidFill>
              </a:rPr>
              <a:t>t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r>
              <a:rPr lang="en-US" sz="2800">
                <a:solidFill>
                  <a:srgbClr val="FFFFFF"/>
                </a:solidFill>
              </a:rPr>
              <a:t>      ~ 100 km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endParaRPr lang="en-US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11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13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1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8" name="Rectangle 4"/>
          <p:cNvSpPr>
            <a:spLocks noGrp="1"/>
          </p:cNvSpPr>
          <p:nvPr>
            <p:ph type="title"/>
          </p:nvPr>
        </p:nvSpPr>
        <p:spPr>
          <a:xfrm>
            <a:off x="152400" y="-762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>
                <a:latin typeface="Arial" charset="0"/>
              </a:rPr>
              <a:t>GRB</a:t>
            </a:r>
            <a:r>
              <a:rPr lang="en-US">
                <a:latin typeface="Calibri" charset="0"/>
              </a:rPr>
              <a:t>: </a:t>
            </a:r>
            <a:r>
              <a:rPr lang="en-US">
                <a:latin typeface="Symbol" charset="0"/>
              </a:rPr>
              <a:t>g </a:t>
            </a:r>
            <a:r>
              <a:rPr lang="en-US" sz="3200">
                <a:latin typeface="Arial" charset="0"/>
              </a:rPr>
              <a:t>=300 </a:t>
            </a:r>
            <a:r>
              <a:rPr lang="en-US" sz="3200">
                <a:latin typeface="Arial" charset="0"/>
                <a:sym typeface="Wingdings" charset="0"/>
              </a:rPr>
              <a:t> </a:t>
            </a:r>
            <a:r>
              <a:rPr lang="en-US" sz="3200">
                <a:latin typeface="Arial" charset="0"/>
              </a:rPr>
              <a:t>10</a:t>
            </a:r>
            <a:r>
              <a:rPr lang="en-US" sz="3200" baseline="30000">
                <a:latin typeface="Arial" charset="0"/>
              </a:rPr>
              <a:t>20</a:t>
            </a:r>
            <a:r>
              <a:rPr lang="en-US" sz="3200">
                <a:latin typeface="Arial" charset="0"/>
              </a:rPr>
              <a:t>eV</a:t>
            </a:r>
          </a:p>
        </p:txBody>
      </p:sp>
      <p:graphicFrame>
        <p:nvGraphicFramePr>
          <p:cNvPr id="3686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609600" y="1073150"/>
          <a:ext cx="8001000" cy="562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2" name="Equation" r:id="rId5" imgW="4838400" imgH="3403440" progId="Equation.3">
                  <p:embed/>
                </p:oleObj>
              </mc:Choice>
              <mc:Fallback>
                <p:oleObj name="Equation" r:id="rId5" imgW="4838400" imgH="3403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073150"/>
                        <a:ext cx="8001000" cy="562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43636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3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AutoShape 3"/>
          <p:cNvSpPr>
            <a:spLocks noChangeArrowheads="1"/>
          </p:cNvSpPr>
          <p:nvPr/>
        </p:nvSpPr>
        <p:spPr bwMode="auto">
          <a:xfrm>
            <a:off x="5943600" y="4343400"/>
            <a:ext cx="3962400" cy="32004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702050" y="211138"/>
            <a:ext cx="1792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fireball</a:t>
            </a:r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2514600" y="2286000"/>
            <a:ext cx="457200" cy="381000"/>
          </a:xfrm>
          <a:prstGeom prst="ellipse">
            <a:avLst/>
          </a:prstGeom>
          <a:solidFill>
            <a:srgbClr val="000000"/>
          </a:solidFill>
          <a:ln w="31750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6140450" y="1624013"/>
            <a:ext cx="1752600" cy="1752600"/>
          </a:xfrm>
          <a:prstGeom prst="ellipse">
            <a:avLst/>
          </a:prstGeom>
          <a:solidFill>
            <a:srgbClr val="FF9900"/>
          </a:solidFill>
          <a:ln w="31750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6315075" y="1798638"/>
            <a:ext cx="1425575" cy="1425575"/>
          </a:xfrm>
          <a:prstGeom prst="ellipse">
            <a:avLst/>
          </a:prstGeom>
          <a:solidFill>
            <a:schemeClr val="tx2"/>
          </a:solidFill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flipV="1">
            <a:off x="2711450" y="685800"/>
            <a:ext cx="0" cy="9144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 flipH="1">
            <a:off x="914400" y="2462213"/>
            <a:ext cx="9144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>
            <a:off x="3625850" y="2462213"/>
            <a:ext cx="8382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 flipH="1" flipV="1">
            <a:off x="1568450" y="1243013"/>
            <a:ext cx="533400" cy="6096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 flipV="1">
            <a:off x="3321050" y="1243013"/>
            <a:ext cx="762000" cy="6096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 flipH="1">
            <a:off x="1492250" y="3148013"/>
            <a:ext cx="685800" cy="7620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 flipH="1">
            <a:off x="7772400" y="1524000"/>
            <a:ext cx="762000" cy="533400"/>
          </a:xfrm>
          <a:prstGeom prst="line">
            <a:avLst/>
          </a:prstGeom>
          <a:noFill/>
          <a:ln w="31750">
            <a:solidFill>
              <a:srgbClr val="0EAD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152400" y="700088"/>
            <a:ext cx="21272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8FF"/>
                </a:solidFill>
                <a:latin typeface="Times New Roman" charset="0"/>
                <a:cs typeface="ＭＳ Ｐゴシック" charset="0"/>
              </a:rPr>
              <a:t>fireball frame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8FF"/>
                </a:solidFill>
                <a:latin typeface="Times New Roman" charset="0"/>
                <a:cs typeface="ＭＳ Ｐゴシック" charset="0"/>
              </a:rPr>
              <a:t>at t=0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5486400" y="776288"/>
            <a:ext cx="35766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8FF"/>
                </a:solidFill>
                <a:latin typeface="Times New Roman" charset="0"/>
                <a:cs typeface="ＭＳ Ｐゴシック" charset="0"/>
              </a:rPr>
              <a:t>observer frame at time t</a:t>
            </a:r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6391275" y="4737100"/>
            <a:ext cx="24479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8F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3600">
                <a:solidFill>
                  <a:srgbClr val="FFF8FF"/>
                </a:solidFill>
                <a:latin typeface="Times New Roman" charset="0"/>
                <a:cs typeface="ＭＳ Ｐゴシック" charset="0"/>
              </a:rPr>
              <a:t> ~ 10</a:t>
            </a:r>
            <a:r>
              <a:rPr lang="en-US" sz="3600" baseline="30000">
                <a:solidFill>
                  <a:srgbClr val="FFF8FF"/>
                </a:solidFill>
                <a:latin typeface="Times New Roman" charset="0"/>
                <a:cs typeface="ＭＳ Ｐゴシック" charset="0"/>
              </a:rPr>
              <a:t>2</a:t>
            </a:r>
            <a:r>
              <a:rPr lang="en-US" sz="3600">
                <a:solidFill>
                  <a:srgbClr val="FFF8FF"/>
                </a:solidFill>
                <a:latin typeface="Times New Roman" charset="0"/>
                <a:cs typeface="ＭＳ Ｐゴシック" charset="0"/>
              </a:rPr>
              <a:t> - 10</a:t>
            </a:r>
            <a:r>
              <a:rPr lang="en-US" sz="3600" baseline="30000">
                <a:solidFill>
                  <a:srgbClr val="FFF8FF"/>
                </a:solidFill>
                <a:latin typeface="Times New Roman" charset="0"/>
                <a:cs typeface="ＭＳ Ｐゴシック" charset="0"/>
              </a:rPr>
              <a:t>3</a:t>
            </a:r>
            <a:endParaRPr lang="en-US" sz="3600">
              <a:solidFill>
                <a:srgbClr val="FFF8FF"/>
              </a:solidFill>
              <a:latin typeface="Times New Roman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8FF"/>
                </a:solidFill>
                <a:latin typeface="Times New Roman" charset="0"/>
                <a:cs typeface="ＭＳ Ｐゴシック" charset="0"/>
              </a:rPr>
              <a:t>E = </a:t>
            </a:r>
            <a:r>
              <a:rPr lang="en-US" sz="3600">
                <a:solidFill>
                  <a:srgbClr val="FFF8F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3600">
                <a:solidFill>
                  <a:srgbClr val="FFF8FF"/>
                </a:solidFill>
                <a:latin typeface="Times New Roman" charset="0"/>
                <a:cs typeface="ＭＳ Ｐゴシック" charset="0"/>
              </a:rPr>
              <a:t> E'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8FF"/>
                </a:solidFill>
                <a:latin typeface="Times New Roman" charset="0"/>
                <a:cs typeface="ＭＳ Ｐゴシック" charset="0"/>
              </a:rPr>
              <a:t>R = </a:t>
            </a:r>
            <a:r>
              <a:rPr lang="en-US" sz="3600">
                <a:solidFill>
                  <a:srgbClr val="FFF8F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3600" baseline="30000">
                <a:solidFill>
                  <a:srgbClr val="FFF8FF"/>
                </a:solidFill>
                <a:latin typeface="Symbol" charset="0"/>
                <a:cs typeface="ＭＳ Ｐゴシック" charset="0"/>
              </a:rPr>
              <a:t>-2</a:t>
            </a:r>
            <a:r>
              <a:rPr lang="en-US" sz="3600">
                <a:solidFill>
                  <a:srgbClr val="FFF8FF"/>
                </a:solidFill>
                <a:latin typeface="Times New Roman" charset="0"/>
                <a:cs typeface="ＭＳ Ｐゴシック" charset="0"/>
              </a:rPr>
              <a:t> R'</a:t>
            </a:r>
          </a:p>
        </p:txBody>
      </p:sp>
      <p:sp>
        <p:nvSpPr>
          <p:cNvPr id="388115" name="Text Box 19"/>
          <p:cNvSpPr txBox="1">
            <a:spLocks noChangeArrowheads="1"/>
          </p:cNvSpPr>
          <p:nvPr/>
        </p:nvSpPr>
        <p:spPr bwMode="auto">
          <a:xfrm>
            <a:off x="507218" y="5867400"/>
            <a:ext cx="4753300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FFFFEF"/>
                </a:solidFill>
                <a:ea typeface="ＭＳ Ｐゴシック" pitchFamily="34" charset="-128"/>
              </a:rPr>
              <a:t>R</a:t>
            </a:r>
            <a:r>
              <a:rPr lang="en-US" sz="3600" baseline="-25000" dirty="0" smtClean="0">
                <a:solidFill>
                  <a:srgbClr val="FFFFEF"/>
                </a:solidFill>
                <a:ea typeface="ＭＳ Ｐゴシック" pitchFamily="34" charset="-128"/>
              </a:rPr>
              <a:t>0</a:t>
            </a:r>
            <a:r>
              <a:rPr lang="en-US" sz="3600" dirty="0" smtClean="0">
                <a:solidFill>
                  <a:srgbClr val="FFFFEF"/>
                </a:solidFill>
                <a:ea typeface="ＭＳ Ｐゴシック" pitchFamily="34" charset="-128"/>
              </a:rPr>
              <a:t> = R(t=0) = </a:t>
            </a:r>
            <a:r>
              <a:rPr lang="en-US" sz="3600" dirty="0" smtClean="0">
                <a:solidFill>
                  <a:srgbClr val="FFFFEF"/>
                </a:solidFill>
                <a:latin typeface="Symbol" pitchFamily="18" charset="2"/>
                <a:ea typeface="ＭＳ Ｐゴシック" pitchFamily="34" charset="-128"/>
              </a:rPr>
              <a:t>D</a:t>
            </a:r>
            <a:r>
              <a:rPr lang="en-US" sz="3600" dirty="0" smtClean="0">
                <a:solidFill>
                  <a:srgbClr val="FFFFEF"/>
                </a:solidFill>
                <a:latin typeface="Times New Roman" pitchFamily="18" charset="0"/>
                <a:ea typeface="ＭＳ Ｐゴシック" pitchFamily="34" charset="-128"/>
              </a:rPr>
              <a:t>R </a:t>
            </a:r>
            <a:r>
              <a:rPr lang="en-US" sz="3600" dirty="0">
                <a:solidFill>
                  <a:srgbClr val="FFFFEF"/>
                </a:solidFill>
                <a:latin typeface="Times New Roman" pitchFamily="18" charset="0"/>
                <a:ea typeface="ＭＳ Ｐゴシック" pitchFamily="34" charset="-128"/>
              </a:rPr>
              <a:t>= c </a:t>
            </a:r>
            <a:r>
              <a:rPr lang="en-US" sz="3600" dirty="0" err="1" smtClean="0">
                <a:solidFill>
                  <a:srgbClr val="FFFFEF"/>
                </a:solidFill>
                <a:latin typeface="Symbol" pitchFamily="18" charset="2"/>
                <a:ea typeface="ＭＳ Ｐゴシック" pitchFamily="34" charset="-128"/>
              </a:rPr>
              <a:t>D</a:t>
            </a:r>
            <a:r>
              <a:rPr lang="en-US" sz="3600" dirty="0" err="1" smtClean="0">
                <a:solidFill>
                  <a:srgbClr val="FFFFEF"/>
                </a:solidFill>
                <a:latin typeface="Times New Roman" pitchFamily="18" charset="0"/>
                <a:ea typeface="ＭＳ Ｐゴシック" pitchFamily="34" charset="-128"/>
              </a:rPr>
              <a:t>t</a:t>
            </a:r>
            <a:endParaRPr lang="en-US" sz="3600" dirty="0">
              <a:solidFill>
                <a:srgbClr val="FFFFE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88116" name="Text Box 20"/>
          <p:cNvSpPr txBox="1">
            <a:spLocks noChangeArrowheads="1"/>
          </p:cNvSpPr>
          <p:nvPr/>
        </p:nvSpPr>
        <p:spPr bwMode="auto">
          <a:xfrm>
            <a:off x="7458075" y="1295400"/>
            <a:ext cx="1044575" cy="5191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DF4F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  <a:cs typeface="ＭＳ Ｐゴシック" charset="0"/>
              </a:rPr>
              <a:t>D</a:t>
            </a:r>
            <a:r>
              <a:rPr lang="en-US" sz="2800" b="1" dirty="0">
                <a:solidFill>
                  <a:srgbClr val="FDF4F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ＭＳ Ｐゴシック" charset="0"/>
              </a:rPr>
              <a:t>R</a:t>
            </a:r>
          </a:p>
        </p:txBody>
      </p:sp>
      <p:sp>
        <p:nvSpPr>
          <p:cNvPr id="388117" name="Text Box 21"/>
          <p:cNvSpPr txBox="1">
            <a:spLocks noChangeArrowheads="1"/>
          </p:cNvSpPr>
          <p:nvPr/>
        </p:nvSpPr>
        <p:spPr bwMode="auto">
          <a:xfrm>
            <a:off x="6705600" y="1843088"/>
            <a:ext cx="1052513" cy="5191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DF4F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ＭＳ Ｐゴシック" charset="0"/>
              </a:rPr>
              <a:t>R(t</a:t>
            </a:r>
            <a:r>
              <a:rPr lang="en-US" sz="2800" b="1" dirty="0">
                <a:solidFill>
                  <a:srgbClr val="44CCE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ＭＳ Ｐゴシック" charset="0"/>
              </a:rPr>
              <a:t>)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 flipV="1">
            <a:off x="7024688" y="2133600"/>
            <a:ext cx="609600" cy="381000"/>
          </a:xfrm>
          <a:prstGeom prst="line">
            <a:avLst/>
          </a:prstGeom>
          <a:noFill/>
          <a:ln w="31750">
            <a:solidFill>
              <a:srgbClr val="0EAD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11" name="Line 23"/>
          <p:cNvSpPr>
            <a:spLocks noChangeShapeType="1"/>
          </p:cNvSpPr>
          <p:nvPr/>
        </p:nvSpPr>
        <p:spPr bwMode="auto">
          <a:xfrm>
            <a:off x="5029200" y="2514600"/>
            <a:ext cx="685800" cy="0"/>
          </a:xfrm>
          <a:prstGeom prst="line">
            <a:avLst/>
          </a:prstGeom>
          <a:noFill/>
          <a:ln w="1524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12" name="Freeform 24"/>
          <p:cNvSpPr>
            <a:spLocks/>
          </p:cNvSpPr>
          <p:nvPr/>
        </p:nvSpPr>
        <p:spPr bwMode="auto">
          <a:xfrm>
            <a:off x="6942138" y="3429000"/>
            <a:ext cx="182562" cy="585788"/>
          </a:xfrm>
          <a:custGeom>
            <a:avLst/>
            <a:gdLst>
              <a:gd name="T0" fmla="*/ 200 w 248"/>
              <a:gd name="T1" fmla="*/ 0 h 816"/>
              <a:gd name="T2" fmla="*/ 8 w 248"/>
              <a:gd name="T3" fmla="*/ 96 h 816"/>
              <a:gd name="T4" fmla="*/ 248 w 248"/>
              <a:gd name="T5" fmla="*/ 240 h 816"/>
              <a:gd name="T6" fmla="*/ 8 w 248"/>
              <a:gd name="T7" fmla="*/ 336 h 816"/>
              <a:gd name="T8" fmla="*/ 248 w 248"/>
              <a:gd name="T9" fmla="*/ 480 h 816"/>
              <a:gd name="T10" fmla="*/ 8 w 248"/>
              <a:gd name="T11" fmla="*/ 576 h 816"/>
              <a:gd name="T12" fmla="*/ 248 w 248"/>
              <a:gd name="T13" fmla="*/ 720 h 816"/>
              <a:gd name="T14" fmla="*/ 8 w 248"/>
              <a:gd name="T15" fmla="*/ 816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8"/>
              <a:gd name="T25" fmla="*/ 0 h 816"/>
              <a:gd name="T26" fmla="*/ 248 w 248"/>
              <a:gd name="T27" fmla="*/ 816 h 8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8" h="816">
                <a:moveTo>
                  <a:pt x="200" y="0"/>
                </a:moveTo>
                <a:cubicBezTo>
                  <a:pt x="100" y="28"/>
                  <a:pt x="0" y="56"/>
                  <a:pt x="8" y="96"/>
                </a:cubicBezTo>
                <a:cubicBezTo>
                  <a:pt x="16" y="136"/>
                  <a:pt x="248" y="200"/>
                  <a:pt x="248" y="240"/>
                </a:cubicBezTo>
                <a:cubicBezTo>
                  <a:pt x="248" y="280"/>
                  <a:pt x="8" y="296"/>
                  <a:pt x="8" y="336"/>
                </a:cubicBezTo>
                <a:cubicBezTo>
                  <a:pt x="8" y="376"/>
                  <a:pt x="248" y="440"/>
                  <a:pt x="248" y="480"/>
                </a:cubicBezTo>
                <a:cubicBezTo>
                  <a:pt x="248" y="520"/>
                  <a:pt x="8" y="536"/>
                  <a:pt x="8" y="576"/>
                </a:cubicBezTo>
                <a:cubicBezTo>
                  <a:pt x="8" y="616"/>
                  <a:pt x="248" y="680"/>
                  <a:pt x="248" y="720"/>
                </a:cubicBezTo>
                <a:cubicBezTo>
                  <a:pt x="248" y="760"/>
                  <a:pt x="48" y="800"/>
                  <a:pt x="8" y="816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13" name="Line 25"/>
          <p:cNvSpPr>
            <a:spLocks noChangeShapeType="1"/>
          </p:cNvSpPr>
          <p:nvPr/>
        </p:nvSpPr>
        <p:spPr bwMode="auto">
          <a:xfrm>
            <a:off x="7002463" y="4114800"/>
            <a:ext cx="1587" cy="76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14" name="Freeform 26"/>
          <p:cNvSpPr>
            <a:spLocks/>
          </p:cNvSpPr>
          <p:nvPr/>
        </p:nvSpPr>
        <p:spPr bwMode="auto">
          <a:xfrm>
            <a:off x="7467600" y="3200400"/>
            <a:ext cx="182563" cy="585788"/>
          </a:xfrm>
          <a:custGeom>
            <a:avLst/>
            <a:gdLst>
              <a:gd name="T0" fmla="*/ 200 w 248"/>
              <a:gd name="T1" fmla="*/ 0 h 816"/>
              <a:gd name="T2" fmla="*/ 8 w 248"/>
              <a:gd name="T3" fmla="*/ 96 h 816"/>
              <a:gd name="T4" fmla="*/ 248 w 248"/>
              <a:gd name="T5" fmla="*/ 240 h 816"/>
              <a:gd name="T6" fmla="*/ 8 w 248"/>
              <a:gd name="T7" fmla="*/ 336 h 816"/>
              <a:gd name="T8" fmla="*/ 248 w 248"/>
              <a:gd name="T9" fmla="*/ 480 h 816"/>
              <a:gd name="T10" fmla="*/ 8 w 248"/>
              <a:gd name="T11" fmla="*/ 576 h 816"/>
              <a:gd name="T12" fmla="*/ 248 w 248"/>
              <a:gd name="T13" fmla="*/ 720 h 816"/>
              <a:gd name="T14" fmla="*/ 8 w 248"/>
              <a:gd name="T15" fmla="*/ 816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8"/>
              <a:gd name="T25" fmla="*/ 0 h 816"/>
              <a:gd name="T26" fmla="*/ 248 w 248"/>
              <a:gd name="T27" fmla="*/ 816 h 8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8" h="816">
                <a:moveTo>
                  <a:pt x="200" y="0"/>
                </a:moveTo>
                <a:cubicBezTo>
                  <a:pt x="100" y="28"/>
                  <a:pt x="0" y="56"/>
                  <a:pt x="8" y="96"/>
                </a:cubicBezTo>
                <a:cubicBezTo>
                  <a:pt x="16" y="136"/>
                  <a:pt x="248" y="200"/>
                  <a:pt x="248" y="240"/>
                </a:cubicBezTo>
                <a:cubicBezTo>
                  <a:pt x="248" y="280"/>
                  <a:pt x="8" y="296"/>
                  <a:pt x="8" y="336"/>
                </a:cubicBezTo>
                <a:cubicBezTo>
                  <a:pt x="8" y="376"/>
                  <a:pt x="248" y="440"/>
                  <a:pt x="248" y="480"/>
                </a:cubicBezTo>
                <a:cubicBezTo>
                  <a:pt x="248" y="520"/>
                  <a:pt x="8" y="536"/>
                  <a:pt x="8" y="576"/>
                </a:cubicBezTo>
                <a:cubicBezTo>
                  <a:pt x="8" y="616"/>
                  <a:pt x="248" y="680"/>
                  <a:pt x="248" y="720"/>
                </a:cubicBezTo>
                <a:cubicBezTo>
                  <a:pt x="248" y="760"/>
                  <a:pt x="48" y="800"/>
                  <a:pt x="8" y="816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15" name="Line 27"/>
          <p:cNvSpPr>
            <a:spLocks noChangeShapeType="1"/>
          </p:cNvSpPr>
          <p:nvPr/>
        </p:nvSpPr>
        <p:spPr bwMode="auto">
          <a:xfrm>
            <a:off x="7543800" y="3886200"/>
            <a:ext cx="0" cy="76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16" name="Text Box 28"/>
          <p:cNvSpPr txBox="1">
            <a:spLocks noChangeArrowheads="1"/>
          </p:cNvSpPr>
          <p:nvPr/>
        </p:nvSpPr>
        <p:spPr bwMode="auto">
          <a:xfrm>
            <a:off x="3433763" y="4495800"/>
            <a:ext cx="19732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>
                <a:solidFill>
                  <a:srgbClr val="FFFFEF"/>
                </a:solidFill>
                <a:cs typeface="ＭＳ Ｐゴシック" charset="0"/>
              </a:rPr>
              <a:t> 1 MeV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>
                <a:solidFill>
                  <a:srgbClr val="FFFFEF"/>
                </a:solidFill>
                <a:cs typeface="ＭＳ Ｐゴシック" charset="0"/>
              </a:rPr>
              <a:t> 10 msec</a:t>
            </a:r>
          </a:p>
        </p:txBody>
      </p:sp>
      <p:sp>
        <p:nvSpPr>
          <p:cNvPr id="37917" name="Line 29"/>
          <p:cNvSpPr>
            <a:spLocks noChangeShapeType="1"/>
          </p:cNvSpPr>
          <p:nvPr/>
        </p:nvSpPr>
        <p:spPr bwMode="auto">
          <a:xfrm>
            <a:off x="5105400" y="4876800"/>
            <a:ext cx="990600" cy="2286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3352800" y="4495800"/>
            <a:ext cx="2133600" cy="1066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19" name="Line 31"/>
          <p:cNvSpPr>
            <a:spLocks noChangeShapeType="1"/>
          </p:cNvSpPr>
          <p:nvPr/>
        </p:nvSpPr>
        <p:spPr bwMode="auto">
          <a:xfrm flipH="1">
            <a:off x="762000" y="5334000"/>
            <a:ext cx="2743200" cy="5334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3657600" y="228600"/>
            <a:ext cx="1676400" cy="685800"/>
          </a:xfrm>
          <a:prstGeom prst="rect">
            <a:avLst/>
          </a:prstGeom>
          <a:noFill/>
          <a:ln w="9525">
            <a:solidFill>
              <a:srgbClr val="FFFF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76200" y="1143000"/>
            <a:ext cx="1219200" cy="5334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22" name="Line 34"/>
          <p:cNvSpPr>
            <a:spLocks noChangeShapeType="1"/>
          </p:cNvSpPr>
          <p:nvPr/>
        </p:nvSpPr>
        <p:spPr bwMode="auto">
          <a:xfrm>
            <a:off x="3276600" y="3124200"/>
            <a:ext cx="685800" cy="6858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23" name="Line 35"/>
          <p:cNvSpPr>
            <a:spLocks noChangeShapeType="1"/>
          </p:cNvSpPr>
          <p:nvPr/>
        </p:nvSpPr>
        <p:spPr bwMode="auto">
          <a:xfrm>
            <a:off x="2743200" y="3276600"/>
            <a:ext cx="0" cy="9144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BFF73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4623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AutoShape 2"/>
          <p:cNvSpPr>
            <a:spLocks noChangeArrowheads="1"/>
          </p:cNvSpPr>
          <p:nvPr/>
        </p:nvSpPr>
        <p:spPr bwMode="auto">
          <a:xfrm>
            <a:off x="-1219200" y="762000"/>
            <a:ext cx="5562600" cy="70104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1600" y="0"/>
            <a:ext cx="7918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FFFEF7"/>
                </a:solidFill>
                <a:latin typeface="Arial" charset="0"/>
                <a:ea typeface="ＭＳ Ｐゴシック" pitchFamily="34" charset="-128"/>
              </a:rPr>
              <a:t>superluminal motion:</a:t>
            </a:r>
            <a:r>
              <a:rPr lang="en-US" sz="320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  boosted accelerators</a:t>
            </a:r>
            <a:endParaRPr lang="en-US" sz="3200">
              <a:solidFill>
                <a:srgbClr val="FBFF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4953000" y="630238"/>
            <a:ext cx="3733800" cy="18081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E</a:t>
            </a:r>
            <a:r>
              <a:rPr lang="en-US" baseline="-250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obs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  =  </a:t>
            </a:r>
            <a:r>
              <a:rPr lang="en-US">
                <a:solidFill>
                  <a:srgbClr val="000000"/>
                </a:solidFill>
                <a:latin typeface="Symbol" charset="0"/>
                <a:cs typeface="ＭＳ Ｐゴシック" charset="0"/>
              </a:rPr>
              <a:t> </a:t>
            </a:r>
            <a:r>
              <a:rPr lang="en-US" i="1">
                <a:solidFill>
                  <a:srgbClr val="000000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i="1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 E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'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Symbol" charset="0"/>
                <a:cs typeface="ＭＳ Ｐゴシック" charset="0"/>
              </a:rPr>
              <a:t>D</a:t>
            </a:r>
            <a:r>
              <a:rPr lang="en-US" i="1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t</a:t>
            </a:r>
            <a:r>
              <a:rPr lang="en-US" baseline="-250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obs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  =</a:t>
            </a:r>
            <a:r>
              <a:rPr lang="en-US" i="1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en-US" i="1">
                <a:solidFill>
                  <a:srgbClr val="000000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i="1" baseline="30000">
                <a:solidFill>
                  <a:srgbClr val="000000"/>
                </a:solidFill>
                <a:latin typeface="Symbol" charset="0"/>
                <a:cs typeface="ＭＳ Ｐゴシック" charset="0"/>
              </a:rPr>
              <a:t>-1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en-US">
                <a:solidFill>
                  <a:srgbClr val="000000"/>
                </a:solidFill>
                <a:latin typeface="Symbol" charset="0"/>
                <a:cs typeface="ＭＳ Ｐゴシック" charset="0"/>
              </a:rPr>
              <a:t>D</a:t>
            </a:r>
            <a:r>
              <a:rPr lang="en-US" i="1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t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'</a:t>
            </a:r>
          </a:p>
        </p:txBody>
      </p:sp>
      <p:sp>
        <p:nvSpPr>
          <p:cNvPr id="38920" name="Text Box 10"/>
          <p:cNvSpPr txBox="1">
            <a:spLocks noChangeArrowheads="1"/>
          </p:cNvSpPr>
          <p:nvPr/>
        </p:nvSpPr>
        <p:spPr bwMode="auto">
          <a:xfrm>
            <a:off x="1905000" y="373380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v</a:t>
            </a:r>
            <a:r>
              <a:rPr lang="en-US" sz="2800" baseline="-25000">
                <a:solidFill>
                  <a:srgbClr val="FFFFFF"/>
                </a:solidFill>
                <a:cs typeface="ＭＳ Ｐゴシック" charset="0"/>
              </a:rPr>
              <a:t>app</a:t>
            </a:r>
            <a:endParaRPr lang="en-US" sz="2400">
              <a:solidFill>
                <a:srgbClr val="FBFF8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38921" name="AutoShape 12"/>
          <p:cNvSpPr>
            <a:spLocks noChangeArrowheads="1"/>
          </p:cNvSpPr>
          <p:nvPr/>
        </p:nvSpPr>
        <p:spPr bwMode="auto">
          <a:xfrm>
            <a:off x="1512888" y="1828800"/>
            <a:ext cx="1676400" cy="1905000"/>
          </a:xfrm>
          <a:prstGeom prst="rtTriangle">
            <a:avLst/>
          </a:prstGeom>
          <a:noFill/>
          <a:ln w="38100">
            <a:solidFill>
              <a:srgbClr val="A6CD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928688" y="3001963"/>
            <a:ext cx="3508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A4F5A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ea typeface="ＭＳ Ｐゴシック" pitchFamily="34" charset="-128"/>
              </a:rPr>
              <a:t></a:t>
            </a:r>
            <a:endParaRPr lang="en-US" sz="3200">
              <a:solidFill>
                <a:srgbClr val="A4F5A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8923" name="Freeform 14"/>
          <p:cNvSpPr>
            <a:spLocks/>
          </p:cNvSpPr>
          <p:nvPr/>
        </p:nvSpPr>
        <p:spPr bwMode="auto">
          <a:xfrm>
            <a:off x="1360488" y="1905000"/>
            <a:ext cx="201612" cy="2193925"/>
          </a:xfrm>
          <a:custGeom>
            <a:avLst/>
            <a:gdLst>
              <a:gd name="T0" fmla="*/ 186678 w 216"/>
              <a:gd name="T1" fmla="*/ 0 h 1152"/>
              <a:gd name="T2" fmla="*/ 52270 w 216"/>
              <a:gd name="T3" fmla="*/ 274241 h 1152"/>
              <a:gd name="T4" fmla="*/ 141875 w 216"/>
              <a:gd name="T5" fmla="*/ 457068 h 1152"/>
              <a:gd name="T6" fmla="*/ 7467 w 216"/>
              <a:gd name="T7" fmla="*/ 731308 h 1152"/>
              <a:gd name="T8" fmla="*/ 141875 w 216"/>
              <a:gd name="T9" fmla="*/ 914135 h 1152"/>
              <a:gd name="T10" fmla="*/ 7467 w 216"/>
              <a:gd name="T11" fmla="*/ 1188376 h 1152"/>
              <a:gd name="T12" fmla="*/ 141875 w 216"/>
              <a:gd name="T13" fmla="*/ 1371203 h 1152"/>
              <a:gd name="T14" fmla="*/ 7467 w 216"/>
              <a:gd name="T15" fmla="*/ 1645444 h 1152"/>
              <a:gd name="T16" fmla="*/ 186678 w 216"/>
              <a:gd name="T17" fmla="*/ 1919684 h 1152"/>
              <a:gd name="T18" fmla="*/ 97072 w 216"/>
              <a:gd name="T19" fmla="*/ 2193925 h 11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"/>
              <a:gd name="T31" fmla="*/ 0 h 1152"/>
              <a:gd name="T32" fmla="*/ 216 w 216"/>
              <a:gd name="T33" fmla="*/ 1152 h 115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" h="1152">
                <a:moveTo>
                  <a:pt x="200" y="0"/>
                </a:moveTo>
                <a:cubicBezTo>
                  <a:pt x="132" y="52"/>
                  <a:pt x="64" y="104"/>
                  <a:pt x="56" y="144"/>
                </a:cubicBezTo>
                <a:cubicBezTo>
                  <a:pt x="48" y="184"/>
                  <a:pt x="160" y="200"/>
                  <a:pt x="152" y="240"/>
                </a:cubicBezTo>
                <a:cubicBezTo>
                  <a:pt x="144" y="280"/>
                  <a:pt x="8" y="344"/>
                  <a:pt x="8" y="384"/>
                </a:cubicBezTo>
                <a:cubicBezTo>
                  <a:pt x="8" y="424"/>
                  <a:pt x="152" y="440"/>
                  <a:pt x="152" y="480"/>
                </a:cubicBezTo>
                <a:cubicBezTo>
                  <a:pt x="152" y="520"/>
                  <a:pt x="8" y="584"/>
                  <a:pt x="8" y="624"/>
                </a:cubicBezTo>
                <a:cubicBezTo>
                  <a:pt x="8" y="664"/>
                  <a:pt x="152" y="680"/>
                  <a:pt x="152" y="720"/>
                </a:cubicBezTo>
                <a:cubicBezTo>
                  <a:pt x="152" y="760"/>
                  <a:pt x="0" y="816"/>
                  <a:pt x="8" y="864"/>
                </a:cubicBezTo>
                <a:cubicBezTo>
                  <a:pt x="16" y="912"/>
                  <a:pt x="184" y="960"/>
                  <a:pt x="200" y="1008"/>
                </a:cubicBezTo>
                <a:cubicBezTo>
                  <a:pt x="216" y="1056"/>
                  <a:pt x="120" y="1128"/>
                  <a:pt x="104" y="1152"/>
                </a:cubicBezTo>
              </a:path>
            </a:pathLst>
          </a:custGeom>
          <a:noFill/>
          <a:ln w="38100">
            <a:solidFill>
              <a:srgbClr val="8DF5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924" name="Line 15"/>
          <p:cNvSpPr>
            <a:spLocks noChangeShapeType="1"/>
          </p:cNvSpPr>
          <p:nvPr/>
        </p:nvSpPr>
        <p:spPr bwMode="auto">
          <a:xfrm>
            <a:off x="1436688" y="4114800"/>
            <a:ext cx="0" cy="152400"/>
          </a:xfrm>
          <a:prstGeom prst="line">
            <a:avLst/>
          </a:prstGeom>
          <a:noFill/>
          <a:ln w="38100">
            <a:solidFill>
              <a:srgbClr val="8DF57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925" name="Freeform 16"/>
          <p:cNvSpPr>
            <a:spLocks/>
          </p:cNvSpPr>
          <p:nvPr/>
        </p:nvSpPr>
        <p:spPr bwMode="auto">
          <a:xfrm>
            <a:off x="3100388" y="3733800"/>
            <a:ext cx="100012" cy="304800"/>
          </a:xfrm>
          <a:custGeom>
            <a:avLst/>
            <a:gdLst>
              <a:gd name="T0" fmla="*/ 7693 w 104"/>
              <a:gd name="T1" fmla="*/ 0 h 192"/>
              <a:gd name="T2" fmla="*/ 100012 w 104"/>
              <a:gd name="T3" fmla="*/ 152400 h 192"/>
              <a:gd name="T4" fmla="*/ 7693 w 104"/>
              <a:gd name="T5" fmla="*/ 152400 h 192"/>
              <a:gd name="T6" fmla="*/ 53853 w 104"/>
              <a:gd name="T7" fmla="*/ 304800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104"/>
              <a:gd name="T13" fmla="*/ 0 h 192"/>
              <a:gd name="T14" fmla="*/ 104 w 104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4" h="192">
                <a:moveTo>
                  <a:pt x="8" y="0"/>
                </a:moveTo>
                <a:cubicBezTo>
                  <a:pt x="56" y="40"/>
                  <a:pt x="104" y="80"/>
                  <a:pt x="104" y="96"/>
                </a:cubicBezTo>
                <a:cubicBezTo>
                  <a:pt x="104" y="112"/>
                  <a:pt x="16" y="80"/>
                  <a:pt x="8" y="96"/>
                </a:cubicBezTo>
                <a:cubicBezTo>
                  <a:pt x="0" y="112"/>
                  <a:pt x="48" y="176"/>
                  <a:pt x="56" y="192"/>
                </a:cubicBezTo>
              </a:path>
            </a:pathLst>
          </a:custGeom>
          <a:noFill/>
          <a:ln w="38100">
            <a:solidFill>
              <a:srgbClr val="8DF5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926" name="Line 17"/>
          <p:cNvSpPr>
            <a:spLocks noChangeShapeType="1"/>
          </p:cNvSpPr>
          <p:nvPr/>
        </p:nvSpPr>
        <p:spPr bwMode="auto">
          <a:xfrm>
            <a:off x="3113088" y="4038600"/>
            <a:ext cx="0" cy="152400"/>
          </a:xfrm>
          <a:prstGeom prst="line">
            <a:avLst/>
          </a:prstGeom>
          <a:noFill/>
          <a:ln w="38100">
            <a:solidFill>
              <a:srgbClr val="8DF57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927" name="Oval 18"/>
          <p:cNvSpPr>
            <a:spLocks noChangeArrowheads="1"/>
          </p:cNvSpPr>
          <p:nvPr/>
        </p:nvSpPr>
        <p:spPr bwMode="auto">
          <a:xfrm>
            <a:off x="3036888" y="3581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28" name="Oval 25"/>
          <p:cNvSpPr>
            <a:spLocks noChangeArrowheads="1"/>
          </p:cNvSpPr>
          <p:nvPr/>
        </p:nvSpPr>
        <p:spPr bwMode="auto">
          <a:xfrm rot="-1800000">
            <a:off x="1055688" y="1447800"/>
            <a:ext cx="762000" cy="381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29" name="Line 26"/>
          <p:cNvSpPr>
            <a:spLocks noChangeShapeType="1"/>
          </p:cNvSpPr>
          <p:nvPr/>
        </p:nvSpPr>
        <p:spPr bwMode="auto">
          <a:xfrm rot="-720000">
            <a:off x="908050" y="998538"/>
            <a:ext cx="1303338" cy="1514475"/>
          </a:xfrm>
          <a:prstGeom prst="line">
            <a:avLst/>
          </a:prstGeom>
          <a:noFill/>
          <a:ln w="50800">
            <a:solidFill>
              <a:srgbClr val="CF487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930" name="Line 27"/>
          <p:cNvSpPr>
            <a:spLocks noChangeShapeType="1"/>
          </p:cNvSpPr>
          <p:nvPr/>
        </p:nvSpPr>
        <p:spPr bwMode="auto">
          <a:xfrm rot="-1140000">
            <a:off x="1447800" y="844550"/>
            <a:ext cx="114300" cy="1912938"/>
          </a:xfrm>
          <a:prstGeom prst="line">
            <a:avLst/>
          </a:prstGeom>
          <a:noFill/>
          <a:ln w="50800">
            <a:solidFill>
              <a:srgbClr val="CF487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931" name="Line 28"/>
          <p:cNvSpPr>
            <a:spLocks noChangeShapeType="1"/>
          </p:cNvSpPr>
          <p:nvPr/>
        </p:nvSpPr>
        <p:spPr bwMode="auto">
          <a:xfrm>
            <a:off x="1995488" y="2362200"/>
            <a:ext cx="442912" cy="533400"/>
          </a:xfrm>
          <a:prstGeom prst="line">
            <a:avLst/>
          </a:prstGeom>
          <a:noFill/>
          <a:ln w="57150">
            <a:solidFill>
              <a:srgbClr val="FFC87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932" name="Oval 29"/>
          <p:cNvSpPr>
            <a:spLocks noChangeArrowheads="1"/>
          </p:cNvSpPr>
          <p:nvPr/>
        </p:nvSpPr>
        <p:spPr bwMode="auto">
          <a:xfrm>
            <a:off x="1817688" y="2209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33" name="Text Box 31"/>
          <p:cNvSpPr txBox="1">
            <a:spLocks noChangeArrowheads="1"/>
          </p:cNvSpPr>
          <p:nvPr/>
        </p:nvSpPr>
        <p:spPr bwMode="auto">
          <a:xfrm>
            <a:off x="2689225" y="2438400"/>
            <a:ext cx="968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v</a:t>
            </a:r>
            <a:r>
              <a:rPr lang="en-US" sz="2800">
                <a:solidFill>
                  <a:srgbClr val="FFFFFF"/>
                </a:solidFill>
                <a:latin typeface="Symbol" charset="0"/>
                <a:cs typeface="ＭＳ Ｐゴシック" charset="0"/>
                <a:sym typeface="Symbol" charset="0"/>
              </a:rPr>
              <a:t></a:t>
            </a: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t</a:t>
            </a:r>
            <a:endParaRPr lang="en-US" sz="28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38934" name="Text Box 35"/>
          <p:cNvSpPr txBox="1">
            <a:spLocks noChangeArrowheads="1"/>
          </p:cNvSpPr>
          <p:nvPr/>
        </p:nvSpPr>
        <p:spPr bwMode="auto">
          <a:xfrm>
            <a:off x="441325" y="2452688"/>
            <a:ext cx="6778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c</a:t>
            </a:r>
            <a:r>
              <a:rPr lang="en-US" sz="2800">
                <a:solidFill>
                  <a:srgbClr val="FFFFFF"/>
                </a:solidFill>
                <a:latin typeface="Symbol" charset="0"/>
                <a:cs typeface="ＭＳ Ｐゴシック" charset="0"/>
                <a:sym typeface="Symbol" charset="0"/>
              </a:rPr>
              <a:t></a:t>
            </a: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t</a:t>
            </a:r>
          </a:p>
        </p:txBody>
      </p:sp>
      <p:sp>
        <p:nvSpPr>
          <p:cNvPr id="38935" name="Text Box 36"/>
          <p:cNvSpPr txBox="1">
            <a:spLocks noChangeArrowheads="1"/>
          </p:cNvSpPr>
          <p:nvPr/>
        </p:nvSpPr>
        <p:spPr bwMode="auto">
          <a:xfrm>
            <a:off x="1447800" y="1981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Symbol" charset="0"/>
                <a:cs typeface="ＭＳ Ｐゴシック" charset="0"/>
                <a:sym typeface="Symbol" charset="0"/>
              </a:rPr>
              <a:t></a:t>
            </a:r>
            <a:endParaRPr lang="en-US" sz="2400">
              <a:solidFill>
                <a:srgbClr val="000000"/>
              </a:solidFill>
              <a:cs typeface="ＭＳ Ｐゴシック" charset="0"/>
            </a:endParaRPr>
          </a:p>
        </p:txBody>
      </p:sp>
      <p:graphicFrame>
        <p:nvGraphicFramePr>
          <p:cNvPr id="38914" name="Object 22"/>
          <p:cNvGraphicFramePr>
            <a:graphicFrameLocks noChangeAspect="1"/>
          </p:cNvGraphicFramePr>
          <p:nvPr/>
        </p:nvGraphicFramePr>
        <p:xfrm>
          <a:off x="4953000" y="2743200"/>
          <a:ext cx="3429000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9" name="Equation" r:id="rId4" imgW="1384300" imgH="546100" progId="Equation.3">
                  <p:embed/>
                </p:oleObj>
              </mc:Choice>
              <mc:Fallback>
                <p:oleObj name="Equation" r:id="rId4" imgW="13843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743200"/>
                        <a:ext cx="3429000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6" name="Text Box 38"/>
          <p:cNvSpPr txBox="1">
            <a:spLocks noChangeArrowheads="1"/>
          </p:cNvSpPr>
          <p:nvPr/>
        </p:nvSpPr>
        <p:spPr bwMode="auto">
          <a:xfrm>
            <a:off x="593725" y="4937125"/>
            <a:ext cx="34591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Symbol" charset="0"/>
                <a:cs typeface="ＭＳ Ｐゴシック" charset="0"/>
                <a:sym typeface="Symbol" charset="0"/>
              </a:rPr>
              <a:t></a:t>
            </a:r>
            <a:r>
              <a:rPr lang="en-US" sz="2400">
                <a:solidFill>
                  <a:srgbClr val="FFFFFF"/>
                </a:solidFill>
                <a:cs typeface="ＭＳ Ｐゴシック" charset="0"/>
              </a:rPr>
              <a:t>= v/c        </a:t>
            </a:r>
            <a:r>
              <a:rPr lang="en-US" sz="2400">
                <a:solidFill>
                  <a:srgbClr val="FFFFFF"/>
                </a:solidFill>
                <a:latin typeface="Symbol" charset="0"/>
                <a:cs typeface="ＭＳ Ｐゴシック" charset="0"/>
                <a:sym typeface="Symbol" charset="0"/>
              </a:rPr>
              <a:t></a:t>
            </a:r>
            <a:r>
              <a:rPr lang="en-US" sz="2400">
                <a:solidFill>
                  <a:srgbClr val="FFFFFF"/>
                </a:solidFill>
                <a:cs typeface="ＭＳ Ｐゴシック" charset="0"/>
              </a:rPr>
              <a:t> = (1-</a:t>
            </a:r>
            <a:r>
              <a:rPr lang="en-US" sz="2400">
                <a:solidFill>
                  <a:srgbClr val="FFFFFF"/>
                </a:solidFill>
                <a:latin typeface="Symbol" charset="0"/>
                <a:cs typeface="ＭＳ Ｐゴシック" charset="0"/>
                <a:sym typeface="Symbol" charset="0"/>
              </a:rPr>
              <a:t></a:t>
            </a:r>
            <a:r>
              <a:rPr lang="en-US" sz="2400" baseline="30000">
                <a:solidFill>
                  <a:srgbClr val="FFFFFF"/>
                </a:solidFill>
                <a:cs typeface="ＭＳ Ｐゴシック" charset="0"/>
              </a:rPr>
              <a:t>2</a:t>
            </a:r>
            <a:r>
              <a:rPr lang="en-US" sz="2400">
                <a:solidFill>
                  <a:srgbClr val="FFFFFF"/>
                </a:solidFill>
                <a:cs typeface="ＭＳ Ｐゴシック" charset="0"/>
              </a:rPr>
              <a:t>)</a:t>
            </a:r>
            <a:r>
              <a:rPr lang="en-US" sz="2400" baseline="30000">
                <a:solidFill>
                  <a:srgbClr val="FFFFFF"/>
                </a:solidFill>
                <a:cs typeface="ＭＳ Ｐゴシック" charset="0"/>
              </a:rPr>
              <a:t>-1/2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aseline="30000">
              <a:solidFill>
                <a:srgbClr val="FFFFFF"/>
              </a:solidFill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cs typeface="ＭＳ Ｐゴシック" charset="0"/>
              </a:rPr>
              <a:t>D</a:t>
            </a:r>
            <a:r>
              <a:rPr lang="en-US" sz="2400" baseline="30000">
                <a:solidFill>
                  <a:srgbClr val="FFFFFF"/>
                </a:solidFill>
                <a:cs typeface="ＭＳ Ｐゴシック" charset="0"/>
              </a:rPr>
              <a:t>-1</a:t>
            </a:r>
            <a:r>
              <a:rPr lang="en-US" sz="2400">
                <a:solidFill>
                  <a:srgbClr val="FFFFFF"/>
                </a:solidFill>
                <a:cs typeface="ＭＳ Ｐゴシック" charset="0"/>
              </a:rPr>
              <a:t>= (1+z) (1 - </a:t>
            </a:r>
            <a:r>
              <a:rPr lang="en-US" sz="2400">
                <a:solidFill>
                  <a:srgbClr val="FFFFFF"/>
                </a:solidFill>
                <a:latin typeface="Symbol" charset="0"/>
                <a:cs typeface="ＭＳ Ｐゴシック" charset="0"/>
                <a:sym typeface="Symbol" charset="0"/>
              </a:rPr>
              <a:t></a:t>
            </a:r>
            <a:r>
              <a:rPr lang="en-US" sz="2400">
                <a:solidFill>
                  <a:srgbClr val="FFFFFF"/>
                </a:solidFill>
                <a:cs typeface="ＭＳ Ｐゴシック" charset="0"/>
              </a:rPr>
              <a:t> cos</a:t>
            </a:r>
            <a:r>
              <a:rPr lang="en-US" sz="2400">
                <a:solidFill>
                  <a:srgbClr val="FFFFFF"/>
                </a:solidFill>
                <a:latin typeface="Symbol" charset="0"/>
                <a:cs typeface="ＭＳ Ｐゴシック" charset="0"/>
                <a:sym typeface="Symbol" charset="0"/>
              </a:rPr>
              <a:t></a:t>
            </a:r>
            <a:r>
              <a:rPr lang="en-US" sz="2400">
                <a:solidFill>
                  <a:srgbClr val="FFFFFF"/>
                </a:solidFill>
                <a:cs typeface="ＭＳ Ｐゴシック" charset="0"/>
              </a:rPr>
              <a:t>) </a:t>
            </a:r>
            <a:r>
              <a:rPr lang="en-US" sz="2400">
                <a:solidFill>
                  <a:srgbClr val="FFFFFF"/>
                </a:solidFill>
                <a:latin typeface="Symbol" charset="0"/>
                <a:cs typeface="ＭＳ Ｐゴシック" charset="0"/>
                <a:sym typeface="Symbol" charset="0"/>
              </a:rPr>
              <a:t></a:t>
            </a:r>
            <a:r>
              <a:rPr lang="en-US" sz="2400">
                <a:solidFill>
                  <a:srgbClr val="FFFFFF"/>
                </a:solidFill>
                <a:cs typeface="ＭＳ Ｐゴシック" charset="0"/>
              </a:rPr>
              <a:t> </a:t>
            </a:r>
          </a:p>
        </p:txBody>
      </p:sp>
      <p:graphicFrame>
        <p:nvGraphicFramePr>
          <p:cNvPr id="38915" name="Object 24"/>
          <p:cNvGraphicFramePr>
            <a:graphicFrameLocks noChangeAspect="1"/>
          </p:cNvGraphicFramePr>
          <p:nvPr/>
        </p:nvGraphicFramePr>
        <p:xfrm>
          <a:off x="4887913" y="4440238"/>
          <a:ext cx="3995737" cy="205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0" name="Equation" r:id="rId6" imgW="1676160" imgH="863280" progId="Equation.3">
                  <p:embed/>
                </p:oleObj>
              </mc:Choice>
              <mc:Fallback>
                <p:oleObj name="Equation" r:id="rId6" imgW="167616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7913" y="4440238"/>
                        <a:ext cx="3995737" cy="205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8202474"/>
      </p:ext>
    </p:extLst>
  </p:cSld>
  <p:clrMapOvr>
    <a:masterClrMapping/>
  </p:clrMapOvr>
  <p:transition xmlns:p14="http://schemas.microsoft.com/office/powerpoint/2010/main">
    <p:pull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Rectangle 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45" name="AutoShape 3"/>
          <p:cNvSpPr>
            <a:spLocks noChangeArrowheads="1"/>
          </p:cNvSpPr>
          <p:nvPr/>
        </p:nvSpPr>
        <p:spPr bwMode="auto">
          <a:xfrm>
            <a:off x="-762000" y="5029200"/>
            <a:ext cx="3276600" cy="35052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4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-685800" y="-76200"/>
            <a:ext cx="5715000" cy="1066800"/>
          </a:xfrm>
          <a:noFill/>
        </p:spPr>
        <p:txBody>
          <a:bodyPr wrap="none" anchorCtr="1"/>
          <a:lstStyle/>
          <a:p>
            <a:pPr algn="l" eaLnBrk="1" hangingPunct="1"/>
            <a:r>
              <a:rPr lang="en-US" sz="4000">
                <a:solidFill>
                  <a:srgbClr val="FFFFFF"/>
                </a:solidFill>
                <a:latin typeface="Arial" charset="0"/>
              </a:rPr>
              <a:t>grb  kinematics</a:t>
            </a:r>
            <a:endParaRPr lang="en-US" sz="40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947" name="Text Box 5"/>
          <p:cNvSpPr txBox="1">
            <a:spLocks noChangeArrowheads="1"/>
          </p:cNvSpPr>
          <p:nvPr/>
        </p:nvSpPr>
        <p:spPr bwMode="auto">
          <a:xfrm>
            <a:off x="6061075" y="1395413"/>
            <a:ext cx="3270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Times" charset="0"/>
              <a:buNone/>
            </a:pPr>
            <a:endParaRPr lang="en-US" sz="3200" b="1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Times" charset="0"/>
              <a:buChar char="•"/>
            </a:pPr>
            <a:endParaRPr lang="en-US" sz="3200" b="1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39948" name="Text Box 6"/>
          <p:cNvSpPr txBox="1">
            <a:spLocks noChangeArrowheads="1"/>
          </p:cNvSpPr>
          <p:nvPr/>
        </p:nvSpPr>
        <p:spPr bwMode="auto">
          <a:xfrm>
            <a:off x="7315200" y="2462213"/>
            <a:ext cx="6254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baseline="30000">
              <a:solidFill>
                <a:srgbClr val="222EAE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39949" name="Text Box 7"/>
          <p:cNvSpPr txBox="1">
            <a:spLocks noChangeArrowheads="1"/>
          </p:cNvSpPr>
          <p:nvPr/>
        </p:nvSpPr>
        <p:spPr bwMode="auto">
          <a:xfrm>
            <a:off x="3946525" y="2462213"/>
            <a:ext cx="7016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222EAE"/>
                </a:solidFill>
                <a:latin typeface="Times New Roman" charset="0"/>
                <a:cs typeface="ＭＳ Ｐゴシック" charset="0"/>
              </a:rPr>
              <a:t>R</a:t>
            </a:r>
            <a:endParaRPr lang="en-US" sz="2800" b="1" baseline="-25000">
              <a:solidFill>
                <a:srgbClr val="222EAE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39950" name="Text Box 8"/>
          <p:cNvSpPr txBox="1">
            <a:spLocks noChangeArrowheads="1"/>
          </p:cNvSpPr>
          <p:nvPr/>
        </p:nvSpPr>
        <p:spPr bwMode="auto">
          <a:xfrm>
            <a:off x="3527425" y="2692400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222EAE"/>
                </a:solidFill>
                <a:latin typeface="Symbol" charset="0"/>
                <a:cs typeface="ＭＳ Ｐゴシック" charset="0"/>
              </a:rPr>
              <a:t>q</a:t>
            </a:r>
            <a:endParaRPr lang="en-US" sz="2400" b="1">
              <a:solidFill>
                <a:srgbClr val="222EAE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39951" name="Text Box 9"/>
          <p:cNvSpPr txBox="1">
            <a:spLocks noChangeArrowheads="1"/>
          </p:cNvSpPr>
          <p:nvPr/>
        </p:nvSpPr>
        <p:spPr bwMode="auto">
          <a:xfrm>
            <a:off x="4327525" y="3681413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222EAE"/>
                </a:solidFill>
                <a:latin typeface="Symbol" charset="0"/>
                <a:cs typeface="ＭＳ Ｐゴシック" charset="0"/>
              </a:rPr>
              <a:t>q</a:t>
            </a:r>
            <a:endParaRPr lang="en-US" sz="2400" b="1">
              <a:solidFill>
                <a:srgbClr val="222EAE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39952" name="Text Box 10"/>
          <p:cNvSpPr txBox="1">
            <a:spLocks noChangeArrowheads="1"/>
          </p:cNvSpPr>
          <p:nvPr/>
        </p:nvSpPr>
        <p:spPr bwMode="auto">
          <a:xfrm>
            <a:off x="4708525" y="3224213"/>
            <a:ext cx="387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222EAE"/>
                </a:solidFill>
                <a:latin typeface="Times New Roman" charset="0"/>
                <a:cs typeface="ＭＳ Ｐゴシック" charset="0"/>
              </a:rPr>
              <a:t>v</a:t>
            </a:r>
          </a:p>
        </p:txBody>
      </p:sp>
      <p:sp>
        <p:nvSpPr>
          <p:cNvPr id="39953" name="Text Box 11"/>
          <p:cNvSpPr txBox="1">
            <a:spLocks noChangeArrowheads="1"/>
          </p:cNvSpPr>
          <p:nvPr/>
        </p:nvSpPr>
        <p:spPr bwMode="auto">
          <a:xfrm>
            <a:off x="4068763" y="3910013"/>
            <a:ext cx="3651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222EAE"/>
                </a:solidFill>
                <a:latin typeface="Times New Roman" charset="0"/>
                <a:cs typeface="ＭＳ Ｐゴシック" charset="0"/>
              </a:rPr>
              <a:t>c</a:t>
            </a:r>
          </a:p>
        </p:txBody>
      </p:sp>
      <p:sp>
        <p:nvSpPr>
          <p:cNvPr id="39954" name="Line 12"/>
          <p:cNvSpPr>
            <a:spLocks noChangeShapeType="1"/>
          </p:cNvSpPr>
          <p:nvPr/>
        </p:nvSpPr>
        <p:spPr bwMode="auto">
          <a:xfrm>
            <a:off x="2270125" y="3298825"/>
            <a:ext cx="2925763" cy="1588"/>
          </a:xfrm>
          <a:prstGeom prst="line">
            <a:avLst/>
          </a:prstGeom>
          <a:noFill/>
          <a:ln w="57150">
            <a:solidFill>
              <a:srgbClr val="AE1B39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55" name="Line 13"/>
          <p:cNvSpPr>
            <a:spLocks noChangeShapeType="1"/>
          </p:cNvSpPr>
          <p:nvPr/>
        </p:nvSpPr>
        <p:spPr bwMode="auto">
          <a:xfrm flipV="1">
            <a:off x="3641725" y="1243013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56" name="Line 14"/>
          <p:cNvSpPr>
            <a:spLocks noChangeShapeType="1"/>
          </p:cNvSpPr>
          <p:nvPr/>
        </p:nvSpPr>
        <p:spPr bwMode="auto">
          <a:xfrm flipV="1">
            <a:off x="4327525" y="1700213"/>
            <a:ext cx="3048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57" name="Line 15"/>
          <p:cNvSpPr>
            <a:spLocks noChangeShapeType="1"/>
          </p:cNvSpPr>
          <p:nvPr/>
        </p:nvSpPr>
        <p:spPr bwMode="auto">
          <a:xfrm flipV="1">
            <a:off x="2743200" y="4214813"/>
            <a:ext cx="304800" cy="76200"/>
          </a:xfrm>
          <a:prstGeom prst="line">
            <a:avLst/>
          </a:prstGeom>
          <a:noFill/>
          <a:ln w="57150">
            <a:solidFill>
              <a:srgbClr val="66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58" name="Line 16"/>
          <p:cNvSpPr>
            <a:spLocks noChangeShapeType="1"/>
          </p:cNvSpPr>
          <p:nvPr/>
        </p:nvSpPr>
        <p:spPr bwMode="auto">
          <a:xfrm>
            <a:off x="3565525" y="2538413"/>
            <a:ext cx="639763" cy="639762"/>
          </a:xfrm>
          <a:prstGeom prst="line">
            <a:avLst/>
          </a:prstGeom>
          <a:noFill/>
          <a:ln w="57150">
            <a:solidFill>
              <a:srgbClr val="AE1B39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59" name="Line 17"/>
          <p:cNvSpPr>
            <a:spLocks noChangeShapeType="1"/>
          </p:cNvSpPr>
          <p:nvPr/>
        </p:nvSpPr>
        <p:spPr bwMode="auto">
          <a:xfrm>
            <a:off x="3565525" y="2538413"/>
            <a:ext cx="1588" cy="1006475"/>
          </a:xfrm>
          <a:prstGeom prst="line">
            <a:avLst/>
          </a:prstGeom>
          <a:noFill/>
          <a:ln w="57150">
            <a:solidFill>
              <a:srgbClr val="AE1B39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60" name="Freeform 18"/>
          <p:cNvSpPr>
            <a:spLocks/>
          </p:cNvSpPr>
          <p:nvPr/>
        </p:nvSpPr>
        <p:spPr bwMode="auto">
          <a:xfrm>
            <a:off x="3459163" y="3605213"/>
            <a:ext cx="182562" cy="585787"/>
          </a:xfrm>
          <a:custGeom>
            <a:avLst/>
            <a:gdLst>
              <a:gd name="T0" fmla="*/ 200 w 248"/>
              <a:gd name="T1" fmla="*/ 0 h 816"/>
              <a:gd name="T2" fmla="*/ 8 w 248"/>
              <a:gd name="T3" fmla="*/ 96 h 816"/>
              <a:gd name="T4" fmla="*/ 248 w 248"/>
              <a:gd name="T5" fmla="*/ 240 h 816"/>
              <a:gd name="T6" fmla="*/ 8 w 248"/>
              <a:gd name="T7" fmla="*/ 336 h 816"/>
              <a:gd name="T8" fmla="*/ 248 w 248"/>
              <a:gd name="T9" fmla="*/ 480 h 816"/>
              <a:gd name="T10" fmla="*/ 8 w 248"/>
              <a:gd name="T11" fmla="*/ 576 h 816"/>
              <a:gd name="T12" fmla="*/ 248 w 248"/>
              <a:gd name="T13" fmla="*/ 720 h 816"/>
              <a:gd name="T14" fmla="*/ 8 w 248"/>
              <a:gd name="T15" fmla="*/ 816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8"/>
              <a:gd name="T25" fmla="*/ 0 h 816"/>
              <a:gd name="T26" fmla="*/ 248 w 248"/>
              <a:gd name="T27" fmla="*/ 816 h 8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8" h="816">
                <a:moveTo>
                  <a:pt x="200" y="0"/>
                </a:moveTo>
                <a:cubicBezTo>
                  <a:pt x="100" y="28"/>
                  <a:pt x="0" y="56"/>
                  <a:pt x="8" y="96"/>
                </a:cubicBezTo>
                <a:cubicBezTo>
                  <a:pt x="16" y="136"/>
                  <a:pt x="248" y="200"/>
                  <a:pt x="248" y="240"/>
                </a:cubicBezTo>
                <a:cubicBezTo>
                  <a:pt x="248" y="280"/>
                  <a:pt x="8" y="296"/>
                  <a:pt x="8" y="336"/>
                </a:cubicBezTo>
                <a:cubicBezTo>
                  <a:pt x="8" y="376"/>
                  <a:pt x="248" y="440"/>
                  <a:pt x="248" y="480"/>
                </a:cubicBezTo>
                <a:cubicBezTo>
                  <a:pt x="248" y="520"/>
                  <a:pt x="8" y="536"/>
                  <a:pt x="8" y="576"/>
                </a:cubicBezTo>
                <a:cubicBezTo>
                  <a:pt x="8" y="616"/>
                  <a:pt x="248" y="680"/>
                  <a:pt x="248" y="720"/>
                </a:cubicBezTo>
                <a:cubicBezTo>
                  <a:pt x="248" y="760"/>
                  <a:pt x="48" y="800"/>
                  <a:pt x="8" y="816"/>
                </a:cubicBezTo>
              </a:path>
            </a:pathLst>
          </a:custGeom>
          <a:noFill/>
          <a:ln w="57150" cmpd="sng">
            <a:solidFill>
              <a:srgbClr val="AE1B3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61" name="Line 19"/>
          <p:cNvSpPr>
            <a:spLocks noChangeShapeType="1"/>
          </p:cNvSpPr>
          <p:nvPr/>
        </p:nvSpPr>
        <p:spPr bwMode="auto">
          <a:xfrm>
            <a:off x="3519488" y="4291013"/>
            <a:ext cx="0" cy="76200"/>
          </a:xfrm>
          <a:prstGeom prst="line">
            <a:avLst/>
          </a:prstGeom>
          <a:noFill/>
          <a:ln w="57150">
            <a:solidFill>
              <a:srgbClr val="AE1B3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62" name="Freeform 20"/>
          <p:cNvSpPr>
            <a:spLocks/>
          </p:cNvSpPr>
          <p:nvPr/>
        </p:nvSpPr>
        <p:spPr bwMode="auto">
          <a:xfrm>
            <a:off x="4175125" y="3300413"/>
            <a:ext cx="182563" cy="585787"/>
          </a:xfrm>
          <a:custGeom>
            <a:avLst/>
            <a:gdLst>
              <a:gd name="T0" fmla="*/ 200 w 248"/>
              <a:gd name="T1" fmla="*/ 0 h 816"/>
              <a:gd name="T2" fmla="*/ 8 w 248"/>
              <a:gd name="T3" fmla="*/ 96 h 816"/>
              <a:gd name="T4" fmla="*/ 248 w 248"/>
              <a:gd name="T5" fmla="*/ 240 h 816"/>
              <a:gd name="T6" fmla="*/ 8 w 248"/>
              <a:gd name="T7" fmla="*/ 336 h 816"/>
              <a:gd name="T8" fmla="*/ 248 w 248"/>
              <a:gd name="T9" fmla="*/ 480 h 816"/>
              <a:gd name="T10" fmla="*/ 8 w 248"/>
              <a:gd name="T11" fmla="*/ 576 h 816"/>
              <a:gd name="T12" fmla="*/ 248 w 248"/>
              <a:gd name="T13" fmla="*/ 720 h 816"/>
              <a:gd name="T14" fmla="*/ 8 w 248"/>
              <a:gd name="T15" fmla="*/ 816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8"/>
              <a:gd name="T25" fmla="*/ 0 h 816"/>
              <a:gd name="T26" fmla="*/ 248 w 248"/>
              <a:gd name="T27" fmla="*/ 816 h 8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8" h="816">
                <a:moveTo>
                  <a:pt x="200" y="0"/>
                </a:moveTo>
                <a:cubicBezTo>
                  <a:pt x="100" y="28"/>
                  <a:pt x="0" y="56"/>
                  <a:pt x="8" y="96"/>
                </a:cubicBezTo>
                <a:cubicBezTo>
                  <a:pt x="16" y="136"/>
                  <a:pt x="248" y="200"/>
                  <a:pt x="248" y="240"/>
                </a:cubicBezTo>
                <a:cubicBezTo>
                  <a:pt x="248" y="280"/>
                  <a:pt x="8" y="296"/>
                  <a:pt x="8" y="336"/>
                </a:cubicBezTo>
                <a:cubicBezTo>
                  <a:pt x="8" y="376"/>
                  <a:pt x="248" y="440"/>
                  <a:pt x="248" y="480"/>
                </a:cubicBezTo>
                <a:cubicBezTo>
                  <a:pt x="248" y="520"/>
                  <a:pt x="8" y="536"/>
                  <a:pt x="8" y="576"/>
                </a:cubicBezTo>
                <a:cubicBezTo>
                  <a:pt x="8" y="616"/>
                  <a:pt x="248" y="680"/>
                  <a:pt x="248" y="720"/>
                </a:cubicBezTo>
                <a:cubicBezTo>
                  <a:pt x="248" y="760"/>
                  <a:pt x="48" y="800"/>
                  <a:pt x="8" y="816"/>
                </a:cubicBezTo>
              </a:path>
            </a:pathLst>
          </a:custGeom>
          <a:noFill/>
          <a:ln w="57150" cmpd="sng">
            <a:solidFill>
              <a:srgbClr val="AE1B3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63" name="Line 21"/>
          <p:cNvSpPr>
            <a:spLocks noChangeShapeType="1"/>
          </p:cNvSpPr>
          <p:nvPr/>
        </p:nvSpPr>
        <p:spPr bwMode="auto">
          <a:xfrm>
            <a:off x="4264025" y="3986213"/>
            <a:ext cx="0" cy="76200"/>
          </a:xfrm>
          <a:prstGeom prst="line">
            <a:avLst/>
          </a:prstGeom>
          <a:noFill/>
          <a:ln w="57150">
            <a:solidFill>
              <a:srgbClr val="AE1B3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64" name="Line 22"/>
          <p:cNvSpPr>
            <a:spLocks noChangeShapeType="1"/>
          </p:cNvSpPr>
          <p:nvPr/>
        </p:nvSpPr>
        <p:spPr bwMode="auto">
          <a:xfrm flipH="1" flipV="1">
            <a:off x="2651125" y="1624013"/>
            <a:ext cx="2286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65" name="Line 23"/>
          <p:cNvSpPr>
            <a:spLocks noChangeShapeType="1"/>
          </p:cNvSpPr>
          <p:nvPr/>
        </p:nvSpPr>
        <p:spPr bwMode="auto">
          <a:xfrm flipH="1">
            <a:off x="2803525" y="3452813"/>
            <a:ext cx="3048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66" name="Line 24"/>
          <p:cNvSpPr>
            <a:spLocks noChangeShapeType="1"/>
          </p:cNvSpPr>
          <p:nvPr/>
        </p:nvSpPr>
        <p:spPr bwMode="auto">
          <a:xfrm flipH="1">
            <a:off x="2270125" y="2614613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67" name="Line 25"/>
          <p:cNvSpPr>
            <a:spLocks noChangeShapeType="1"/>
          </p:cNvSpPr>
          <p:nvPr/>
        </p:nvSpPr>
        <p:spPr bwMode="auto">
          <a:xfrm flipH="1">
            <a:off x="2743200" y="3529013"/>
            <a:ext cx="762000" cy="762000"/>
          </a:xfrm>
          <a:prstGeom prst="line">
            <a:avLst/>
          </a:prstGeom>
          <a:noFill/>
          <a:ln w="57150">
            <a:solidFill>
              <a:srgbClr val="66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68" name="Line 26"/>
          <p:cNvSpPr>
            <a:spLocks noChangeShapeType="1"/>
          </p:cNvSpPr>
          <p:nvPr/>
        </p:nvSpPr>
        <p:spPr bwMode="auto">
          <a:xfrm>
            <a:off x="4267200" y="3300413"/>
            <a:ext cx="6858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69" name="Line 27"/>
          <p:cNvSpPr>
            <a:spLocks noChangeShapeType="1"/>
          </p:cNvSpPr>
          <p:nvPr/>
        </p:nvSpPr>
        <p:spPr bwMode="auto">
          <a:xfrm>
            <a:off x="3581400" y="3300413"/>
            <a:ext cx="0" cy="304800"/>
          </a:xfrm>
          <a:prstGeom prst="line">
            <a:avLst/>
          </a:prstGeom>
          <a:noFill/>
          <a:ln w="152400">
            <a:solidFill>
              <a:srgbClr val="00BD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70" name="Oval 28"/>
          <p:cNvSpPr>
            <a:spLocks noChangeArrowheads="1"/>
          </p:cNvSpPr>
          <p:nvPr/>
        </p:nvSpPr>
        <p:spPr bwMode="auto">
          <a:xfrm>
            <a:off x="2693988" y="1624013"/>
            <a:ext cx="1828800" cy="1919287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39938" name="Object 29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2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30"/>
          <p:cNvGraphicFramePr>
            <a:graphicFrameLocks noChangeAspect="1"/>
          </p:cNvGraphicFramePr>
          <p:nvPr/>
        </p:nvGraphicFramePr>
        <p:xfrm>
          <a:off x="6138863" y="1517650"/>
          <a:ext cx="2351087" cy="219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3" name="Equation" r:id="rId6" imgW="1143000" imgH="1066680" progId="Equation.3">
                  <p:embed/>
                </p:oleObj>
              </mc:Choice>
              <mc:Fallback>
                <p:oleObj name="Equation" r:id="rId6" imgW="1143000" imgH="1066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8863" y="1517650"/>
                        <a:ext cx="2351087" cy="219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31"/>
          <p:cNvGraphicFramePr>
            <a:graphicFrameLocks noChangeAspect="1"/>
          </p:cNvGraphicFramePr>
          <p:nvPr/>
        </p:nvGraphicFramePr>
        <p:xfrm>
          <a:off x="3422650" y="4724400"/>
          <a:ext cx="4959350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4" name="Equation" r:id="rId8" imgW="2450880" imgH="812520" progId="Equation.3">
                  <p:embed/>
                </p:oleObj>
              </mc:Choice>
              <mc:Fallback>
                <p:oleObj name="Equation" r:id="rId8" imgW="2450880" imgH="81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4724400"/>
                        <a:ext cx="4959350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1" name="Object 32"/>
          <p:cNvGraphicFramePr>
            <a:graphicFrameLocks noChangeAspect="1"/>
          </p:cNvGraphicFramePr>
          <p:nvPr/>
        </p:nvGraphicFramePr>
        <p:xfrm>
          <a:off x="76200" y="5207000"/>
          <a:ext cx="2362200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5" name="Equation" r:id="rId10" imgW="990360" imgH="660240" progId="Equation.3">
                  <p:embed/>
                </p:oleObj>
              </mc:Choice>
              <mc:Fallback>
                <p:oleObj name="Equation" r:id="rId10" imgW="99036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5207000"/>
                        <a:ext cx="2362200" cy="157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71" name="Text Box 33"/>
          <p:cNvSpPr txBox="1">
            <a:spLocks noChangeArrowheads="1"/>
          </p:cNvSpPr>
          <p:nvPr/>
        </p:nvSpPr>
        <p:spPr bwMode="auto">
          <a:xfrm>
            <a:off x="898525" y="2854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222EAE"/>
              </a:solidFill>
              <a:latin typeface="Symbol" charset="0"/>
              <a:cs typeface="ＭＳ Ｐゴシック" charset="0"/>
            </a:endParaRPr>
          </a:p>
        </p:txBody>
      </p:sp>
      <p:graphicFrame>
        <p:nvGraphicFramePr>
          <p:cNvPr id="39942" name="Object 34"/>
          <p:cNvGraphicFramePr>
            <a:graphicFrameLocks noChangeAspect="1"/>
          </p:cNvGraphicFramePr>
          <p:nvPr/>
        </p:nvGraphicFramePr>
        <p:xfrm>
          <a:off x="152400" y="3836988"/>
          <a:ext cx="205740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6" name="Equation" r:id="rId12" imgW="850680" imgH="177480" progId="Equation.3">
                  <p:embed/>
                </p:oleObj>
              </mc:Choice>
              <mc:Fallback>
                <p:oleObj name="Equation" r:id="rId12" imgW="850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836988"/>
                        <a:ext cx="2057400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72" name="Line 35"/>
          <p:cNvSpPr>
            <a:spLocks noChangeShapeType="1"/>
          </p:cNvSpPr>
          <p:nvPr/>
        </p:nvSpPr>
        <p:spPr bwMode="auto">
          <a:xfrm flipH="1">
            <a:off x="457200" y="4419600"/>
            <a:ext cx="457200" cy="838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73" name="Line 36"/>
          <p:cNvSpPr>
            <a:spLocks noChangeShapeType="1"/>
          </p:cNvSpPr>
          <p:nvPr/>
        </p:nvSpPr>
        <p:spPr bwMode="auto">
          <a:xfrm>
            <a:off x="3048000" y="4191000"/>
            <a:ext cx="457200" cy="685800"/>
          </a:xfrm>
          <a:prstGeom prst="line">
            <a:avLst/>
          </a:prstGeom>
          <a:noFill/>
          <a:ln w="38100">
            <a:solidFill>
              <a:srgbClr val="66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974" name="Text Box 37"/>
          <p:cNvSpPr txBox="1">
            <a:spLocks noChangeArrowheads="1"/>
          </p:cNvSpPr>
          <p:nvPr/>
        </p:nvSpPr>
        <p:spPr bwMode="auto">
          <a:xfrm>
            <a:off x="76200" y="1143000"/>
            <a:ext cx="2306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20004"/>
                </a:solidFill>
                <a:cs typeface="ＭＳ Ｐゴシック" charset="0"/>
              </a:rPr>
              <a:t>expanding shell</a:t>
            </a:r>
          </a:p>
        </p:txBody>
      </p:sp>
      <p:sp>
        <p:nvSpPr>
          <p:cNvPr id="39975" name="Line 38"/>
          <p:cNvSpPr>
            <a:spLocks noChangeShapeType="1"/>
          </p:cNvSpPr>
          <p:nvPr/>
        </p:nvSpPr>
        <p:spPr bwMode="auto">
          <a:xfrm>
            <a:off x="1219200" y="1676400"/>
            <a:ext cx="1524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222EAE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406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chemeClr val="bg1">
                <a:gamma/>
                <a:shade val="24706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24706"/>
                <a:invGamma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0" y="0"/>
          <a:ext cx="9220200" cy="691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4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220200" cy="691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AutoShape 3"/>
          <p:cNvSpPr>
            <a:spLocks noChangeArrowheads="1"/>
          </p:cNvSpPr>
          <p:nvPr/>
        </p:nvSpPr>
        <p:spPr bwMode="auto">
          <a:xfrm>
            <a:off x="457200" y="3962400"/>
            <a:ext cx="9525000" cy="45720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EDE1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0965" name="AutoShape 4"/>
          <p:cNvSpPr>
            <a:spLocks noChangeArrowheads="1"/>
          </p:cNvSpPr>
          <p:nvPr/>
        </p:nvSpPr>
        <p:spPr bwMode="auto">
          <a:xfrm>
            <a:off x="-685800" y="-762000"/>
            <a:ext cx="9525000" cy="45720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EDE1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0150" name="Text Box 6"/>
          <p:cNvSpPr txBox="1">
            <a:spLocks noChangeArrowheads="1"/>
          </p:cNvSpPr>
          <p:nvPr/>
        </p:nvSpPr>
        <p:spPr bwMode="auto">
          <a:xfrm>
            <a:off x="1060450" y="66675"/>
            <a:ext cx="587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photon density in the fireball</a:t>
            </a:r>
            <a:endParaRPr lang="en-US" sz="3600" b="1">
              <a:solidFill>
                <a:srgbClr val="FFFDA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  <p:sp>
        <p:nvSpPr>
          <p:cNvPr id="390151" name="Text Box 7"/>
          <p:cNvSpPr txBox="1">
            <a:spLocks noChangeArrowheads="1"/>
          </p:cNvSpPr>
          <p:nvPr/>
        </p:nvSpPr>
        <p:spPr bwMode="auto">
          <a:xfrm>
            <a:off x="1038225" y="1854200"/>
            <a:ext cx="2924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n</a:t>
            </a:r>
            <a:r>
              <a:rPr lang="en-US" sz="4400" baseline="-25000">
                <a:solidFill>
                  <a:srgbClr val="FFFFF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36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 =           =</a:t>
            </a:r>
            <a:r>
              <a:rPr lang="en-US" sz="3600" b="1">
                <a:solidFill>
                  <a:srgbClr val="ED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ＭＳ Ｐゴシック" charset="0"/>
              </a:rPr>
              <a:t> </a:t>
            </a:r>
          </a:p>
        </p:txBody>
      </p:sp>
      <p:sp>
        <p:nvSpPr>
          <p:cNvPr id="390152" name="Text Box 8"/>
          <p:cNvSpPr txBox="1">
            <a:spLocks noChangeArrowheads="1"/>
          </p:cNvSpPr>
          <p:nvPr/>
        </p:nvSpPr>
        <p:spPr bwMode="auto">
          <a:xfrm>
            <a:off x="2043113" y="1530350"/>
            <a:ext cx="108267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defTabSz="914400" eaLnBrk="0" fontAlgn="base" hangingPunct="0">
              <a:lnSpc>
                <a:spcPct val="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rPr>
              <a:t>U'</a:t>
            </a:r>
            <a:r>
              <a:rPr lang="en-US" sz="3600" baseline="-25000">
                <a:solidFill>
                  <a:srgbClr val="FFFFFF"/>
                </a:solidFill>
                <a:latin typeface="Symbol" pitchFamily="18" charset="2"/>
                <a:ea typeface="ＭＳ Ｐゴシック" pitchFamily="34" charset="-128"/>
              </a:rPr>
              <a:t>g</a:t>
            </a:r>
            <a:endParaRPr lang="en-US" sz="360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defTabSz="914400" eaLnBrk="0" fontAlgn="base" hangingPunct="0">
              <a:lnSpc>
                <a:spcPct val="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___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rPr>
              <a:t>E'</a:t>
            </a:r>
            <a:r>
              <a:rPr lang="en-US" sz="3600" baseline="-25000">
                <a:solidFill>
                  <a:srgbClr val="FFFFFF"/>
                </a:solidFill>
                <a:latin typeface="Symbol" pitchFamily="18" charset="2"/>
                <a:ea typeface="ＭＳ Ｐゴシック" pitchFamily="34" charset="-128"/>
              </a:rPr>
              <a:t>g</a:t>
            </a:r>
            <a:endParaRPr lang="en-US" sz="360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237038" y="2438400"/>
            <a:ext cx="8699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E</a:t>
            </a:r>
            <a:r>
              <a:rPr lang="en-US" sz="3600" baseline="-25000">
                <a:solidFill>
                  <a:srgbClr val="FFFFFF"/>
                </a:solidFill>
                <a:latin typeface="Symbol" charset="0"/>
                <a:cs typeface="ＭＳ Ｐゴシック" charset="0"/>
              </a:rPr>
              <a:t>g</a:t>
            </a:r>
            <a:endParaRPr lang="en-US" sz="3600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  <a:p>
            <a:pPr defTabSz="914400" fontAlgn="base">
              <a:lnSpc>
                <a:spcPct val="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___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en-US" sz="3600">
                <a:solidFill>
                  <a:srgbClr val="FFFFFF"/>
                </a:solidFill>
                <a:latin typeface="Symbol" charset="0"/>
                <a:cs typeface="ＭＳ Ｐゴシック" charset="0"/>
              </a:rPr>
              <a:t>g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3735388" y="1219200"/>
            <a:ext cx="18700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L</a:t>
            </a:r>
            <a:r>
              <a:rPr lang="en-US" sz="3600" baseline="-250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36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D</a:t>
            </a:r>
            <a:r>
              <a:rPr lang="en-US" sz="3600" dirty="0" err="1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t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/</a:t>
            </a:r>
            <a:r>
              <a:rPr lang="en-US" sz="36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g</a:t>
            </a:r>
            <a:endParaRPr lang="en-US" sz="3600" dirty="0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  <a:p>
            <a:pPr defTabSz="914400" fontAlgn="base">
              <a:lnSpc>
                <a:spcPct val="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______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4</a:t>
            </a:r>
            <a:r>
              <a:rPr lang="en-US" sz="36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p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R'</a:t>
            </a:r>
            <a:r>
              <a:rPr lang="en-US" sz="3600" baseline="30000" dirty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2</a:t>
            </a:r>
            <a:r>
              <a:rPr lang="en-US" sz="36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D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R'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6021388" y="2514600"/>
            <a:ext cx="180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R' = </a:t>
            </a:r>
            <a:r>
              <a:rPr lang="en-US" sz="3200">
                <a:solidFill>
                  <a:srgbClr val="FFFFF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3200" baseline="300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2</a:t>
            </a:r>
            <a:r>
              <a:rPr lang="en-US" sz="32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c</a:t>
            </a:r>
            <a:r>
              <a:rPr lang="en-US" sz="3200">
                <a:solidFill>
                  <a:srgbClr val="FFFFFF"/>
                </a:solidFill>
                <a:latin typeface="Symbol" charset="0"/>
                <a:cs typeface="ＭＳ Ｐゴシック" charset="0"/>
              </a:rPr>
              <a:t>D</a:t>
            </a:r>
            <a:r>
              <a:rPr lang="en-US" sz="32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t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6019800" y="3124200"/>
            <a:ext cx="19192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  <a:latin typeface="Symbol" charset="0"/>
                <a:cs typeface="ＭＳ Ｐゴシック" charset="0"/>
              </a:rPr>
              <a:t>D</a:t>
            </a:r>
            <a:r>
              <a:rPr lang="en-US" sz="32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R' = </a:t>
            </a:r>
            <a:r>
              <a:rPr lang="en-US" sz="3200">
                <a:solidFill>
                  <a:srgbClr val="FFFFF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32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c</a:t>
            </a:r>
            <a:r>
              <a:rPr lang="en-US" sz="3200">
                <a:solidFill>
                  <a:srgbClr val="FFFFFF"/>
                </a:solidFill>
                <a:latin typeface="Symbol" charset="0"/>
                <a:cs typeface="ＭＳ Ｐゴシック" charset="0"/>
              </a:rPr>
              <a:t>D</a:t>
            </a:r>
            <a:r>
              <a:rPr lang="en-US" sz="32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t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533400" y="4343400"/>
            <a:ext cx="8839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note: for </a:t>
            </a:r>
            <a:r>
              <a:rPr lang="en-US" sz="3200" dirty="0">
                <a:solidFill>
                  <a:srgbClr val="FFFFEF"/>
                </a:solidFill>
                <a:latin typeface="Symbol" charset="0"/>
                <a:cs typeface="ＭＳ Ｐゴシック" charset="0"/>
              </a:rPr>
              <a:t>g </a:t>
            </a:r>
            <a:r>
              <a:rPr lang="en-US" sz="3200" dirty="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= 1 (no fireball) the optical depth of photons in the fireball is </a:t>
            </a:r>
            <a:r>
              <a:rPr lang="en-US" sz="3200" dirty="0">
                <a:solidFill>
                  <a:srgbClr val="FFFFEF"/>
                </a:solidFill>
                <a:latin typeface="Times New Roman" charset="0"/>
                <a:cs typeface="ＭＳ Ｐゴシック" charset="0"/>
                <a:sym typeface="Wingdings" charset="0"/>
              </a:rPr>
              <a:t>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FFFFEF"/>
              </a:solidFill>
              <a:latin typeface="Times New Roman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EF"/>
                </a:solidFill>
                <a:latin typeface="Symbol" charset="0"/>
                <a:cs typeface="ＭＳ Ｐゴシック" charset="0"/>
              </a:rPr>
              <a:t>t</a:t>
            </a:r>
            <a:r>
              <a:rPr lang="en-US" sz="3200" baseline="-25000" dirty="0" err="1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opt</a:t>
            </a:r>
            <a:r>
              <a:rPr lang="en-US" sz="3200" dirty="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 =        = R</a:t>
            </a:r>
            <a:r>
              <a:rPr lang="en-US" sz="3200" baseline="-25000" dirty="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0</a:t>
            </a:r>
            <a:r>
              <a:rPr lang="en-US" sz="3200" dirty="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n</a:t>
            </a:r>
            <a:r>
              <a:rPr lang="en-US" sz="3200" baseline="-25000" dirty="0">
                <a:solidFill>
                  <a:srgbClr val="FFFFE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3200" dirty="0">
                <a:solidFill>
                  <a:srgbClr val="FFFFEF"/>
                </a:solidFill>
                <a:latin typeface="Symbol" charset="0"/>
                <a:cs typeface="ＭＳ Ｐゴシック" charset="0"/>
              </a:rPr>
              <a:t>s</a:t>
            </a:r>
            <a:r>
              <a:rPr lang="en-US" sz="3200" baseline="-25000" dirty="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Th</a:t>
            </a:r>
            <a:r>
              <a:rPr lang="en-US" sz="3200" dirty="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 ~ 10</a:t>
            </a:r>
            <a:r>
              <a:rPr lang="en-US" sz="3200" baseline="30000" dirty="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15</a:t>
            </a:r>
            <a:r>
              <a:rPr lang="en-US" sz="3200" dirty="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 for 10</a:t>
            </a:r>
            <a:r>
              <a:rPr lang="en-US" sz="3200" baseline="30000" dirty="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52</a:t>
            </a:r>
            <a:r>
              <a:rPr lang="en-US" sz="3200" dirty="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 erg in R</a:t>
            </a:r>
            <a:r>
              <a:rPr lang="en-US" sz="3200" baseline="-25000" dirty="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0</a:t>
            </a:r>
            <a:r>
              <a:rPr lang="en-US" sz="3200" dirty="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~10 km</a:t>
            </a: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1600200" y="5757863"/>
            <a:ext cx="8064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R</a:t>
            </a:r>
            <a:r>
              <a:rPr lang="en-US" sz="3200" baseline="-2500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0</a:t>
            </a:r>
          </a:p>
          <a:p>
            <a:pPr defTabSz="914400" fontAlgn="base">
              <a:lnSpc>
                <a:spcPct val="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__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en-US" sz="3200">
                <a:solidFill>
                  <a:srgbClr val="FFFFEF"/>
                </a:solidFill>
                <a:latin typeface="Symbol" charset="0"/>
                <a:cs typeface="ＭＳ Ｐゴシック" charset="0"/>
              </a:rPr>
              <a:t>l</a:t>
            </a:r>
            <a:r>
              <a:rPr lang="en-US" sz="3200" baseline="-2500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Th</a:t>
            </a:r>
          </a:p>
        </p:txBody>
      </p:sp>
      <p:sp>
        <p:nvSpPr>
          <p:cNvPr id="40975" name="Line 15"/>
          <p:cNvSpPr>
            <a:spLocks noChangeShapeType="1"/>
          </p:cNvSpPr>
          <p:nvPr/>
        </p:nvSpPr>
        <p:spPr bwMode="auto">
          <a:xfrm>
            <a:off x="3810000" y="2151063"/>
            <a:ext cx="1673225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EDE1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H="1" flipV="1">
            <a:off x="5564188" y="2286000"/>
            <a:ext cx="457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EDE1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5731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>
    <p:strips dir="l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685108" y="94430"/>
            <a:ext cx="5829442" cy="6786097"/>
            <a:chOff x="3468690" y="281637"/>
            <a:chExt cx="5611272" cy="6532123"/>
          </a:xfrm>
        </p:grpSpPr>
        <p:pic>
          <p:nvPicPr>
            <p:cNvPr id="4" name="Picture 3" descr="Spectrum2013 copy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8690" y="281637"/>
              <a:ext cx="5611272" cy="6532123"/>
            </a:xfrm>
            <a:prstGeom prst="rect">
              <a:avLst/>
            </a:prstGeom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7747633" y="6154907"/>
              <a:ext cx="194022" cy="474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5029" tIns="47514" rIns="95029" bIns="47514">
              <a:prstTxWarp prst="textNoShape">
                <a:avLst/>
              </a:prstTxWarp>
              <a:spAutoFit/>
            </a:bodyPr>
            <a:lstStyle/>
            <a:p>
              <a:pPr defTabSz="952026"/>
              <a:endParaRPr lang="en-US" dirty="0">
                <a:solidFill>
                  <a:srgbClr val="000000"/>
                </a:solidFill>
                <a:latin typeface="Times" pitchFamily="-65" charset="0"/>
              </a:endParaRP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8670925" y="6178412"/>
              <a:ext cx="1841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5" tIns="45718" rIns="91435" bIns="45718">
              <a:prstTxWarp prst="textNoShape">
                <a:avLst/>
              </a:prstTxWarp>
              <a:spAutoFit/>
            </a:bodyPr>
            <a:lstStyle/>
            <a:p>
              <a:pPr defTabSz="912813"/>
              <a:endParaRPr lang="en-US">
                <a:solidFill>
                  <a:srgbClr val="000000"/>
                </a:solidFill>
                <a:latin typeface="Times" pitchFamily="-84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6108700" y="4848087"/>
              <a:ext cx="952500" cy="12700"/>
            </a:xfrm>
            <a:prstGeom prst="line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7391400" y="4944224"/>
              <a:ext cx="1293283" cy="505883"/>
            </a:xfrm>
            <a:custGeom>
              <a:avLst/>
              <a:gdLst>
                <a:gd name="connsiteX0" fmla="*/ 0 w 1293283"/>
                <a:gd name="connsiteY0" fmla="*/ 505883 h 505883"/>
                <a:gd name="connsiteX1" fmla="*/ 304800 w 1293283"/>
                <a:gd name="connsiteY1" fmla="*/ 175683 h 505883"/>
                <a:gd name="connsiteX2" fmla="*/ 698500 w 1293283"/>
                <a:gd name="connsiteY2" fmla="*/ 23283 h 505883"/>
                <a:gd name="connsiteX3" fmla="*/ 939800 w 1293283"/>
                <a:gd name="connsiteY3" fmla="*/ 35983 h 505883"/>
                <a:gd name="connsiteX4" fmla="*/ 1143000 w 1293283"/>
                <a:gd name="connsiteY4" fmla="*/ 124883 h 505883"/>
                <a:gd name="connsiteX5" fmla="*/ 1270000 w 1293283"/>
                <a:gd name="connsiteY5" fmla="*/ 277283 h 505883"/>
                <a:gd name="connsiteX6" fmla="*/ 1282700 w 1293283"/>
                <a:gd name="connsiteY6" fmla="*/ 315383 h 50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3283" h="505883">
                  <a:moveTo>
                    <a:pt x="0" y="505883"/>
                  </a:moveTo>
                  <a:cubicBezTo>
                    <a:pt x="94191" y="380999"/>
                    <a:pt x="188383" y="256116"/>
                    <a:pt x="304800" y="175683"/>
                  </a:cubicBezTo>
                  <a:cubicBezTo>
                    <a:pt x="421217" y="95250"/>
                    <a:pt x="592667" y="46566"/>
                    <a:pt x="698500" y="23283"/>
                  </a:cubicBezTo>
                  <a:cubicBezTo>
                    <a:pt x="804333" y="0"/>
                    <a:pt x="865717" y="19050"/>
                    <a:pt x="939800" y="35983"/>
                  </a:cubicBezTo>
                  <a:cubicBezTo>
                    <a:pt x="1013883" y="52916"/>
                    <a:pt x="1087967" y="84666"/>
                    <a:pt x="1143000" y="124883"/>
                  </a:cubicBezTo>
                  <a:cubicBezTo>
                    <a:pt x="1198033" y="165100"/>
                    <a:pt x="1246717" y="245533"/>
                    <a:pt x="1270000" y="277283"/>
                  </a:cubicBezTo>
                  <a:cubicBezTo>
                    <a:pt x="1293283" y="309033"/>
                    <a:pt x="1282700" y="315383"/>
                    <a:pt x="1282700" y="315383"/>
                  </a:cubicBezTo>
                </a:path>
              </a:pathLst>
            </a:custGeom>
            <a:ln w="762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8648643" y="6212024"/>
              <a:ext cx="1841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5" tIns="45718" rIns="91435" bIns="45718">
              <a:prstTxWarp prst="textNoShape">
                <a:avLst/>
              </a:prstTxWarp>
              <a:spAutoFit/>
            </a:bodyPr>
            <a:lstStyle/>
            <a:p>
              <a:pPr defTabSz="912813"/>
              <a:endParaRPr lang="en-US">
                <a:solidFill>
                  <a:srgbClr val="000000"/>
                </a:solidFill>
                <a:latin typeface="Times" pitchFamily="-8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057531" y="4729901"/>
              <a:ext cx="1574434" cy="1315654"/>
            </a:xfrm>
            <a:prstGeom prst="line">
              <a:avLst/>
            </a:prstGeom>
            <a:ln w="762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5088467" y="2794000"/>
              <a:ext cx="1134533" cy="2082800"/>
            </a:xfrm>
            <a:custGeom>
              <a:avLst/>
              <a:gdLst>
                <a:gd name="connsiteX0" fmla="*/ 0 w 1134533"/>
                <a:gd name="connsiteY0" fmla="*/ 0 h 2082800"/>
                <a:gd name="connsiteX1" fmla="*/ 270933 w 1134533"/>
                <a:gd name="connsiteY1" fmla="*/ 431800 h 2082800"/>
                <a:gd name="connsiteX2" fmla="*/ 601133 w 1134533"/>
                <a:gd name="connsiteY2" fmla="*/ 990600 h 2082800"/>
                <a:gd name="connsiteX3" fmla="*/ 821266 w 1134533"/>
                <a:gd name="connsiteY3" fmla="*/ 1413933 h 2082800"/>
                <a:gd name="connsiteX4" fmla="*/ 1041400 w 1134533"/>
                <a:gd name="connsiteY4" fmla="*/ 1879600 h 2082800"/>
                <a:gd name="connsiteX5" fmla="*/ 1134533 w 1134533"/>
                <a:gd name="connsiteY5" fmla="*/ 2082800 h 208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4533" h="2082800">
                  <a:moveTo>
                    <a:pt x="0" y="0"/>
                  </a:moveTo>
                  <a:cubicBezTo>
                    <a:pt x="85372" y="133350"/>
                    <a:pt x="170744" y="266700"/>
                    <a:pt x="270933" y="431800"/>
                  </a:cubicBezTo>
                  <a:cubicBezTo>
                    <a:pt x="371122" y="596900"/>
                    <a:pt x="509411" y="826911"/>
                    <a:pt x="601133" y="990600"/>
                  </a:cubicBezTo>
                  <a:cubicBezTo>
                    <a:pt x="692855" y="1154289"/>
                    <a:pt x="747888" y="1265766"/>
                    <a:pt x="821266" y="1413933"/>
                  </a:cubicBezTo>
                  <a:cubicBezTo>
                    <a:pt x="894644" y="1562100"/>
                    <a:pt x="989189" y="1768122"/>
                    <a:pt x="1041400" y="1879600"/>
                  </a:cubicBezTo>
                  <a:cubicBezTo>
                    <a:pt x="1093611" y="1991078"/>
                    <a:pt x="1134533" y="2082800"/>
                    <a:pt x="1134533" y="2082800"/>
                  </a:cubicBezTo>
                </a:path>
              </a:pathLst>
            </a:custGeom>
            <a:ln w="571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31289" y="3144839"/>
              <a:ext cx="1351652" cy="855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</a:rPr>
                <a:t>Atmospheric </a:t>
              </a:r>
            </a:p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</a:rPr>
                <a:t>neutrinos:</a:t>
              </a:r>
            </a:p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</a:rPr>
                <a:t>AMANDA, IceCube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26801" y="4519845"/>
              <a:ext cx="1292551" cy="792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Arial"/>
                </a:rPr>
                <a:t>Galactic neutrino</a:t>
              </a:r>
            </a:p>
            <a:p>
              <a:r>
                <a:rPr lang="en-US" sz="1100" dirty="0" smtClean="0">
                  <a:solidFill>
                    <a:srgbClr val="000000"/>
                  </a:solidFill>
                  <a:latin typeface="Arial"/>
                </a:rPr>
                <a:t>flux model: </a:t>
              </a:r>
            </a:p>
            <a:p>
              <a:r>
                <a:rPr lang="en-US" sz="1100" dirty="0" smtClean="0">
                  <a:solidFill>
                    <a:srgbClr val="000000"/>
                  </a:solidFill>
                  <a:latin typeface="Arial"/>
                </a:rPr>
                <a:t>(</a:t>
              </a:r>
              <a:r>
                <a:rPr lang="en-US" sz="1100" dirty="0" err="1" smtClean="0">
                  <a:solidFill>
                    <a:srgbClr val="000000"/>
                  </a:solidFill>
                  <a:latin typeface="Arial"/>
                </a:rPr>
                <a:t>Ingelman</a:t>
              </a:r>
              <a:r>
                <a:rPr lang="en-US" sz="1100" dirty="0" smtClean="0">
                  <a:solidFill>
                    <a:srgbClr val="000000"/>
                  </a:solidFill>
                  <a:latin typeface="Arial"/>
                </a:rPr>
                <a:t> &amp; </a:t>
              </a:r>
              <a:r>
                <a:rPr lang="en-US" sz="1100" dirty="0" err="1" smtClean="0">
                  <a:solidFill>
                    <a:srgbClr val="000000"/>
                  </a:solidFill>
                  <a:latin typeface="Arial"/>
                </a:rPr>
                <a:t>Thunman</a:t>
              </a:r>
              <a:r>
                <a:rPr lang="en-US" sz="1100" dirty="0" smtClean="0">
                  <a:solidFill>
                    <a:srgbClr val="000000"/>
                  </a:solidFill>
                  <a:latin typeface="Arial"/>
                </a:rPr>
                <a:t>)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126792" y="4863932"/>
              <a:ext cx="678859" cy="4045"/>
            </a:xfrm>
            <a:prstGeom prst="line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>
              <a:off x="7356731" y="4997966"/>
              <a:ext cx="1329266" cy="1136650"/>
            </a:xfrm>
            <a:custGeom>
              <a:avLst/>
              <a:gdLst>
                <a:gd name="connsiteX0" fmla="*/ 23283 w 1329266"/>
                <a:gd name="connsiteY0" fmla="*/ 470958 h 1136650"/>
                <a:gd name="connsiteX1" fmla="*/ 220133 w 1329266"/>
                <a:gd name="connsiteY1" fmla="*/ 236008 h 1136650"/>
                <a:gd name="connsiteX2" fmla="*/ 461433 w 1329266"/>
                <a:gd name="connsiteY2" fmla="*/ 77258 h 1136650"/>
                <a:gd name="connsiteX3" fmla="*/ 740833 w 1329266"/>
                <a:gd name="connsiteY3" fmla="*/ 7408 h 1136650"/>
                <a:gd name="connsiteX4" fmla="*/ 963083 w 1329266"/>
                <a:gd name="connsiteY4" fmla="*/ 32808 h 1136650"/>
                <a:gd name="connsiteX5" fmla="*/ 1128183 w 1329266"/>
                <a:gd name="connsiteY5" fmla="*/ 102658 h 1136650"/>
                <a:gd name="connsiteX6" fmla="*/ 1255183 w 1329266"/>
                <a:gd name="connsiteY6" fmla="*/ 216958 h 1136650"/>
                <a:gd name="connsiteX7" fmla="*/ 1312333 w 1329266"/>
                <a:gd name="connsiteY7" fmla="*/ 312208 h 1136650"/>
                <a:gd name="connsiteX8" fmla="*/ 1325033 w 1329266"/>
                <a:gd name="connsiteY8" fmla="*/ 788458 h 1136650"/>
                <a:gd name="connsiteX9" fmla="*/ 1299633 w 1329266"/>
                <a:gd name="connsiteY9" fmla="*/ 775758 h 1136650"/>
                <a:gd name="connsiteX10" fmla="*/ 1147233 w 1329266"/>
                <a:gd name="connsiteY10" fmla="*/ 629708 h 1136650"/>
                <a:gd name="connsiteX11" fmla="*/ 956733 w 1329266"/>
                <a:gd name="connsiteY11" fmla="*/ 566208 h 1136650"/>
                <a:gd name="connsiteX12" fmla="*/ 747183 w 1329266"/>
                <a:gd name="connsiteY12" fmla="*/ 578908 h 1136650"/>
                <a:gd name="connsiteX13" fmla="*/ 512233 w 1329266"/>
                <a:gd name="connsiteY13" fmla="*/ 648758 h 1136650"/>
                <a:gd name="connsiteX14" fmla="*/ 347133 w 1329266"/>
                <a:gd name="connsiteY14" fmla="*/ 763058 h 1136650"/>
                <a:gd name="connsiteX15" fmla="*/ 188383 w 1329266"/>
                <a:gd name="connsiteY15" fmla="*/ 915458 h 1136650"/>
                <a:gd name="connsiteX16" fmla="*/ 99483 w 1329266"/>
                <a:gd name="connsiteY16" fmla="*/ 1042458 h 1136650"/>
                <a:gd name="connsiteX17" fmla="*/ 80433 w 1329266"/>
                <a:gd name="connsiteY17" fmla="*/ 1042458 h 1136650"/>
                <a:gd name="connsiteX18" fmla="*/ 23283 w 1329266"/>
                <a:gd name="connsiteY18" fmla="*/ 470958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9266" h="1136650">
                  <a:moveTo>
                    <a:pt x="23283" y="470958"/>
                  </a:moveTo>
                  <a:cubicBezTo>
                    <a:pt x="46566" y="336550"/>
                    <a:pt x="147108" y="301625"/>
                    <a:pt x="220133" y="236008"/>
                  </a:cubicBezTo>
                  <a:cubicBezTo>
                    <a:pt x="293158" y="170391"/>
                    <a:pt x="374650" y="115358"/>
                    <a:pt x="461433" y="77258"/>
                  </a:cubicBezTo>
                  <a:cubicBezTo>
                    <a:pt x="548216" y="39158"/>
                    <a:pt x="657225" y="14816"/>
                    <a:pt x="740833" y="7408"/>
                  </a:cubicBezTo>
                  <a:cubicBezTo>
                    <a:pt x="824441" y="0"/>
                    <a:pt x="898525" y="16933"/>
                    <a:pt x="963083" y="32808"/>
                  </a:cubicBezTo>
                  <a:cubicBezTo>
                    <a:pt x="1027641" y="48683"/>
                    <a:pt x="1079500" y="71966"/>
                    <a:pt x="1128183" y="102658"/>
                  </a:cubicBezTo>
                  <a:cubicBezTo>
                    <a:pt x="1176866" y="133350"/>
                    <a:pt x="1224491" y="182033"/>
                    <a:pt x="1255183" y="216958"/>
                  </a:cubicBezTo>
                  <a:cubicBezTo>
                    <a:pt x="1285875" y="251883"/>
                    <a:pt x="1300691" y="216958"/>
                    <a:pt x="1312333" y="312208"/>
                  </a:cubicBezTo>
                  <a:cubicBezTo>
                    <a:pt x="1323975" y="407458"/>
                    <a:pt x="1327150" y="711200"/>
                    <a:pt x="1325033" y="788458"/>
                  </a:cubicBezTo>
                  <a:cubicBezTo>
                    <a:pt x="1322916" y="865716"/>
                    <a:pt x="1329266" y="802216"/>
                    <a:pt x="1299633" y="775758"/>
                  </a:cubicBezTo>
                  <a:cubicBezTo>
                    <a:pt x="1270000" y="749300"/>
                    <a:pt x="1204383" y="664633"/>
                    <a:pt x="1147233" y="629708"/>
                  </a:cubicBezTo>
                  <a:cubicBezTo>
                    <a:pt x="1090083" y="594783"/>
                    <a:pt x="1023408" y="574675"/>
                    <a:pt x="956733" y="566208"/>
                  </a:cubicBezTo>
                  <a:cubicBezTo>
                    <a:pt x="890058" y="557741"/>
                    <a:pt x="821266" y="565150"/>
                    <a:pt x="747183" y="578908"/>
                  </a:cubicBezTo>
                  <a:cubicBezTo>
                    <a:pt x="673100" y="592666"/>
                    <a:pt x="578908" y="618066"/>
                    <a:pt x="512233" y="648758"/>
                  </a:cubicBezTo>
                  <a:cubicBezTo>
                    <a:pt x="445558" y="679450"/>
                    <a:pt x="401108" y="718608"/>
                    <a:pt x="347133" y="763058"/>
                  </a:cubicBezTo>
                  <a:cubicBezTo>
                    <a:pt x="293158" y="807508"/>
                    <a:pt x="229658" y="868891"/>
                    <a:pt x="188383" y="915458"/>
                  </a:cubicBezTo>
                  <a:cubicBezTo>
                    <a:pt x="147108" y="962025"/>
                    <a:pt x="117475" y="1021291"/>
                    <a:pt x="99483" y="1042458"/>
                  </a:cubicBezTo>
                  <a:cubicBezTo>
                    <a:pt x="81491" y="1063625"/>
                    <a:pt x="89958" y="1136650"/>
                    <a:pt x="80433" y="1042458"/>
                  </a:cubicBezTo>
                  <a:cubicBezTo>
                    <a:pt x="70908" y="948266"/>
                    <a:pt x="0" y="605366"/>
                    <a:pt x="23283" y="470958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67548" y="4894520"/>
              <a:ext cx="2561786" cy="244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cosmic neutrino  flux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335043" y="4481022"/>
            <a:ext cx="95562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 err="1" smtClean="0">
                <a:solidFill>
                  <a:srgbClr val="000000"/>
                </a:solidFill>
                <a:latin typeface="Arial"/>
              </a:rPr>
              <a:t>cosmogenic</a:t>
            </a:r>
            <a:endParaRPr lang="en-US" sz="1050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 sz="1050" dirty="0" smtClean="0">
                <a:solidFill>
                  <a:srgbClr val="000000"/>
                </a:solidFill>
                <a:latin typeface="Arial"/>
              </a:rPr>
              <a:t>neutrino  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flux</a:t>
            </a:r>
          </a:p>
        </p:txBody>
      </p:sp>
    </p:spTree>
    <p:extLst>
      <p:ext uri="{BB962C8B-B14F-4D97-AF65-F5344CB8AC3E}">
        <p14:creationId xmlns:p14="http://schemas.microsoft.com/office/powerpoint/2010/main" val="421830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8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0" y="0"/>
            <a:ext cx="9144000" cy="18288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C5D8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1173" name="Text Box 5"/>
          <p:cNvSpPr txBox="1">
            <a:spLocks noChangeArrowheads="1"/>
          </p:cNvSpPr>
          <p:nvPr/>
        </p:nvSpPr>
        <p:spPr bwMode="auto">
          <a:xfrm>
            <a:off x="1092200" y="225425"/>
            <a:ext cx="6967538" cy="13652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tIns="73152" bIns="73152" anchor="ctr" anchorCtr="1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pion (neutrino) production when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protons and photons coexist</a:t>
            </a:r>
            <a:endParaRPr lang="en-US" sz="4000" b="1">
              <a:solidFill>
                <a:srgbClr val="FFFFFF"/>
              </a:solidFill>
              <a:effectLst>
                <a:outerShdw blurRad="38100" dist="38100" dir="2700000" algn="tl">
                  <a:srgbClr val="34087F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352800" y="1936750"/>
            <a:ext cx="1822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p</a:t>
            </a:r>
            <a:r>
              <a:rPr lang="en-US" sz="3600">
                <a:solidFill>
                  <a:srgbClr val="FFFFF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36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     n</a:t>
            </a:r>
            <a:r>
              <a:rPr lang="en-US" sz="3600">
                <a:solidFill>
                  <a:srgbClr val="FFFFFF"/>
                </a:solidFill>
                <a:latin typeface="Symbol" charset="0"/>
                <a:cs typeface="ＭＳ Ｐゴシック" charset="0"/>
              </a:rPr>
              <a:t>p</a:t>
            </a:r>
            <a:r>
              <a:rPr lang="en-US" sz="3600" baseline="300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+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6477000" y="1905000"/>
            <a:ext cx="1885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neutrinos</a:t>
            </a:r>
          </a:p>
        </p:txBody>
      </p:sp>
      <p:sp>
        <p:nvSpPr>
          <p:cNvPr id="41992" name="Text Box 13"/>
          <p:cNvSpPr txBox="1">
            <a:spLocks noChangeArrowheads="1"/>
          </p:cNvSpPr>
          <p:nvPr/>
        </p:nvSpPr>
        <p:spPr bwMode="auto">
          <a:xfrm>
            <a:off x="533400" y="5791200"/>
            <a:ext cx="8077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E</a:t>
            </a:r>
            <a:r>
              <a:rPr lang="en-US" sz="3600" baseline="-250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n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 = 1/4 &lt; </a:t>
            </a:r>
            <a:r>
              <a:rPr lang="en-US" sz="3600" dirty="0" err="1">
                <a:solidFill>
                  <a:srgbClr val="FFFFFF"/>
                </a:solidFill>
                <a:latin typeface="Times" charset="0"/>
                <a:cs typeface="ＭＳ Ｐゴシック" charset="0"/>
              </a:rPr>
              <a:t>x</a:t>
            </a:r>
            <a:r>
              <a:rPr lang="en-US" sz="3600" baseline="-25000" dirty="0" err="1" smtClean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p</a:t>
            </a:r>
            <a:r>
              <a:rPr lang="en-US" sz="3600" baseline="-25000" dirty="0" smtClean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     </a:t>
            </a:r>
            <a:r>
              <a:rPr lang="en-US" sz="3600" baseline="-250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p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&gt; </a:t>
            </a:r>
            <a:r>
              <a:rPr lang="en-US" sz="3600" dirty="0" err="1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E</a:t>
            </a:r>
            <a:r>
              <a:rPr lang="en-US" sz="3600" baseline="-25000" dirty="0" err="1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p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en-US" sz="3600" dirty="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 1/20 </a:t>
            </a:r>
            <a:r>
              <a:rPr lang="en-US" sz="3600" dirty="0" err="1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E</a:t>
            </a:r>
            <a:r>
              <a:rPr lang="en-US" sz="3600" baseline="-25000" dirty="0" err="1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p</a:t>
            </a:r>
            <a:r>
              <a:rPr lang="en-US" sz="3600" baseline="-25000" dirty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en-US" sz="3600" dirty="0">
                <a:solidFill>
                  <a:srgbClr val="FFFFEF"/>
                </a:solidFill>
                <a:latin typeface="Times New Roman" charset="0"/>
                <a:cs typeface="ＭＳ Ｐゴシック" charset="0"/>
              </a:rPr>
              <a:t>    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700 </a:t>
            </a:r>
            <a:r>
              <a:rPr lang="en-US" sz="3600" dirty="0" err="1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TeV</a:t>
            </a:r>
            <a:endParaRPr lang="en-US" sz="3600" dirty="0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>
            <a:off x="4386263" y="2667000"/>
            <a:ext cx="8159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p</a:t>
            </a:r>
            <a:r>
              <a:rPr lang="en-US" sz="3600">
                <a:solidFill>
                  <a:srgbClr val="FFFFFF"/>
                </a:solidFill>
                <a:latin typeface="Symbol" charset="0"/>
                <a:cs typeface="ＭＳ Ｐゴシック" charset="0"/>
              </a:rPr>
              <a:t>p</a:t>
            </a:r>
            <a:r>
              <a:rPr lang="en-US" sz="3600" baseline="300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0</a:t>
            </a:r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>
            <a:off x="6477000" y="2635250"/>
            <a:ext cx="2774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gamma rays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(challenging!)</a:t>
            </a:r>
          </a:p>
        </p:txBody>
      </p:sp>
      <p:sp>
        <p:nvSpPr>
          <p:cNvPr id="391178" name="Text Box 10"/>
          <p:cNvSpPr txBox="1">
            <a:spLocks noChangeArrowheads="1"/>
          </p:cNvSpPr>
          <p:nvPr/>
        </p:nvSpPr>
        <p:spPr bwMode="auto">
          <a:xfrm>
            <a:off x="457200" y="4083050"/>
            <a:ext cx="141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EBF0FF"/>
                </a:solidFill>
                <a:latin typeface="Times New Roman" charset="0"/>
                <a:cs typeface="ＭＳ Ｐゴシック" charset="0"/>
              </a:rPr>
              <a:t>E'</a:t>
            </a:r>
            <a:r>
              <a:rPr lang="en-US" sz="3600" baseline="-25000">
                <a:solidFill>
                  <a:srgbClr val="EBF0FF"/>
                </a:solidFill>
                <a:latin typeface="Times New Roman" charset="0"/>
                <a:cs typeface="ＭＳ Ｐゴシック" charset="0"/>
              </a:rPr>
              <a:t>p</a:t>
            </a:r>
            <a:r>
              <a:rPr lang="en-US" sz="3600">
                <a:solidFill>
                  <a:srgbClr val="EBF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ＭＳ Ｐゴシック" charset="0"/>
              </a:rPr>
              <a:t>  </a:t>
            </a:r>
            <a:r>
              <a:rPr lang="en-US" sz="3600" b="1">
                <a:solidFill>
                  <a:srgbClr val="EBF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ＭＳ Ｐゴシック" charset="0"/>
              </a:rPr>
              <a:t>&gt;</a:t>
            </a:r>
            <a:r>
              <a:rPr lang="en-US" sz="3600" b="1">
                <a:solidFill>
                  <a:srgbClr val="C5D8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ＭＳ Ｐゴシック" charset="0"/>
              </a:rPr>
              <a:t>  </a:t>
            </a:r>
          </a:p>
        </p:txBody>
      </p:sp>
      <p:sp>
        <p:nvSpPr>
          <p:cNvPr id="391179" name="Text Box 11"/>
          <p:cNvSpPr txBox="1">
            <a:spLocks noChangeArrowheads="1"/>
          </p:cNvSpPr>
          <p:nvPr/>
        </p:nvSpPr>
        <p:spPr bwMode="auto">
          <a:xfrm>
            <a:off x="1828800" y="3981450"/>
            <a:ext cx="224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/>
          <a:p>
            <a:pPr defTabSz="914400" eaLnBrk="0" fontAlgn="base" hangingPunct="0">
              <a:lnSpc>
                <a:spcPct val="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EBF0FF"/>
                </a:solidFill>
                <a:latin typeface="Times New Roman" pitchFamily="18" charset="0"/>
                <a:ea typeface="ＭＳ Ｐゴシック" pitchFamily="34" charset="-128"/>
              </a:rPr>
              <a:t>m</a:t>
            </a:r>
            <a:r>
              <a:rPr lang="en-US" sz="3600" baseline="30000">
                <a:solidFill>
                  <a:srgbClr val="EBF0FF"/>
                </a:solidFill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lang="en-US" sz="3600" baseline="-25000">
                <a:solidFill>
                  <a:srgbClr val="EBF0FF"/>
                </a:solidFill>
                <a:latin typeface="Symbol" pitchFamily="18" charset="2"/>
                <a:ea typeface="ＭＳ Ｐゴシック" pitchFamily="34" charset="-128"/>
              </a:rPr>
              <a:t>D</a:t>
            </a:r>
            <a:r>
              <a:rPr lang="en-US" sz="3600">
                <a:solidFill>
                  <a:srgbClr val="EBF0FF"/>
                </a:solidFill>
                <a:latin typeface="Times New Roman" pitchFamily="18" charset="0"/>
                <a:ea typeface="ＭＳ Ｐゴシック" pitchFamily="34" charset="-128"/>
              </a:rPr>
              <a:t> - m</a:t>
            </a:r>
            <a:r>
              <a:rPr lang="en-US" sz="3600" baseline="30000">
                <a:solidFill>
                  <a:srgbClr val="EBF0FF"/>
                </a:solidFill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lang="en-US" sz="3600" baseline="-25000">
                <a:solidFill>
                  <a:srgbClr val="EBF0FF"/>
                </a:solidFill>
                <a:latin typeface="Times New Roman" pitchFamily="18" charset="0"/>
                <a:ea typeface="ＭＳ Ｐゴシック" pitchFamily="34" charset="-128"/>
              </a:rPr>
              <a:t>p</a:t>
            </a:r>
            <a:endParaRPr lang="en-US" sz="3600">
              <a:solidFill>
                <a:srgbClr val="EBF0FF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defTabSz="914400" eaLnBrk="0" fontAlgn="base" hangingPunct="0">
              <a:lnSpc>
                <a:spcPct val="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EBF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_________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EBF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     </a:t>
            </a:r>
            <a:r>
              <a:rPr lang="en-US" sz="3600">
                <a:solidFill>
                  <a:srgbClr val="EBF0FF"/>
                </a:solidFill>
                <a:latin typeface="Times New Roman" pitchFamily="18" charset="0"/>
                <a:ea typeface="ＭＳ Ｐゴシック" pitchFamily="34" charset="-128"/>
              </a:rPr>
              <a:t>4E'</a:t>
            </a:r>
            <a:r>
              <a:rPr lang="en-US" sz="3600" baseline="-25000">
                <a:solidFill>
                  <a:srgbClr val="EBF0FF"/>
                </a:solidFill>
                <a:latin typeface="Symbol" pitchFamily="18" charset="2"/>
                <a:ea typeface="ＭＳ Ｐゴシック" pitchFamily="34" charset="-128"/>
              </a:rPr>
              <a:t>g</a:t>
            </a:r>
            <a:endParaRPr lang="en-US" sz="3600" baseline="-25000">
              <a:solidFill>
                <a:srgbClr val="C5D8FF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41997" name="Text Box 12"/>
          <p:cNvSpPr txBox="1">
            <a:spLocks noChangeArrowheads="1"/>
          </p:cNvSpPr>
          <p:nvPr/>
        </p:nvSpPr>
        <p:spPr bwMode="auto">
          <a:xfrm>
            <a:off x="5029200" y="3962400"/>
            <a:ext cx="3667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E</a:t>
            </a:r>
            <a:r>
              <a:rPr lang="en-US" sz="3600" baseline="-250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p</a:t>
            </a:r>
            <a:r>
              <a:rPr lang="en-US" sz="36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 &gt; 1.4 x 10</a:t>
            </a:r>
            <a:r>
              <a:rPr lang="en-US" sz="3600" baseline="300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4</a:t>
            </a:r>
            <a:r>
              <a:rPr lang="en-US" sz="36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 TeV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4008438" y="2317750"/>
            <a:ext cx="381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C5D8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4008438" y="3003550"/>
            <a:ext cx="381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C5D8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 flipV="1">
            <a:off x="5410200" y="2286000"/>
            <a:ext cx="884238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C5D8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5410200" y="3048000"/>
            <a:ext cx="884238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C5D8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1186" name="Text Box 18"/>
          <p:cNvSpPr txBox="1">
            <a:spLocks noChangeArrowheads="1"/>
          </p:cNvSpPr>
          <p:nvPr/>
        </p:nvSpPr>
        <p:spPr bwMode="auto">
          <a:xfrm>
            <a:off x="4191000" y="5594032"/>
            <a:ext cx="106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5D8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ＭＳ Ｐゴシック" charset="0"/>
              </a:rPr>
              <a:t>~</a:t>
            </a:r>
          </a:p>
          <a:p>
            <a:pPr defTabSz="914400" fontAlgn="base">
              <a:lnSpc>
                <a:spcPct val="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5D8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ＭＳ Ｐゴシック" charset="0"/>
              </a:rPr>
              <a:t>_</a:t>
            </a:r>
          </a:p>
        </p:txBody>
      </p:sp>
      <p:sp>
        <p:nvSpPr>
          <p:cNvPr id="42003" name="Text Box 19"/>
          <p:cNvSpPr txBox="1">
            <a:spLocks noChangeArrowheads="1"/>
          </p:cNvSpPr>
          <p:nvPr/>
        </p:nvSpPr>
        <p:spPr bwMode="auto">
          <a:xfrm>
            <a:off x="457200" y="3581400"/>
            <a:ext cx="3733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5D8FF"/>
              </a:solidFill>
              <a:latin typeface="Times New Roman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5D8FF"/>
              </a:solidFill>
              <a:latin typeface="Times New Roman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5D8FF"/>
              </a:solidFill>
              <a:latin typeface="Times New Roman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5D8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391188" name="Text Box 20"/>
          <p:cNvSpPr txBox="1">
            <a:spLocks noChangeArrowheads="1"/>
          </p:cNvSpPr>
          <p:nvPr/>
        </p:nvSpPr>
        <p:spPr bwMode="auto">
          <a:xfrm>
            <a:off x="6172200" y="5610744"/>
            <a:ext cx="99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5D8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ＭＳ Ｐゴシック" charset="0"/>
              </a:rPr>
              <a:t>~</a:t>
            </a:r>
          </a:p>
          <a:p>
            <a:pPr defTabSz="914400" fontAlgn="base">
              <a:lnSpc>
                <a:spcPct val="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5D8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ＭＳ Ｐゴシック" charset="0"/>
              </a:rPr>
              <a:t>_</a:t>
            </a:r>
          </a:p>
        </p:txBody>
      </p:sp>
      <p:sp>
        <p:nvSpPr>
          <p:cNvPr id="42005" name="Line 21"/>
          <p:cNvSpPr>
            <a:spLocks noChangeShapeType="1"/>
          </p:cNvSpPr>
          <p:nvPr/>
        </p:nvSpPr>
        <p:spPr bwMode="auto">
          <a:xfrm>
            <a:off x="3048000" y="6324600"/>
            <a:ext cx="2286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C5D8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2006" name="AutoShape 22"/>
          <p:cNvSpPr>
            <a:spLocks noChangeArrowheads="1"/>
          </p:cNvSpPr>
          <p:nvPr/>
        </p:nvSpPr>
        <p:spPr bwMode="auto">
          <a:xfrm>
            <a:off x="-609600" y="3200400"/>
            <a:ext cx="4953000" cy="2286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FFE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C5D8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24724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>
    <p:strip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5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Rectangle 3"/>
          <p:cNvSpPr>
            <a:spLocks noChangeArrowheads="1"/>
          </p:cNvSpPr>
          <p:nvPr/>
        </p:nvSpPr>
        <p:spPr bwMode="auto">
          <a:xfrm>
            <a:off x="0" y="0"/>
            <a:ext cx="9144000" cy="16764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BDE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014" name="Rectangle 4"/>
          <p:cNvSpPr>
            <a:spLocks noChangeArrowheads="1"/>
          </p:cNvSpPr>
          <p:nvPr/>
        </p:nvSpPr>
        <p:spPr bwMode="auto">
          <a:xfrm>
            <a:off x="0" y="3962400"/>
            <a:ext cx="9144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BDE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219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-76200"/>
            <a:ext cx="8001000" cy="1981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rgbClr val="FFFFFF"/>
                </a:solidFill>
                <a:ea typeface="+mj-ea"/>
              </a:rPr>
              <a:t>fraction of GRB energy converted into pion (neutrino) production</a:t>
            </a: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sp>
        <p:nvSpPr>
          <p:cNvPr id="392198" name="Text Box 6"/>
          <p:cNvSpPr txBox="1">
            <a:spLocks noChangeArrowheads="1"/>
          </p:cNvSpPr>
          <p:nvPr/>
        </p:nvSpPr>
        <p:spPr bwMode="auto">
          <a:xfrm>
            <a:off x="2835275" y="3962400"/>
            <a:ext cx="409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ＭＳ Ｐゴシック" charset="0"/>
              </a:rPr>
              <a:t>e</a:t>
            </a:r>
          </a:p>
        </p:txBody>
      </p:sp>
      <p:sp>
        <p:nvSpPr>
          <p:cNvPr id="392199" name="Text Box 7"/>
          <p:cNvSpPr txBox="1">
            <a:spLocks noChangeArrowheads="1"/>
          </p:cNvSpPr>
          <p:nvPr/>
        </p:nvSpPr>
        <p:spPr bwMode="auto">
          <a:xfrm>
            <a:off x="3825524" y="4433888"/>
            <a:ext cx="19030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rPr>
              <a:t>synchrotron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3018" name="Text Box 8"/>
          <p:cNvSpPr txBox="1">
            <a:spLocks noChangeArrowheads="1"/>
          </p:cNvSpPr>
          <p:nvPr/>
        </p:nvSpPr>
        <p:spPr bwMode="auto">
          <a:xfrm>
            <a:off x="6324600" y="39624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 (L</a:t>
            </a:r>
            <a:r>
              <a:rPr lang="en-US" sz="6600" baseline="-25000">
                <a:solidFill>
                  <a:srgbClr val="FFFFF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)</a:t>
            </a:r>
          </a:p>
        </p:txBody>
      </p:sp>
      <p:sp>
        <p:nvSpPr>
          <p:cNvPr id="392201" name="Text Box 9"/>
          <p:cNvSpPr txBox="1">
            <a:spLocks noChangeArrowheads="1"/>
          </p:cNvSpPr>
          <p:nvPr/>
        </p:nvSpPr>
        <p:spPr bwMode="auto">
          <a:xfrm>
            <a:off x="2819400" y="5257800"/>
            <a:ext cx="43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ＭＳ Ｐゴシック" charset="0"/>
              </a:rPr>
              <a:t>p</a:t>
            </a:r>
          </a:p>
        </p:txBody>
      </p:sp>
      <p:sp>
        <p:nvSpPr>
          <p:cNvPr id="43020" name="Text Box 10"/>
          <p:cNvSpPr txBox="1">
            <a:spLocks noChangeArrowheads="1"/>
          </p:cNvSpPr>
          <p:nvPr/>
        </p:nvSpPr>
        <p:spPr bwMode="auto">
          <a:xfrm>
            <a:off x="6400800" y="5334000"/>
            <a:ext cx="11096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pions</a:t>
            </a:r>
          </a:p>
        </p:txBody>
      </p:sp>
      <p:sp>
        <p:nvSpPr>
          <p:cNvPr id="43021" name="Text Box 11"/>
          <p:cNvSpPr txBox="1">
            <a:spLocks noChangeArrowheads="1"/>
          </p:cNvSpPr>
          <p:nvPr/>
        </p:nvSpPr>
        <p:spPr bwMode="auto">
          <a:xfrm>
            <a:off x="8305800" y="5207000"/>
            <a:ext cx="476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FFFF"/>
                </a:solidFill>
                <a:latin typeface="Symbol" charset="0"/>
                <a:cs typeface="ＭＳ Ｐゴシック" charset="0"/>
              </a:rPr>
              <a:t>n</a:t>
            </a:r>
          </a:p>
        </p:txBody>
      </p:sp>
      <p:sp>
        <p:nvSpPr>
          <p:cNvPr id="392204" name="Text Box 12"/>
          <p:cNvSpPr txBox="1">
            <a:spLocks noChangeArrowheads="1"/>
          </p:cNvSpPr>
          <p:nvPr/>
        </p:nvSpPr>
        <p:spPr bwMode="auto">
          <a:xfrm>
            <a:off x="2362200" y="5927725"/>
            <a:ext cx="1290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rPr>
              <a:t>(L</a:t>
            </a:r>
            <a:r>
              <a:rPr lang="en-US" sz="4000" baseline="-2500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rPr>
              <a:t>CR</a:t>
            </a:r>
            <a:r>
              <a:rPr lang="en-US" sz="400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rPr>
              <a:t>)</a:t>
            </a: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92205" name="Text Box 13"/>
          <p:cNvSpPr txBox="1">
            <a:spLocks noChangeArrowheads="1"/>
          </p:cNvSpPr>
          <p:nvPr/>
        </p:nvSpPr>
        <p:spPr bwMode="auto">
          <a:xfrm>
            <a:off x="0" y="-50800"/>
            <a:ext cx="109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rPr>
              <a:t>GRB4</a:t>
            </a:r>
            <a:endParaRPr lang="en-US" sz="2400">
              <a:solidFill>
                <a:srgbClr val="BDE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3024" name="Oval 14"/>
          <p:cNvSpPr>
            <a:spLocks noChangeArrowheads="1"/>
          </p:cNvSpPr>
          <p:nvPr/>
        </p:nvSpPr>
        <p:spPr bwMode="auto">
          <a:xfrm>
            <a:off x="228600" y="4343400"/>
            <a:ext cx="1219200" cy="1219200"/>
          </a:xfrm>
          <a:prstGeom prst="ellipse">
            <a:avLst/>
          </a:prstGeom>
          <a:solidFill>
            <a:srgbClr val="000000"/>
          </a:solidFill>
          <a:ln w="47625">
            <a:solidFill>
              <a:srgbClr val="FFDD1C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GRB</a:t>
            </a:r>
          </a:p>
        </p:txBody>
      </p:sp>
      <p:sp>
        <p:nvSpPr>
          <p:cNvPr id="43025" name="Line 15"/>
          <p:cNvSpPr>
            <a:spLocks noChangeShapeType="1"/>
          </p:cNvSpPr>
          <p:nvPr/>
        </p:nvSpPr>
        <p:spPr bwMode="auto">
          <a:xfrm>
            <a:off x="3429000" y="4343400"/>
            <a:ext cx="2743200" cy="0"/>
          </a:xfrm>
          <a:prstGeom prst="line">
            <a:avLst/>
          </a:prstGeom>
          <a:noFill/>
          <a:ln w="38100">
            <a:solidFill>
              <a:srgbClr val="FFDD1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BDE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026" name="Line 16"/>
          <p:cNvSpPr>
            <a:spLocks noChangeShapeType="1"/>
          </p:cNvSpPr>
          <p:nvPr/>
        </p:nvSpPr>
        <p:spPr bwMode="auto">
          <a:xfrm>
            <a:off x="3429000" y="5638800"/>
            <a:ext cx="2743200" cy="0"/>
          </a:xfrm>
          <a:prstGeom prst="line">
            <a:avLst/>
          </a:prstGeom>
          <a:noFill/>
          <a:ln w="38100">
            <a:solidFill>
              <a:srgbClr val="FFDD1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BDE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027" name="Line 17"/>
          <p:cNvSpPr>
            <a:spLocks noChangeShapeType="1"/>
          </p:cNvSpPr>
          <p:nvPr/>
        </p:nvSpPr>
        <p:spPr bwMode="auto">
          <a:xfrm>
            <a:off x="7620000" y="5638800"/>
            <a:ext cx="533400" cy="0"/>
          </a:xfrm>
          <a:prstGeom prst="line">
            <a:avLst/>
          </a:prstGeom>
          <a:noFill/>
          <a:ln w="38100">
            <a:solidFill>
              <a:srgbClr val="FFDD1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BDE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028" name="Line 18"/>
          <p:cNvSpPr>
            <a:spLocks noChangeShapeType="1"/>
          </p:cNvSpPr>
          <p:nvPr/>
        </p:nvSpPr>
        <p:spPr bwMode="auto">
          <a:xfrm flipV="1">
            <a:off x="1371600" y="4343400"/>
            <a:ext cx="685800" cy="304800"/>
          </a:xfrm>
          <a:prstGeom prst="line">
            <a:avLst/>
          </a:prstGeom>
          <a:noFill/>
          <a:ln w="38100">
            <a:solidFill>
              <a:srgbClr val="FFDD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BDE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029" name="Line 19"/>
          <p:cNvSpPr>
            <a:spLocks noChangeShapeType="1"/>
          </p:cNvSpPr>
          <p:nvPr/>
        </p:nvSpPr>
        <p:spPr bwMode="auto">
          <a:xfrm>
            <a:off x="1371600" y="5181600"/>
            <a:ext cx="609600" cy="76200"/>
          </a:xfrm>
          <a:prstGeom prst="line">
            <a:avLst/>
          </a:prstGeom>
          <a:noFill/>
          <a:ln w="38100">
            <a:solidFill>
              <a:srgbClr val="FFDD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BDE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030" name="Line 20"/>
          <p:cNvSpPr>
            <a:spLocks noChangeShapeType="1"/>
          </p:cNvSpPr>
          <p:nvPr/>
        </p:nvSpPr>
        <p:spPr bwMode="auto">
          <a:xfrm flipH="1">
            <a:off x="1905000" y="4343400"/>
            <a:ext cx="152400" cy="457200"/>
          </a:xfrm>
          <a:prstGeom prst="line">
            <a:avLst/>
          </a:prstGeom>
          <a:noFill/>
          <a:ln w="38100">
            <a:solidFill>
              <a:srgbClr val="FFDD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BDE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031" name="Line 21"/>
          <p:cNvSpPr>
            <a:spLocks noChangeShapeType="1"/>
          </p:cNvSpPr>
          <p:nvPr/>
        </p:nvSpPr>
        <p:spPr bwMode="auto">
          <a:xfrm flipH="1">
            <a:off x="1600200" y="5257800"/>
            <a:ext cx="381000" cy="304800"/>
          </a:xfrm>
          <a:prstGeom prst="line">
            <a:avLst/>
          </a:prstGeom>
          <a:noFill/>
          <a:ln w="38100">
            <a:solidFill>
              <a:srgbClr val="FFDD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BDE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032" name="Line 22"/>
          <p:cNvSpPr>
            <a:spLocks noChangeShapeType="1"/>
          </p:cNvSpPr>
          <p:nvPr/>
        </p:nvSpPr>
        <p:spPr bwMode="auto">
          <a:xfrm flipV="1">
            <a:off x="1905000" y="4419600"/>
            <a:ext cx="838200" cy="381000"/>
          </a:xfrm>
          <a:prstGeom prst="line">
            <a:avLst/>
          </a:prstGeom>
          <a:noFill/>
          <a:ln w="38100">
            <a:solidFill>
              <a:srgbClr val="FFDD1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BDE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033" name="Line 23"/>
          <p:cNvSpPr>
            <a:spLocks noChangeShapeType="1"/>
          </p:cNvSpPr>
          <p:nvPr/>
        </p:nvSpPr>
        <p:spPr bwMode="auto">
          <a:xfrm>
            <a:off x="1600200" y="5562600"/>
            <a:ext cx="1143000" cy="152400"/>
          </a:xfrm>
          <a:prstGeom prst="line">
            <a:avLst/>
          </a:prstGeom>
          <a:noFill/>
          <a:ln w="38100">
            <a:solidFill>
              <a:srgbClr val="FFDD1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BDE0FF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43011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21960"/>
              </p:ext>
            </p:extLst>
          </p:nvPr>
        </p:nvGraphicFramePr>
        <p:xfrm>
          <a:off x="587375" y="2058988"/>
          <a:ext cx="7967663" cy="146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6" name="Equation" r:id="rId6" imgW="2552700" imgH="469900" progId="Equation.3">
                  <p:embed/>
                </p:oleObj>
              </mc:Choice>
              <mc:Fallback>
                <p:oleObj name="Equation" r:id="rId6" imgW="2552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2058988"/>
                        <a:ext cx="7967663" cy="1468437"/>
                      </a:xfrm>
                      <a:prstGeom prst="rect">
                        <a:avLst/>
                      </a:prstGeom>
                      <a:solidFill>
                        <a:srgbClr val="838383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34" name="Line 25"/>
          <p:cNvSpPr>
            <a:spLocks noChangeShapeType="1"/>
          </p:cNvSpPr>
          <p:nvPr/>
        </p:nvSpPr>
        <p:spPr bwMode="auto">
          <a:xfrm flipV="1">
            <a:off x="3810000" y="4876800"/>
            <a:ext cx="2514600" cy="12192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BDE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035" name="Line 26"/>
          <p:cNvSpPr>
            <a:spLocks noChangeShapeType="1"/>
          </p:cNvSpPr>
          <p:nvPr/>
        </p:nvSpPr>
        <p:spPr bwMode="auto">
          <a:xfrm flipH="1">
            <a:off x="3886200" y="4953000"/>
            <a:ext cx="2514600" cy="12192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BDE0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96032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>
    <p:cover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808080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AutoShape 2"/>
          <p:cNvSpPr>
            <a:spLocks noChangeArrowheads="1"/>
          </p:cNvSpPr>
          <p:nvPr/>
        </p:nvSpPr>
        <p:spPr bwMode="auto">
          <a:xfrm>
            <a:off x="228600" y="762000"/>
            <a:ext cx="10363200" cy="731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99FFFC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6051" name="Text Box 3"/>
          <p:cNvSpPr txBox="1">
            <a:spLocks noChangeArrowheads="1"/>
          </p:cNvSpPr>
          <p:nvPr/>
        </p:nvSpPr>
        <p:spPr bwMode="auto">
          <a:xfrm>
            <a:off x="0" y="47625"/>
            <a:ext cx="273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E88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 </a:t>
            </a:r>
            <a:endParaRPr lang="en-US" sz="2400">
              <a:solidFill>
                <a:srgbClr val="99FFF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838200" y="-152400"/>
            <a:ext cx="4957763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Calibri" charset="0"/>
                <a:cs typeface="ＭＳ Ｐゴシック" charset="0"/>
              </a:rPr>
              <a:t>numerology</a:t>
            </a:r>
          </a:p>
        </p:txBody>
      </p:sp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1143000" y="762000"/>
            <a:ext cx="6781800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L</a:t>
            </a:r>
            <a:r>
              <a:rPr lang="en-US" sz="3600" baseline="-25000">
                <a:solidFill>
                  <a:srgbClr val="000000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 = 10</a:t>
            </a:r>
            <a:r>
              <a:rPr lang="en-US" sz="2800" baseline="30000">
                <a:solidFill>
                  <a:srgbClr val="000000"/>
                </a:solidFill>
                <a:cs typeface="ＭＳ Ｐゴシック" charset="0"/>
              </a:rPr>
              <a:t>51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--10</a:t>
            </a:r>
            <a:r>
              <a:rPr lang="en-US" sz="2800" baseline="30000">
                <a:solidFill>
                  <a:srgbClr val="000000"/>
                </a:solidFill>
                <a:cs typeface="ＭＳ Ｐゴシック" charset="0"/>
              </a:rPr>
              <a:t>52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 erg/s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R</a:t>
            </a:r>
            <a:r>
              <a:rPr lang="en-US" sz="2800" baseline="-25000">
                <a:solidFill>
                  <a:srgbClr val="000000"/>
                </a:solidFill>
                <a:cs typeface="ＭＳ Ｐゴシック" charset="0"/>
              </a:rPr>
              <a:t>0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 = 100 km (</a:t>
            </a:r>
            <a:r>
              <a:rPr lang="en-US" sz="2800">
                <a:solidFill>
                  <a:srgbClr val="000000"/>
                </a:solidFill>
                <a:latin typeface="Symbol" charset="0"/>
                <a:cs typeface="ＭＳ Ｐゴシック" charset="0"/>
              </a:rPr>
              <a:t>D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t = 1-10 msec)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E</a:t>
            </a:r>
            <a:r>
              <a:rPr lang="en-US" sz="3600" baseline="-25000">
                <a:solidFill>
                  <a:srgbClr val="000000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 = 1 MeV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Symbol" charset="0"/>
              <a:buChar char="g"/>
            </a:pP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 = 300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dE/dt = (1-4)x10</a:t>
            </a:r>
            <a:r>
              <a:rPr lang="en-US" sz="2800" baseline="30000">
                <a:solidFill>
                  <a:srgbClr val="000000"/>
                </a:solidFill>
                <a:cs typeface="ＭＳ Ｐゴシック" charset="0"/>
              </a:rPr>
              <a:t>44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 erg Mpc</a:t>
            </a:r>
            <a:r>
              <a:rPr lang="en-US" sz="2800" baseline="30000">
                <a:solidFill>
                  <a:srgbClr val="000000"/>
                </a:solidFill>
                <a:cs typeface="ＭＳ Ｐゴシック" charset="0"/>
              </a:rPr>
              <a:t>-3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yr</a:t>
            </a:r>
            <a:r>
              <a:rPr lang="en-US" sz="2800" baseline="30000">
                <a:solidFill>
                  <a:srgbClr val="000000"/>
                </a:solidFill>
                <a:cs typeface="ＭＳ Ｐゴシック" charset="0"/>
              </a:rPr>
              <a:t>-1</a:t>
            </a:r>
            <a:endParaRPr lang="en-US" sz="2800">
              <a:solidFill>
                <a:srgbClr val="000000"/>
              </a:solidFill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t</a:t>
            </a:r>
            <a:r>
              <a:rPr lang="en-US" sz="2800" baseline="-25000">
                <a:solidFill>
                  <a:srgbClr val="000000"/>
                </a:solidFill>
                <a:cs typeface="ＭＳ Ｐゴシック" charset="0"/>
              </a:rPr>
              <a:t>H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 = 10</a:t>
            </a:r>
            <a:r>
              <a:rPr lang="en-US" sz="2800" baseline="30000">
                <a:solidFill>
                  <a:srgbClr val="000000"/>
                </a:solidFill>
                <a:cs typeface="ＭＳ Ｐゴシック" charset="0"/>
              </a:rPr>
              <a:t>10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 years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P</a:t>
            </a:r>
            <a:r>
              <a:rPr lang="en-US" sz="2800" baseline="-25000">
                <a:solidFill>
                  <a:srgbClr val="000000"/>
                </a:solidFill>
                <a:cs typeface="ＭＳ Ｐゴシック" charset="0"/>
              </a:rPr>
              <a:t>det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 = 10</a:t>
            </a:r>
            <a:r>
              <a:rPr lang="en-US" sz="2800" baseline="30000">
                <a:solidFill>
                  <a:srgbClr val="000000"/>
                </a:solidFill>
                <a:cs typeface="ＭＳ Ｐゴシック" charset="0"/>
              </a:rPr>
              <a:t>-6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 E</a:t>
            </a:r>
            <a:r>
              <a:rPr lang="en-US" sz="3600" baseline="-25000">
                <a:solidFill>
                  <a:srgbClr val="000000"/>
                </a:solidFill>
                <a:latin typeface="Symbol" charset="0"/>
                <a:cs typeface="ＭＳ Ｐゴシック" charset="0"/>
              </a:rPr>
              <a:t>n</a:t>
            </a:r>
            <a:r>
              <a:rPr lang="en-US" sz="2800" baseline="30000">
                <a:solidFill>
                  <a:srgbClr val="000000"/>
                </a:solidFill>
                <a:cs typeface="ＭＳ Ｐゴシック" charset="0"/>
              </a:rPr>
              <a:t>0.8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 (in TeV)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Symbol" charset="0"/>
                <a:cs typeface="ＭＳ Ｐゴシック" charset="0"/>
              </a:rPr>
              <a:t>s</a:t>
            </a:r>
            <a:r>
              <a:rPr lang="en-US" sz="3600" baseline="-25000">
                <a:solidFill>
                  <a:srgbClr val="000000"/>
                </a:solidFill>
                <a:cs typeface="ＭＳ Ｐゴシック" charset="0"/>
              </a:rPr>
              <a:t>p</a:t>
            </a:r>
            <a:r>
              <a:rPr lang="en-US" sz="3600" baseline="-25000">
                <a:solidFill>
                  <a:srgbClr val="000000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 = 10</a:t>
            </a:r>
            <a:r>
              <a:rPr lang="en-US" sz="2800" baseline="30000">
                <a:solidFill>
                  <a:srgbClr val="000000"/>
                </a:solidFill>
                <a:cs typeface="ＭＳ Ｐゴシック" charset="0"/>
              </a:rPr>
              <a:t>-28 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cm</a:t>
            </a:r>
            <a:r>
              <a:rPr lang="en-US" sz="2800" baseline="30000">
                <a:solidFill>
                  <a:srgbClr val="000000"/>
                </a:solidFill>
                <a:cs typeface="ＭＳ Ｐゴシック" charset="0"/>
              </a:rPr>
              <a:t>2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 for p+</a:t>
            </a:r>
            <a:r>
              <a:rPr lang="en-US" sz="3200">
                <a:solidFill>
                  <a:srgbClr val="000000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2800">
                <a:solidFill>
                  <a:srgbClr val="000000"/>
                </a:solidFill>
                <a:cs typeface="ＭＳ Ｐゴシック" charset="0"/>
                <a:sym typeface="Wingdings" charset="0"/>
              </a:rPr>
              <a:t>n+</a:t>
            </a:r>
            <a:r>
              <a:rPr lang="en-US" sz="3200">
                <a:solidFill>
                  <a:srgbClr val="000000"/>
                </a:solidFill>
                <a:latin typeface="Symbol" charset="0"/>
                <a:cs typeface="ＭＳ Ｐゴシック" charset="0"/>
                <a:sym typeface="Wingdings" charset="0"/>
              </a:rPr>
              <a:t>p</a:t>
            </a:r>
            <a:endParaRPr lang="en-US" sz="3200">
              <a:solidFill>
                <a:srgbClr val="000000"/>
              </a:solidFill>
              <a:latin typeface="Symbol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x</a:t>
            </a:r>
            <a:r>
              <a:rPr lang="en-US" sz="2800" baseline="-25000">
                <a:solidFill>
                  <a:srgbClr val="000000"/>
                </a:solidFill>
                <a:cs typeface="ＭＳ Ｐゴシック" charset="0"/>
              </a:rPr>
              <a:t>p </a:t>
            </a:r>
            <a:r>
              <a:rPr lang="en-US" sz="2800" baseline="-25000">
                <a:solidFill>
                  <a:srgbClr val="000000"/>
                </a:solidFill>
                <a:cs typeface="ＭＳ Ｐゴシック" charset="0"/>
                <a:sym typeface="Wingdings" charset="0"/>
              </a:rPr>
              <a:t></a:t>
            </a:r>
            <a:r>
              <a:rPr lang="en-US" sz="2800" baseline="-25000">
                <a:solidFill>
                  <a:srgbClr val="000000"/>
                </a:solidFill>
                <a:cs typeface="ＭＳ Ｐゴシック" charset="0"/>
              </a:rPr>
              <a:t> </a:t>
            </a:r>
            <a:r>
              <a:rPr lang="en-US" sz="3600" baseline="-25000">
                <a:solidFill>
                  <a:srgbClr val="000000"/>
                </a:solidFill>
                <a:latin typeface="Symbol" charset="0"/>
                <a:cs typeface="ＭＳ Ｐゴシック" charset="0"/>
              </a:rPr>
              <a:t>p</a:t>
            </a:r>
            <a:r>
              <a:rPr lang="en-US" sz="2800" baseline="-25000">
                <a:solidFill>
                  <a:srgbClr val="000000"/>
                </a:solidFill>
                <a:cs typeface="ＭＳ Ｐゴシック" charset="0"/>
              </a:rPr>
              <a:t> 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 = f</a:t>
            </a:r>
            <a:r>
              <a:rPr lang="en-US" sz="2800" baseline="-25000">
                <a:solidFill>
                  <a:srgbClr val="000000"/>
                </a:solidFill>
                <a:latin typeface="Symbol" charset="0"/>
                <a:cs typeface="ＭＳ Ｐゴシック" charset="0"/>
              </a:rPr>
              <a:t>p </a:t>
            </a:r>
            <a:r>
              <a:rPr lang="en-US" sz="2800">
                <a:solidFill>
                  <a:srgbClr val="000000"/>
                </a:solidFill>
                <a:cs typeface="ＭＳ Ｐゴシック" charset="0"/>
              </a:rPr>
              <a:t>= 0.2</a:t>
            </a:r>
          </a:p>
        </p:txBody>
      </p:sp>
    </p:spTree>
    <p:extLst>
      <p:ext uri="{BB962C8B-B14F-4D97-AF65-F5344CB8AC3E}">
        <p14:creationId xmlns:p14="http://schemas.microsoft.com/office/powerpoint/2010/main" val="129837814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0" y="-228600"/>
          <a:ext cx="9525000" cy="714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28600"/>
                        <a:ext cx="9525000" cy="714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2"/>
          <p:cNvSpPr>
            <a:spLocks noGrp="1"/>
          </p:cNvSpPr>
          <p:nvPr>
            <p:ph type="title"/>
          </p:nvPr>
        </p:nvSpPr>
        <p:spPr>
          <a:xfrm>
            <a:off x="76200" y="-3048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4000">
                <a:latin typeface="Calibri" charset="0"/>
              </a:rPr>
              <a:t>definitions</a:t>
            </a:r>
          </a:p>
        </p:txBody>
      </p:sp>
      <p:graphicFrame>
        <p:nvGraphicFramePr>
          <p:cNvPr id="3075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85800" y="846138"/>
          <a:ext cx="8077200" cy="563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5" imgW="4863960" imgH="3390840" progId="Equation.3">
                  <p:embed/>
                </p:oleObj>
              </mc:Choice>
              <mc:Fallback>
                <p:oleObj name="Equation" r:id="rId5" imgW="4863960" imgH="3390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846138"/>
                        <a:ext cx="8077200" cy="563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Rectangle 8"/>
          <p:cNvSpPr>
            <a:spLocks noChangeArrowheads="1"/>
          </p:cNvSpPr>
          <p:nvPr/>
        </p:nvSpPr>
        <p:spPr bwMode="auto">
          <a:xfrm>
            <a:off x="5029200" y="762000"/>
            <a:ext cx="373380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157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8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39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286000" y="1035050"/>
          <a:ext cx="4127500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9" name="Equation" r:id="rId6" imgW="1549080" imgH="812520" progId="Equation.3">
                  <p:embed/>
                </p:oleObj>
              </mc:Choice>
              <mc:Fallback>
                <p:oleObj name="Equation" r:id="rId6" imgW="1549080" imgH="81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035050"/>
                        <a:ext cx="4127500" cy="216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0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803275" y="3373438"/>
          <a:ext cx="7688263" cy="264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0" name="Equation" r:id="rId8" imgW="2958840" imgH="1015920" progId="Equation.3">
                  <p:embed/>
                </p:oleObj>
              </mc:Choice>
              <mc:Fallback>
                <p:oleObj name="Equation" r:id="rId8" imgW="295884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275" y="3373438"/>
                        <a:ext cx="7688263" cy="2640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844675" y="88900"/>
            <a:ext cx="5092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cs typeface="ＭＳ Ｐゴシック" charset="0"/>
              </a:rPr>
              <a:t>neutrinos from p + </a:t>
            </a:r>
            <a:r>
              <a:rPr lang="en-US" sz="4400">
                <a:solidFill>
                  <a:srgbClr val="000000"/>
                </a:solidFill>
                <a:latin typeface="Symbol" charset="0"/>
                <a:cs typeface="ＭＳ Ｐゴシック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6799398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-76200" y="0"/>
          <a:ext cx="9220200" cy="691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2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0"/>
                        <a:ext cx="9220200" cy="691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3" name="Object 3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099204395"/>
              </p:ext>
            </p:extLst>
          </p:nvPr>
        </p:nvGraphicFramePr>
        <p:xfrm>
          <a:off x="1219200" y="762000"/>
          <a:ext cx="6705600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3" name="Equation" r:id="rId6" imgW="1358640" imgH="228600" progId="Equation.3">
                  <p:embed/>
                </p:oleObj>
              </mc:Choice>
              <mc:Fallback>
                <p:oleObj name="Equation" r:id="rId6" imgW="1358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762000"/>
                        <a:ext cx="6705600" cy="1127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4" name="Object 4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925109781"/>
              </p:ext>
            </p:extLst>
          </p:nvPr>
        </p:nvGraphicFramePr>
        <p:xfrm>
          <a:off x="1663700" y="2720975"/>
          <a:ext cx="5727700" cy="375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4" name="Equation" r:id="rId8" imgW="1549080" imgH="1015920" progId="Equation.3">
                  <p:embed/>
                </p:oleObj>
              </mc:Choice>
              <mc:Fallback>
                <p:oleObj name="Equation" r:id="rId8" imgW="154908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3700" y="2720975"/>
                        <a:ext cx="5727700" cy="37560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45047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-76200" y="0"/>
          <a:ext cx="9220200" cy="691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4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0"/>
                        <a:ext cx="9220200" cy="69183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7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076716176"/>
              </p:ext>
            </p:extLst>
          </p:nvPr>
        </p:nvGraphicFramePr>
        <p:xfrm>
          <a:off x="1663700" y="2720975"/>
          <a:ext cx="5727700" cy="375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5" name="Equation" r:id="rId6" imgW="1549080" imgH="1015920" progId="Equation.3">
                  <p:embed/>
                </p:oleObj>
              </mc:Choice>
              <mc:Fallback>
                <p:oleObj name="Equation" r:id="rId6" imgW="154908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3700" y="2720975"/>
                        <a:ext cx="5727700" cy="37560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641985" y="457200"/>
            <a:ext cx="565048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cs typeface="ＭＳ Ｐゴシック" charset="0"/>
              </a:rPr>
              <a:t>relation between </a:t>
            </a:r>
            <a:r>
              <a:rPr lang="en-US" sz="3600" dirty="0" err="1">
                <a:solidFill>
                  <a:srgbClr val="FFFFFF"/>
                </a:solidFill>
                <a:cs typeface="ＭＳ Ｐゴシック" charset="0"/>
              </a:rPr>
              <a:t>pionic</a:t>
            </a:r>
            <a:endParaRPr lang="en-US" sz="3600" dirty="0">
              <a:solidFill>
                <a:srgbClr val="FFFFFF"/>
              </a:solidFill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cs typeface="ＭＳ Ｐゴシック" charset="0"/>
              </a:rPr>
              <a:t>gamma rays and neutrinos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cs typeface="ＭＳ Ｐゴシック" charset="0"/>
              </a:rPr>
              <a:t>robust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066800" y="457200"/>
            <a:ext cx="6705600" cy="1752600"/>
          </a:xfrm>
          <a:prstGeom prst="rect">
            <a:avLst/>
          </a:prstGeom>
          <a:noFill/>
          <a:ln w="9525">
            <a:solidFill>
              <a:srgbClr val="EAEAE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512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2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361950" y="1066800"/>
          <a:ext cx="8248650" cy="570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3" name="Equation" r:id="rId6" imgW="3009600" imgH="2082600" progId="Equation.3">
                  <p:embed/>
                </p:oleObj>
              </mc:Choice>
              <mc:Fallback>
                <p:oleObj name="Equation" r:id="rId6" imgW="3009600" imgH="20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" y="1066800"/>
                        <a:ext cx="8248650" cy="570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1447800" y="90488"/>
            <a:ext cx="1841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8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971550" y="76200"/>
            <a:ext cx="68446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GRB </a:t>
            </a:r>
            <a:r>
              <a:rPr lang="en-US" sz="32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neutrinos from</a:t>
            </a:r>
            <a:r>
              <a:rPr lang="en-US" sz="3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 + </a:t>
            </a:r>
            <a:r>
              <a:rPr lang="en-US" sz="3600" i="1" dirty="0">
                <a:solidFill>
                  <a:srgbClr val="000000"/>
                </a:solidFill>
                <a:latin typeface="Symbol" charset="0"/>
                <a:ea typeface="ＭＳ Ｐゴシック" charset="0"/>
              </a:rPr>
              <a:t>g </a:t>
            </a:r>
            <a:r>
              <a:rPr lang="en-US" sz="3600" i="1" dirty="0">
                <a:solidFill>
                  <a:srgbClr val="000000"/>
                </a:solidFill>
                <a:latin typeface="Arial" charset="0"/>
                <a:ea typeface="ＭＳ Ｐゴシック" charset="0"/>
                <a:sym typeface="Wingdings"/>
              </a:rPr>
              <a:t></a:t>
            </a:r>
            <a:r>
              <a:rPr lang="en-US" sz="3600" i="1" dirty="0" smtClean="0">
                <a:solidFill>
                  <a:srgbClr val="000000"/>
                </a:solidFill>
                <a:latin typeface="Symbol" charset="0"/>
                <a:ea typeface="ＭＳ Ｐゴシック" charset="0"/>
                <a:sym typeface="Wingdings" charset="0"/>
              </a:rPr>
              <a:t> </a:t>
            </a:r>
            <a:r>
              <a:rPr lang="en-US" sz="3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 + </a:t>
            </a:r>
            <a:r>
              <a:rPr lang="en-US" sz="3600" i="1" dirty="0">
                <a:solidFill>
                  <a:srgbClr val="000000"/>
                </a:solidFill>
                <a:latin typeface="Symbol" charset="0"/>
                <a:ea typeface="ＭＳ Ｐゴシック" charset="0"/>
              </a:rPr>
              <a:t>p</a:t>
            </a:r>
            <a:r>
              <a:rPr lang="en-US" sz="3600" i="1" baseline="30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+</a:t>
            </a:r>
            <a:r>
              <a:rPr lang="en-US" sz="4400" dirty="0">
                <a:solidFill>
                  <a:srgbClr val="000000"/>
                </a:solidFill>
                <a:latin typeface="Symbol" charset="0"/>
                <a:ea typeface="ＭＳ Ｐゴシック" charset="0"/>
              </a:rPr>
              <a:t> </a:t>
            </a:r>
          </a:p>
        </p:txBody>
      </p:sp>
      <p:sp>
        <p:nvSpPr>
          <p:cNvPr id="44039" name="Text Box 6"/>
          <p:cNvSpPr txBox="1">
            <a:spLocks noChangeArrowheads="1"/>
          </p:cNvSpPr>
          <p:nvPr/>
        </p:nvSpPr>
        <p:spPr bwMode="auto">
          <a:xfrm>
            <a:off x="1947863" y="5257800"/>
            <a:ext cx="5318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endParaRPr lang="en-US" sz="2800">
              <a:solidFill>
                <a:srgbClr val="000000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endParaRPr lang="en-US" sz="2800">
              <a:solidFill>
                <a:srgbClr val="000000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endParaRPr lang="en-US" sz="2800">
              <a:solidFill>
                <a:srgbClr val="000000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4040" name="Rectangle 7"/>
          <p:cNvSpPr>
            <a:spLocks noChangeArrowheads="1"/>
          </p:cNvSpPr>
          <p:nvPr/>
        </p:nvSpPr>
        <p:spPr bwMode="auto">
          <a:xfrm>
            <a:off x="1600200" y="2362200"/>
            <a:ext cx="5638800" cy="1447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44036" name="Object 8"/>
          <p:cNvGraphicFramePr>
            <a:graphicFrameLocks noChangeAspect="1"/>
          </p:cNvGraphicFramePr>
          <p:nvPr/>
        </p:nvGraphicFramePr>
        <p:xfrm>
          <a:off x="2667000" y="5791200"/>
          <a:ext cx="374015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4" name="Equation" r:id="rId8" imgW="1536480" imgH="228600" progId="Equation.3">
                  <p:embed/>
                </p:oleObj>
              </mc:Choice>
              <mc:Fallback>
                <p:oleObj name="Equation" r:id="rId8" imgW="1536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5791200"/>
                        <a:ext cx="3740150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95986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6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1" name="Rectangle 3"/>
          <p:cNvSpPr>
            <a:spLocks noChangeArrowheads="1"/>
          </p:cNvSpPr>
          <p:nvPr/>
        </p:nvSpPr>
        <p:spPr bwMode="auto">
          <a:xfrm>
            <a:off x="1447800" y="90488"/>
            <a:ext cx="1841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8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2" name="Rectangle 4"/>
          <p:cNvSpPr>
            <a:spLocks noChangeArrowheads="1"/>
          </p:cNvSpPr>
          <p:nvPr/>
        </p:nvSpPr>
        <p:spPr bwMode="auto">
          <a:xfrm>
            <a:off x="971550" y="76200"/>
            <a:ext cx="72138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GRB neutrinos from </a:t>
            </a:r>
            <a:r>
              <a:rPr lang="en-US" sz="3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 + </a:t>
            </a:r>
            <a:r>
              <a:rPr lang="en-US" sz="3600" i="1" dirty="0">
                <a:solidFill>
                  <a:srgbClr val="000000"/>
                </a:solidFill>
                <a:latin typeface="Symbol" charset="0"/>
                <a:ea typeface="ＭＳ Ｐゴシック" charset="0"/>
              </a:rPr>
              <a:t>g </a:t>
            </a:r>
            <a:r>
              <a:rPr lang="en-US" sz="3600" i="1" dirty="0">
                <a:solidFill>
                  <a:srgbClr val="000000"/>
                </a:solidFill>
                <a:latin typeface="Arial" charset="0"/>
                <a:ea typeface="ＭＳ Ｐゴシック" charset="0"/>
                <a:sym typeface="Wingdings"/>
              </a:rPr>
              <a:t></a:t>
            </a:r>
            <a:r>
              <a:rPr lang="en-US" sz="3600" i="1" dirty="0" smtClean="0">
                <a:solidFill>
                  <a:srgbClr val="000000"/>
                </a:solidFill>
                <a:latin typeface="Symbol" charset="0"/>
                <a:ea typeface="ＭＳ Ｐゴシック" charset="0"/>
                <a:sym typeface="Wingdings" charset="0"/>
              </a:rPr>
              <a:t> </a:t>
            </a:r>
            <a:r>
              <a:rPr lang="en-US" sz="3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 + </a:t>
            </a:r>
            <a:r>
              <a:rPr lang="en-US" sz="3600" i="1" dirty="0">
                <a:solidFill>
                  <a:srgbClr val="000000"/>
                </a:solidFill>
                <a:latin typeface="Symbol" charset="0"/>
                <a:ea typeface="ＭＳ Ｐゴシック" charset="0"/>
              </a:rPr>
              <a:t>p</a:t>
            </a:r>
            <a:r>
              <a:rPr lang="en-US" sz="3600" i="1" baseline="30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+</a:t>
            </a:r>
            <a:r>
              <a:rPr lang="en-US" sz="4400" dirty="0">
                <a:solidFill>
                  <a:srgbClr val="000000"/>
                </a:solidFill>
                <a:latin typeface="Symbol" charset="0"/>
                <a:ea typeface="ＭＳ Ｐゴシック" charset="0"/>
              </a:rPr>
              <a:t> </a:t>
            </a:r>
          </a:p>
        </p:txBody>
      </p:sp>
      <p:sp>
        <p:nvSpPr>
          <p:cNvPr id="45063" name="Text Box 5"/>
          <p:cNvSpPr txBox="1">
            <a:spLocks noChangeArrowheads="1"/>
          </p:cNvSpPr>
          <p:nvPr/>
        </p:nvSpPr>
        <p:spPr bwMode="auto">
          <a:xfrm>
            <a:off x="1947863" y="5257800"/>
            <a:ext cx="5318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endParaRPr lang="en-US" sz="2800">
              <a:solidFill>
                <a:srgbClr val="000000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endParaRPr lang="en-US" sz="2800">
              <a:solidFill>
                <a:srgbClr val="000000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endParaRPr lang="en-US" sz="2800">
              <a:solidFill>
                <a:srgbClr val="000000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5064" name="Oval 6"/>
          <p:cNvSpPr>
            <a:spLocks noChangeArrowheads="1"/>
          </p:cNvSpPr>
          <p:nvPr/>
        </p:nvSpPr>
        <p:spPr bwMode="auto">
          <a:xfrm>
            <a:off x="685800" y="1624013"/>
            <a:ext cx="1752600" cy="1752600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5065" name="Oval 7"/>
          <p:cNvSpPr>
            <a:spLocks noChangeArrowheads="1"/>
          </p:cNvSpPr>
          <p:nvPr/>
        </p:nvSpPr>
        <p:spPr bwMode="auto">
          <a:xfrm>
            <a:off x="838200" y="1798638"/>
            <a:ext cx="1425575" cy="1425575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5066" name="Line 8"/>
          <p:cNvSpPr>
            <a:spLocks noChangeShapeType="1"/>
          </p:cNvSpPr>
          <p:nvPr/>
        </p:nvSpPr>
        <p:spPr bwMode="auto">
          <a:xfrm flipV="1">
            <a:off x="1524000" y="2133600"/>
            <a:ext cx="609600" cy="381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05193" name="Text Box 9"/>
          <p:cNvSpPr txBox="1">
            <a:spLocks noChangeArrowheads="1"/>
          </p:cNvSpPr>
          <p:nvPr/>
        </p:nvSpPr>
        <p:spPr bwMode="auto">
          <a:xfrm>
            <a:off x="2133600" y="1143000"/>
            <a:ext cx="1044575" cy="5191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</a:rPr>
              <a:t>D</a:t>
            </a: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R</a:t>
            </a:r>
          </a:p>
        </p:txBody>
      </p:sp>
      <p:sp>
        <p:nvSpPr>
          <p:cNvPr id="45068" name="Line 10"/>
          <p:cNvSpPr>
            <a:spLocks noChangeShapeType="1"/>
          </p:cNvSpPr>
          <p:nvPr/>
        </p:nvSpPr>
        <p:spPr bwMode="auto">
          <a:xfrm flipH="1">
            <a:off x="2286000" y="1524000"/>
            <a:ext cx="762000" cy="53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05195" name="Rectangle 11"/>
          <p:cNvSpPr>
            <a:spLocks noChangeArrowheads="1"/>
          </p:cNvSpPr>
          <p:nvPr/>
        </p:nvSpPr>
        <p:spPr bwMode="auto">
          <a:xfrm>
            <a:off x="1752600" y="2300288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</a:rPr>
              <a:t>R</a:t>
            </a:r>
          </a:p>
        </p:txBody>
      </p:sp>
      <p:sp>
        <p:nvSpPr>
          <p:cNvPr id="45070" name="Freeform 12"/>
          <p:cNvSpPr>
            <a:spLocks/>
          </p:cNvSpPr>
          <p:nvPr/>
        </p:nvSpPr>
        <p:spPr bwMode="auto">
          <a:xfrm>
            <a:off x="1447800" y="3429000"/>
            <a:ext cx="182563" cy="585788"/>
          </a:xfrm>
          <a:custGeom>
            <a:avLst/>
            <a:gdLst>
              <a:gd name="T0" fmla="*/ 200 w 248"/>
              <a:gd name="T1" fmla="*/ 0 h 816"/>
              <a:gd name="T2" fmla="*/ 8 w 248"/>
              <a:gd name="T3" fmla="*/ 96 h 816"/>
              <a:gd name="T4" fmla="*/ 248 w 248"/>
              <a:gd name="T5" fmla="*/ 240 h 816"/>
              <a:gd name="T6" fmla="*/ 8 w 248"/>
              <a:gd name="T7" fmla="*/ 336 h 816"/>
              <a:gd name="T8" fmla="*/ 248 w 248"/>
              <a:gd name="T9" fmla="*/ 480 h 816"/>
              <a:gd name="T10" fmla="*/ 8 w 248"/>
              <a:gd name="T11" fmla="*/ 576 h 816"/>
              <a:gd name="T12" fmla="*/ 248 w 248"/>
              <a:gd name="T13" fmla="*/ 720 h 816"/>
              <a:gd name="T14" fmla="*/ 8 w 248"/>
              <a:gd name="T15" fmla="*/ 816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8"/>
              <a:gd name="T25" fmla="*/ 0 h 816"/>
              <a:gd name="T26" fmla="*/ 248 w 248"/>
              <a:gd name="T27" fmla="*/ 816 h 8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8" h="816">
                <a:moveTo>
                  <a:pt x="200" y="0"/>
                </a:moveTo>
                <a:cubicBezTo>
                  <a:pt x="100" y="28"/>
                  <a:pt x="0" y="56"/>
                  <a:pt x="8" y="96"/>
                </a:cubicBezTo>
                <a:cubicBezTo>
                  <a:pt x="16" y="136"/>
                  <a:pt x="248" y="200"/>
                  <a:pt x="248" y="240"/>
                </a:cubicBezTo>
                <a:cubicBezTo>
                  <a:pt x="248" y="280"/>
                  <a:pt x="8" y="296"/>
                  <a:pt x="8" y="336"/>
                </a:cubicBezTo>
                <a:cubicBezTo>
                  <a:pt x="8" y="376"/>
                  <a:pt x="248" y="440"/>
                  <a:pt x="248" y="480"/>
                </a:cubicBezTo>
                <a:cubicBezTo>
                  <a:pt x="248" y="520"/>
                  <a:pt x="8" y="536"/>
                  <a:pt x="8" y="576"/>
                </a:cubicBezTo>
                <a:cubicBezTo>
                  <a:pt x="8" y="616"/>
                  <a:pt x="248" y="680"/>
                  <a:pt x="248" y="720"/>
                </a:cubicBezTo>
                <a:cubicBezTo>
                  <a:pt x="248" y="760"/>
                  <a:pt x="48" y="800"/>
                  <a:pt x="8" y="81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5071" name="Freeform 13"/>
          <p:cNvSpPr>
            <a:spLocks/>
          </p:cNvSpPr>
          <p:nvPr/>
        </p:nvSpPr>
        <p:spPr bwMode="auto">
          <a:xfrm>
            <a:off x="1828800" y="3376613"/>
            <a:ext cx="182563" cy="585787"/>
          </a:xfrm>
          <a:custGeom>
            <a:avLst/>
            <a:gdLst>
              <a:gd name="T0" fmla="*/ 200 w 248"/>
              <a:gd name="T1" fmla="*/ 0 h 816"/>
              <a:gd name="T2" fmla="*/ 8 w 248"/>
              <a:gd name="T3" fmla="*/ 96 h 816"/>
              <a:gd name="T4" fmla="*/ 248 w 248"/>
              <a:gd name="T5" fmla="*/ 240 h 816"/>
              <a:gd name="T6" fmla="*/ 8 w 248"/>
              <a:gd name="T7" fmla="*/ 336 h 816"/>
              <a:gd name="T8" fmla="*/ 248 w 248"/>
              <a:gd name="T9" fmla="*/ 480 h 816"/>
              <a:gd name="T10" fmla="*/ 8 w 248"/>
              <a:gd name="T11" fmla="*/ 576 h 816"/>
              <a:gd name="T12" fmla="*/ 248 w 248"/>
              <a:gd name="T13" fmla="*/ 720 h 816"/>
              <a:gd name="T14" fmla="*/ 8 w 248"/>
              <a:gd name="T15" fmla="*/ 816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8"/>
              <a:gd name="T25" fmla="*/ 0 h 816"/>
              <a:gd name="T26" fmla="*/ 248 w 248"/>
              <a:gd name="T27" fmla="*/ 816 h 8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8" h="816">
                <a:moveTo>
                  <a:pt x="200" y="0"/>
                </a:moveTo>
                <a:cubicBezTo>
                  <a:pt x="100" y="28"/>
                  <a:pt x="0" y="56"/>
                  <a:pt x="8" y="96"/>
                </a:cubicBezTo>
                <a:cubicBezTo>
                  <a:pt x="16" y="136"/>
                  <a:pt x="248" y="200"/>
                  <a:pt x="248" y="240"/>
                </a:cubicBezTo>
                <a:cubicBezTo>
                  <a:pt x="248" y="280"/>
                  <a:pt x="8" y="296"/>
                  <a:pt x="8" y="336"/>
                </a:cubicBezTo>
                <a:cubicBezTo>
                  <a:pt x="8" y="376"/>
                  <a:pt x="248" y="440"/>
                  <a:pt x="248" y="480"/>
                </a:cubicBezTo>
                <a:cubicBezTo>
                  <a:pt x="248" y="520"/>
                  <a:pt x="8" y="536"/>
                  <a:pt x="8" y="576"/>
                </a:cubicBezTo>
                <a:cubicBezTo>
                  <a:pt x="8" y="616"/>
                  <a:pt x="248" y="680"/>
                  <a:pt x="248" y="720"/>
                </a:cubicBezTo>
                <a:cubicBezTo>
                  <a:pt x="248" y="760"/>
                  <a:pt x="48" y="800"/>
                  <a:pt x="8" y="81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5072" name="Line 14"/>
          <p:cNvSpPr>
            <a:spLocks noChangeShapeType="1"/>
          </p:cNvSpPr>
          <p:nvPr/>
        </p:nvSpPr>
        <p:spPr bwMode="auto">
          <a:xfrm>
            <a:off x="1524000" y="4038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5073" name="Line 15"/>
          <p:cNvSpPr>
            <a:spLocks noChangeShapeType="1"/>
          </p:cNvSpPr>
          <p:nvPr/>
        </p:nvSpPr>
        <p:spPr bwMode="auto">
          <a:xfrm>
            <a:off x="1905000" y="4038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4505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909883"/>
              </p:ext>
            </p:extLst>
          </p:nvPr>
        </p:nvGraphicFramePr>
        <p:xfrm>
          <a:off x="2690813" y="1422400"/>
          <a:ext cx="6308725" cy="327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7" name="Equation" r:id="rId6" imgW="2298700" imgH="1193800" progId="Equation.3">
                  <p:embed/>
                </p:oleObj>
              </mc:Choice>
              <mc:Fallback>
                <p:oleObj name="Equation" r:id="rId6" imgW="2298700" imgH="119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813" y="1422400"/>
                        <a:ext cx="6308725" cy="327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0" name="Object 17"/>
          <p:cNvGraphicFramePr>
            <a:graphicFrameLocks noChangeAspect="1"/>
          </p:cNvGraphicFramePr>
          <p:nvPr/>
        </p:nvGraphicFramePr>
        <p:xfrm>
          <a:off x="3473450" y="5356225"/>
          <a:ext cx="4756150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8" name="Equation" r:id="rId8" imgW="2197080" imgH="482400" progId="Equation.3">
                  <p:embed/>
                </p:oleObj>
              </mc:Choice>
              <mc:Fallback>
                <p:oleObj name="Equation" r:id="rId8" imgW="21970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3450" y="5356225"/>
                        <a:ext cx="4756150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3124200" y="1447800"/>
            <a:ext cx="4876800" cy="129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9274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-76200" y="0"/>
          <a:ext cx="9220200" cy="691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4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0"/>
                        <a:ext cx="9220200" cy="691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52400" y="7938"/>
            <a:ext cx="8839200" cy="822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Symbol" charset="0"/>
              <a:cs typeface="ＭＳ Ｐゴシック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cs typeface="ＭＳ Ｐゴシック" charset="0"/>
              </a:rPr>
              <a:t>we here assumed that each proton interacts once;</a:t>
            </a:r>
            <a:br>
              <a:rPr lang="en-US" sz="2400" dirty="0">
                <a:solidFill>
                  <a:srgbClr val="FFFFFF"/>
                </a:solidFill>
                <a:cs typeface="ＭＳ Ｐゴシック" charset="0"/>
              </a:rPr>
            </a:br>
            <a:r>
              <a:rPr lang="en-US" sz="2400" dirty="0">
                <a:solidFill>
                  <a:srgbClr val="FFFFFF"/>
                </a:solidFill>
                <a:cs typeface="ＭＳ Ｐゴシック" charset="0"/>
              </a:rPr>
              <a:t>i.e. one neutron and one charge pion produced</a:t>
            </a:r>
            <a:br>
              <a:rPr lang="en-US" sz="2400" dirty="0">
                <a:solidFill>
                  <a:srgbClr val="FFFFFF"/>
                </a:solidFill>
                <a:cs typeface="ＭＳ Ｐゴシック" charset="0"/>
              </a:rPr>
            </a:br>
            <a:r>
              <a:rPr lang="en-US" sz="2400" dirty="0">
                <a:solidFill>
                  <a:srgbClr val="FFFFFF"/>
                </a:solidFill>
                <a:cs typeface="ＭＳ Ｐゴシック" charset="0"/>
              </a:rPr>
              <a:t>by every observed cosmic ray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cs typeface="ＭＳ Ｐゴシック" charset="0"/>
              </a:rPr>
              <a:t>number of times </a:t>
            </a:r>
            <a:r>
              <a:rPr lang="en-US" sz="2400" dirty="0" err="1">
                <a:solidFill>
                  <a:srgbClr val="FFFFFF"/>
                </a:solidFill>
                <a:cs typeface="ＭＳ Ｐゴシック" charset="0"/>
              </a:rPr>
              <a:t>n</a:t>
            </a:r>
            <a:r>
              <a:rPr lang="en-US" sz="2400" baseline="-25000" dirty="0" err="1">
                <a:solidFill>
                  <a:srgbClr val="FFFFFF"/>
                </a:solidFill>
                <a:cs typeface="ＭＳ Ｐゴシック" charset="0"/>
              </a:rPr>
              <a:t>int</a:t>
            </a:r>
            <a:r>
              <a:rPr lang="en-US" sz="2400" dirty="0">
                <a:solidFill>
                  <a:srgbClr val="FFFFFF"/>
                </a:solidFill>
                <a:cs typeface="ＭＳ Ｐゴシック" charset="0"/>
              </a:rPr>
              <a:t> the cosmic rays interact in the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cs typeface="ＭＳ Ｐゴシック" charset="0"/>
              </a:rPr>
              <a:t>    source depends on the optical depth: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cs typeface="ＭＳ Ｐゴシック" charset="0"/>
              </a:rPr>
              <a:t>			         </a:t>
            </a:r>
            <a:r>
              <a:rPr lang="en-US" sz="28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l</a:t>
            </a:r>
            <a:r>
              <a:rPr lang="en-US" sz="2800" baseline="-25000" dirty="0">
                <a:solidFill>
                  <a:srgbClr val="FFFFFF"/>
                </a:solidFill>
                <a:cs typeface="ＭＳ Ｐゴシック" charset="0"/>
              </a:rPr>
              <a:t>int</a:t>
            </a: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 = [ </a:t>
            </a:r>
            <a:r>
              <a:rPr lang="en-US" sz="28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s</a:t>
            </a:r>
            <a:r>
              <a:rPr lang="en-US" sz="2800" baseline="-25000" dirty="0" err="1">
                <a:solidFill>
                  <a:srgbClr val="FFFFFF"/>
                </a:solidFill>
                <a:cs typeface="ＭＳ Ｐゴシック" charset="0"/>
              </a:rPr>
              <a:t>p</a:t>
            </a:r>
            <a:r>
              <a:rPr lang="en-US" sz="2800" baseline="-250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2800" baseline="-250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ＭＳ Ｐゴシック" charset="0"/>
              </a:rPr>
              <a:t>n</a:t>
            </a:r>
            <a:r>
              <a:rPr lang="en-US" sz="2800" baseline="-250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2800" baseline="-250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] </a:t>
            </a:r>
            <a:r>
              <a:rPr lang="en-US" sz="2800" baseline="300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-</a:t>
            </a:r>
            <a:r>
              <a:rPr lang="en-US" sz="2800" baseline="30000" dirty="0" smtClean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1</a:t>
            </a:r>
            <a:endParaRPr lang="en-US" sz="2800" dirty="0">
              <a:solidFill>
                <a:srgbClr val="FFFFFF"/>
              </a:solidFill>
              <a:latin typeface="Symbol" charset="0"/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aseline="30000" dirty="0">
              <a:solidFill>
                <a:srgbClr val="FFFFFF"/>
              </a:solidFill>
              <a:latin typeface="Symbol" charset="0"/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cs typeface="ＭＳ Ｐゴシック" charset="0"/>
              </a:rPr>
              <a:t>their estimate for GRB </a:t>
            </a:r>
            <a:r>
              <a:rPr lang="en-US" sz="2400" dirty="0" err="1">
                <a:solidFill>
                  <a:srgbClr val="FFFFFF"/>
                </a:solidFill>
                <a:cs typeface="ＭＳ Ｐゴシック" charset="0"/>
              </a:rPr>
              <a:t>p</a:t>
            </a:r>
            <a:r>
              <a:rPr lang="en-US" sz="24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2400" dirty="0">
                <a:solidFill>
                  <a:srgbClr val="FFFFFF"/>
                </a:solidFill>
                <a:cs typeface="ＭＳ Ｐゴシック" charset="0"/>
              </a:rPr>
              <a:t> optical depth is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cs typeface="ＭＳ Ｐゴシック" charset="0"/>
              </a:rPr>
              <a:t>			       </a:t>
            </a:r>
            <a:r>
              <a:rPr lang="en-US" sz="2800" dirty="0" err="1">
                <a:solidFill>
                  <a:srgbClr val="FFFFFF"/>
                </a:solidFill>
                <a:cs typeface="ＭＳ Ｐゴシック" charset="0"/>
              </a:rPr>
              <a:t>n</a:t>
            </a:r>
            <a:r>
              <a:rPr lang="en-US" sz="2800" baseline="-25000" dirty="0" err="1">
                <a:solidFill>
                  <a:srgbClr val="FFFFFF"/>
                </a:solidFill>
                <a:cs typeface="ＭＳ Ｐゴシック" charset="0"/>
              </a:rPr>
              <a:t>int</a:t>
            </a:r>
            <a:r>
              <a:rPr lang="en-US" sz="2800" baseline="-25000" dirty="0">
                <a:solidFill>
                  <a:srgbClr val="FFFFFF"/>
                </a:solidFill>
                <a:cs typeface="ＭＳ Ｐゴシック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= ( </a:t>
            </a:r>
            <a:r>
              <a:rPr lang="en-US" sz="28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g </a:t>
            </a:r>
            <a:r>
              <a:rPr lang="en-US" sz="2800" dirty="0" err="1">
                <a:solidFill>
                  <a:srgbClr val="FFFFFF"/>
                </a:solidFill>
                <a:cs typeface="ＭＳ Ｐゴシック" charset="0"/>
              </a:rPr>
              <a:t>c</a:t>
            </a:r>
            <a:r>
              <a:rPr lang="en-US" sz="28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D</a:t>
            </a:r>
            <a:r>
              <a:rPr lang="en-US" sz="2800" dirty="0" err="1">
                <a:solidFill>
                  <a:srgbClr val="FFFFFF"/>
                </a:solidFill>
                <a:cs typeface="ＭＳ Ｐゴシック" charset="0"/>
              </a:rPr>
              <a:t>t</a:t>
            </a:r>
            <a:r>
              <a:rPr lang="en-US" sz="28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 )</a:t>
            </a: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 / </a:t>
            </a:r>
            <a:r>
              <a:rPr lang="en-US" sz="24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l</a:t>
            </a:r>
            <a:r>
              <a:rPr lang="en-US" sz="2400" baseline="-25000" dirty="0">
                <a:solidFill>
                  <a:srgbClr val="FFFFFF"/>
                </a:solidFill>
                <a:cs typeface="ＭＳ Ｐゴシック" charset="0"/>
              </a:rPr>
              <a:t>int</a:t>
            </a: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 ~ 1</a:t>
            </a:r>
            <a:endParaRPr lang="en-US" sz="2400" dirty="0">
              <a:solidFill>
                <a:srgbClr val="FFFFFF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cs typeface="ＭＳ Ｐゴシック" charset="0"/>
              </a:rPr>
              <a:t>If the protons are trapped in the accelerator, neutrons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cs typeface="ＭＳ Ｐゴシック" charset="0"/>
              </a:rPr>
              <a:t>	escape to decay into the observed cosmic rays. This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cs typeface="ＭＳ Ｐゴシック" charset="0"/>
              </a:rPr>
              <a:t>	increases the neutrino and photon fluxes by a factor of 6.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FFFFFF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800" dirty="0">
              <a:solidFill>
                <a:srgbClr val="FFFFFF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				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Symbol" charset="0"/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aseline="30000" dirty="0">
              <a:solidFill>
                <a:srgbClr val="FFFFFF"/>
              </a:solidFill>
              <a:latin typeface="Symbol" charset="0"/>
              <a:cs typeface="ＭＳ Ｐゴシック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2286000" y="4191000"/>
            <a:ext cx="4038600" cy="838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6200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0" y="-228600"/>
          <a:ext cx="9525000" cy="714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1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28600"/>
                        <a:ext cx="9525000" cy="714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2"/>
          <p:cNvSpPr>
            <a:spLocks noGrp="1"/>
          </p:cNvSpPr>
          <p:nvPr>
            <p:ph type="title"/>
          </p:nvPr>
        </p:nvSpPr>
        <p:spPr>
          <a:xfrm>
            <a:off x="76200" y="-3048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4000">
                <a:latin typeface="Calibri" charset="0"/>
              </a:rPr>
              <a:t>definitions</a:t>
            </a:r>
          </a:p>
        </p:txBody>
      </p:sp>
      <p:graphicFrame>
        <p:nvGraphicFramePr>
          <p:cNvPr id="3075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345793"/>
              </p:ext>
            </p:extLst>
          </p:nvPr>
        </p:nvGraphicFramePr>
        <p:xfrm>
          <a:off x="909638" y="1217613"/>
          <a:ext cx="7572375" cy="536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2" name="Equation" r:id="rId5" imgW="3962400" imgH="2806700" progId="Equation.3">
                  <p:embed/>
                </p:oleObj>
              </mc:Choice>
              <mc:Fallback>
                <p:oleObj name="Equation" r:id="rId5" imgW="3962400" imgH="280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638" y="1217613"/>
                        <a:ext cx="7572375" cy="5364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57332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-76200" y="0"/>
          <a:ext cx="9220200" cy="691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8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0"/>
                        <a:ext cx="9220200" cy="691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52400" y="246063"/>
            <a:ext cx="8724900" cy="870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we here assumed that each proton interacts once;</a:t>
            </a:r>
            <a:br>
              <a:rPr lang="en-US" sz="2800" dirty="0">
                <a:solidFill>
                  <a:srgbClr val="FFFFFF"/>
                </a:solidFill>
                <a:cs typeface="ＭＳ Ｐゴシック" charset="0"/>
              </a:rPr>
            </a:b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i.e. one neutron and one charge pion produced</a:t>
            </a:r>
            <a:br>
              <a:rPr lang="en-US" sz="2800" dirty="0">
                <a:solidFill>
                  <a:srgbClr val="FFFFFF"/>
                </a:solidFill>
                <a:cs typeface="ＭＳ Ｐゴシック" charset="0"/>
              </a:rPr>
            </a:b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by every observed cosmic ray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800" dirty="0">
              <a:solidFill>
                <a:srgbClr val="FFFFFF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number of times </a:t>
            </a:r>
            <a:r>
              <a:rPr lang="en-US" sz="2800" dirty="0" err="1">
                <a:solidFill>
                  <a:srgbClr val="FFFFFF"/>
                </a:solidFill>
                <a:cs typeface="ＭＳ Ｐゴシック" charset="0"/>
              </a:rPr>
              <a:t>n</a:t>
            </a:r>
            <a:r>
              <a:rPr lang="en-US" sz="2800" baseline="-25000" dirty="0" err="1">
                <a:solidFill>
                  <a:srgbClr val="FFFFFF"/>
                </a:solidFill>
                <a:cs typeface="ＭＳ Ｐゴシック" charset="0"/>
              </a:rPr>
              <a:t>int</a:t>
            </a: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 the cosmic rays interact in the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    source depends on the optical depth: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			         </a:t>
            </a:r>
            <a:r>
              <a:rPr lang="en-US" sz="28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l</a:t>
            </a:r>
            <a:r>
              <a:rPr lang="en-US" sz="2800" baseline="-25000" dirty="0">
                <a:solidFill>
                  <a:srgbClr val="FFFFFF"/>
                </a:solidFill>
                <a:cs typeface="ＭＳ Ｐゴシック" charset="0"/>
              </a:rPr>
              <a:t>int</a:t>
            </a: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 = [ </a:t>
            </a:r>
            <a:r>
              <a:rPr lang="en-US" sz="28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s</a:t>
            </a:r>
            <a:r>
              <a:rPr lang="en-US" sz="2800" baseline="-25000" dirty="0" err="1">
                <a:solidFill>
                  <a:srgbClr val="FFFFFF"/>
                </a:solidFill>
                <a:cs typeface="ＭＳ Ｐゴシック" charset="0"/>
              </a:rPr>
              <a:t>p</a:t>
            </a:r>
            <a:r>
              <a:rPr lang="en-US" sz="2800" baseline="-250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2800" baseline="-250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ＭＳ Ｐゴシック" charset="0"/>
              </a:rPr>
              <a:t>n</a:t>
            </a:r>
            <a:r>
              <a:rPr lang="en-US" sz="2800" baseline="-250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2800" baseline="-250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] </a:t>
            </a:r>
            <a:r>
              <a:rPr lang="en-US" sz="2800" baseline="30000" dirty="0">
                <a:solidFill>
                  <a:srgbClr val="FFFFFF"/>
                </a:solidFill>
                <a:latin typeface="Symbol" charset="0"/>
                <a:cs typeface="ＭＳ Ｐゴシック" charset="0"/>
              </a:rPr>
              <a:t>-1</a:t>
            </a:r>
            <a:endParaRPr lang="en-US" sz="2800" dirty="0">
              <a:solidFill>
                <a:srgbClr val="FFFFFF"/>
              </a:solidFill>
              <a:latin typeface="Symbol" charset="0"/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aseline="30000" dirty="0">
              <a:solidFill>
                <a:srgbClr val="FFFFFF"/>
              </a:solidFill>
              <a:latin typeface="Symbol" charset="0"/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the source flux is in general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			    </a:t>
            </a:r>
            <a:r>
              <a:rPr lang="en-US" sz="32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F</a:t>
            </a:r>
            <a:r>
              <a:rPr lang="en-US" sz="3200" baseline="-250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n</a:t>
            </a:r>
            <a:r>
              <a:rPr lang="en-US" sz="3200" dirty="0">
                <a:solidFill>
                  <a:srgbClr val="FFFFFF"/>
                </a:solidFill>
                <a:cs typeface="ＭＳ Ｐゴシック" charset="0"/>
              </a:rPr>
              <a:t> = </a:t>
            </a:r>
            <a:r>
              <a:rPr lang="en-US" sz="3200" dirty="0" err="1">
                <a:solidFill>
                  <a:srgbClr val="FFFFFF"/>
                </a:solidFill>
                <a:cs typeface="ＭＳ Ｐゴシック" charset="0"/>
              </a:rPr>
              <a:t>n</a:t>
            </a:r>
            <a:r>
              <a:rPr lang="en-US" sz="3200" baseline="-25000" dirty="0" err="1">
                <a:solidFill>
                  <a:srgbClr val="FFFFFF"/>
                </a:solidFill>
                <a:cs typeface="ＭＳ Ｐゴシック" charset="0"/>
              </a:rPr>
              <a:t>int</a:t>
            </a:r>
            <a:r>
              <a:rPr lang="en-US" sz="3200" baseline="-25000" dirty="0">
                <a:solidFill>
                  <a:srgbClr val="FFFFFF"/>
                </a:solidFill>
                <a:cs typeface="ＭＳ Ｐゴシック" charset="0"/>
              </a:rPr>
              <a:t> </a:t>
            </a:r>
            <a:r>
              <a:rPr lang="en-US" sz="2400" i="1" dirty="0">
                <a:solidFill>
                  <a:srgbClr val="FFFFFF"/>
                </a:solidFill>
                <a:cs typeface="ＭＳ Ｐゴシック" charset="0"/>
              </a:rPr>
              <a:t>x</a:t>
            </a:r>
            <a:r>
              <a:rPr lang="en-US" sz="3200" dirty="0">
                <a:solidFill>
                  <a:srgbClr val="FFFFFF"/>
                </a:solidFill>
                <a:cs typeface="ＭＳ Ｐゴシック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" charset="0"/>
                <a:cs typeface="ＭＳ Ｐゴシック" charset="0"/>
              </a:rPr>
              <a:t>x</a:t>
            </a:r>
            <a:r>
              <a:rPr lang="en-US" sz="3200" baseline="-250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n</a:t>
            </a:r>
            <a:r>
              <a:rPr lang="en-US" sz="3200" dirty="0">
                <a:solidFill>
                  <a:srgbClr val="FFFFFF"/>
                </a:solidFill>
                <a:cs typeface="ＭＳ Ｐゴシック" charset="0"/>
              </a:rPr>
              <a:t> </a:t>
            </a:r>
            <a:r>
              <a:rPr lang="en-US" sz="2400" i="1" dirty="0">
                <a:solidFill>
                  <a:srgbClr val="FFFFFF"/>
                </a:solidFill>
                <a:cs typeface="ＭＳ Ｐゴシック" charset="0"/>
              </a:rPr>
              <a:t>x</a:t>
            </a:r>
            <a:r>
              <a:rPr lang="en-US" sz="3200" dirty="0">
                <a:solidFill>
                  <a:srgbClr val="FFFFFF"/>
                </a:solidFill>
                <a:cs typeface="ＭＳ Ｐゴシック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F</a:t>
            </a:r>
            <a:r>
              <a:rPr lang="en-US" sz="3200" baseline="-25000" dirty="0" err="1">
                <a:solidFill>
                  <a:srgbClr val="FFFFFF"/>
                </a:solidFill>
                <a:cs typeface="ＭＳ Ｐゴシック" charset="0"/>
              </a:rPr>
              <a:t>cr</a:t>
            </a:r>
            <a:endParaRPr lang="en-US" sz="3200" baseline="-25000" dirty="0">
              <a:solidFill>
                <a:srgbClr val="FFFFFF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aseline="-25000" dirty="0">
              <a:solidFill>
                <a:srgbClr val="FFFFFF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Waxman-</a:t>
            </a:r>
            <a:r>
              <a:rPr lang="en-US" sz="2800" dirty="0" err="1">
                <a:solidFill>
                  <a:srgbClr val="FFFFFF"/>
                </a:solidFill>
                <a:cs typeface="ＭＳ Ｐゴシック" charset="0"/>
              </a:rPr>
              <a:t>Bahcall</a:t>
            </a: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 bound: </a:t>
            </a:r>
            <a:r>
              <a:rPr lang="en-US" sz="2800" dirty="0" err="1">
                <a:solidFill>
                  <a:srgbClr val="FFFFFF"/>
                </a:solidFill>
                <a:cs typeface="ＭＳ Ｐゴシック" charset="0"/>
              </a:rPr>
              <a:t>n</a:t>
            </a:r>
            <a:r>
              <a:rPr lang="en-US" sz="2800" baseline="-25000" dirty="0" err="1">
                <a:solidFill>
                  <a:srgbClr val="FFFFFF"/>
                </a:solidFill>
                <a:cs typeface="ＭＳ Ｐゴシック" charset="0"/>
              </a:rPr>
              <a:t>int</a:t>
            </a: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 &lt; 1 because </a:t>
            </a:r>
            <a:r>
              <a:rPr lang="en-US" sz="28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s</a:t>
            </a:r>
            <a:r>
              <a:rPr lang="en-US" sz="2800" baseline="-250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gg</a:t>
            </a: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 at </a:t>
            </a:r>
            <a:r>
              <a:rPr lang="en-US" sz="2800" dirty="0" err="1">
                <a:solidFill>
                  <a:srgbClr val="FFFFFF"/>
                </a:solidFill>
                <a:cs typeface="ＭＳ Ｐゴシック" charset="0"/>
              </a:rPr>
              <a:t>TeV</a:t>
            </a:r>
            <a:endParaRPr lang="en-US" sz="2800" dirty="0">
              <a:solidFill>
                <a:srgbClr val="FFFFFF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	~ </a:t>
            </a:r>
            <a:r>
              <a:rPr lang="en-US" sz="28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s</a:t>
            </a:r>
            <a:r>
              <a:rPr lang="en-US" sz="2800" baseline="-25000" dirty="0" err="1">
                <a:solidFill>
                  <a:srgbClr val="FFFFFF"/>
                </a:solidFill>
                <a:cs typeface="ＭＳ Ｐゴシック" charset="0"/>
              </a:rPr>
              <a:t>p</a:t>
            </a:r>
            <a:r>
              <a:rPr lang="en-US" sz="2800" baseline="-25000" dirty="0" err="1">
                <a:solidFill>
                  <a:srgbClr val="FFFFFF"/>
                </a:solidFill>
                <a:latin typeface="Symbol" charset="0"/>
                <a:cs typeface="ＭＳ Ｐゴシック" charset="0"/>
              </a:rPr>
              <a:t>g</a:t>
            </a: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 at </a:t>
            </a:r>
            <a:r>
              <a:rPr lang="en-US" sz="2800" dirty="0" err="1">
                <a:solidFill>
                  <a:srgbClr val="FFFFFF"/>
                </a:solidFill>
                <a:cs typeface="ＭＳ Ｐゴシック" charset="0"/>
              </a:rPr>
              <a:t>EeV</a:t>
            </a: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 -- WB used </a:t>
            </a:r>
            <a:r>
              <a:rPr lang="en-US" sz="2800" dirty="0" err="1">
                <a:solidFill>
                  <a:srgbClr val="FFFFFF"/>
                </a:solidFill>
                <a:cs typeface="ＭＳ Ｐゴシック" charset="0"/>
              </a:rPr>
              <a:t>x</a:t>
            </a:r>
            <a:r>
              <a:rPr lang="en-US" sz="2800" baseline="-25000" dirty="0" err="1">
                <a:solidFill>
                  <a:srgbClr val="FFFFFF"/>
                </a:solidFill>
                <a:cs typeface="ＭＳ Ｐゴシック" charset="0"/>
              </a:rPr>
              <a:t>p</a:t>
            </a:r>
            <a:r>
              <a:rPr lang="en-US" sz="2800" baseline="-25000" dirty="0" err="1">
                <a:solidFill>
                  <a:srgbClr val="FFFFFF"/>
                </a:solidFill>
                <a:cs typeface="ＭＳ Ｐゴシック" charset="0"/>
                <a:sym typeface="Wingdings" charset="0"/>
              </a:rPr>
              <a:t></a:t>
            </a:r>
            <a:r>
              <a:rPr lang="en-US" sz="2800" baseline="-25000" dirty="0" err="1">
                <a:solidFill>
                  <a:srgbClr val="FFFFFF"/>
                </a:solidFill>
                <a:latin typeface="Symbol" charset="0"/>
                <a:cs typeface="ＭＳ Ｐゴシック" charset="0"/>
                <a:sym typeface="Wingdings" charset="0"/>
              </a:rPr>
              <a:t>p</a:t>
            </a:r>
            <a:r>
              <a:rPr lang="en-US" sz="2800" baseline="-25000" dirty="0">
                <a:solidFill>
                  <a:srgbClr val="FFFFFF"/>
                </a:solidFill>
                <a:latin typeface="Symbol" charset="0"/>
                <a:cs typeface="ＭＳ Ｐゴシック" charset="0"/>
                <a:sym typeface="Wingdings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Symbol" charset="0"/>
                <a:cs typeface="ＭＳ Ｐゴシック" charset="0"/>
                <a:sym typeface="Wingdings" charset="0"/>
              </a:rPr>
              <a:t>= 1 </a:t>
            </a:r>
            <a:r>
              <a:rPr lang="en-US" sz="2800" dirty="0">
                <a:solidFill>
                  <a:srgbClr val="FFFFFF"/>
                </a:solidFill>
                <a:cs typeface="ＭＳ Ｐゴシック" charset="0"/>
                <a:sym typeface="Wingdings" charset="0"/>
              </a:rPr>
              <a:t>and called is a limit</a:t>
            </a:r>
            <a:endParaRPr lang="en-US" sz="2800" dirty="0">
              <a:solidFill>
                <a:srgbClr val="FFFFFF"/>
              </a:solidFill>
              <a:latin typeface="Symbol" charset="0"/>
              <a:cs typeface="ＭＳ Ｐゴシック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Symbol" charset="0"/>
              <a:cs typeface="ＭＳ Ｐゴシック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		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800" dirty="0">
              <a:solidFill>
                <a:srgbClr val="FFFFFF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cs typeface="ＭＳ Ｐゴシック" charset="0"/>
              </a:rPr>
              <a:t>				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Symbol" charset="0"/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aseline="30000" dirty="0">
              <a:solidFill>
                <a:srgbClr val="FFFFFF"/>
              </a:solidFill>
              <a:latin typeface="Symbol" charset="0"/>
              <a:cs typeface="ＭＳ Ｐゴシック" charset="0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2286000" y="4724400"/>
            <a:ext cx="3352800" cy="838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1184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2" name="Image" r:id="rId4" imgW="12215873" imgH="9168254" progId="Photoshop.Image.8">
                  <p:embed/>
                </p:oleObj>
              </mc:Choice>
              <mc:Fallback>
                <p:oleObj name="Image" r:id="rId4" imgW="12215873" imgH="9168254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1" name="AutoShape 2"/>
          <p:cNvSpPr>
            <a:spLocks noChangeArrowheads="1"/>
          </p:cNvSpPr>
          <p:nvPr/>
        </p:nvSpPr>
        <p:spPr bwMode="auto">
          <a:xfrm>
            <a:off x="-2209800" y="609600"/>
            <a:ext cx="10744200" cy="7772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132" name="Picture 3" descr="e-2limitsTAUP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81063"/>
            <a:ext cx="71628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1955800" y="68961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4" name="Text Box 5"/>
          <p:cNvSpPr txBox="1">
            <a:spLocks noChangeArrowheads="1"/>
          </p:cNvSpPr>
          <p:nvPr/>
        </p:nvSpPr>
        <p:spPr bwMode="auto">
          <a:xfrm>
            <a:off x="0" y="50800"/>
            <a:ext cx="78200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latin typeface="Calibri" charset="0"/>
                <a:cs typeface="ＭＳ Ｐゴシック" charset="0"/>
              </a:rPr>
              <a:t>neutrinos  associated with extragalactic cosmic rays</a:t>
            </a:r>
          </a:p>
        </p:txBody>
      </p:sp>
      <p:sp>
        <p:nvSpPr>
          <p:cNvPr id="48135" name="Line 6"/>
          <p:cNvSpPr>
            <a:spLocks noChangeShapeType="1"/>
          </p:cNvSpPr>
          <p:nvPr/>
        </p:nvSpPr>
        <p:spPr bwMode="auto">
          <a:xfrm>
            <a:off x="2286000" y="3962400"/>
            <a:ext cx="1143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8136" name="Line 7"/>
          <p:cNvSpPr>
            <a:spLocks noChangeShapeType="1"/>
          </p:cNvSpPr>
          <p:nvPr/>
        </p:nvSpPr>
        <p:spPr bwMode="auto">
          <a:xfrm>
            <a:off x="3048000" y="4038600"/>
            <a:ext cx="2209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8137" name="Text Box 8"/>
          <p:cNvSpPr txBox="1">
            <a:spLocks noChangeArrowheads="1"/>
          </p:cNvSpPr>
          <p:nvPr/>
        </p:nvSpPr>
        <p:spPr bwMode="auto">
          <a:xfrm>
            <a:off x="3581400" y="3505200"/>
            <a:ext cx="1541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ＭＳ Ｐゴシック" charset="0"/>
              </a:rPr>
              <a:t>AMANDA</a:t>
            </a:r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>
            <a:off x="2819400" y="5410200"/>
            <a:ext cx="1447800" cy="0"/>
          </a:xfrm>
          <a:prstGeom prst="line">
            <a:avLst/>
          </a:prstGeom>
          <a:noFill/>
          <a:ln w="57150">
            <a:solidFill>
              <a:srgbClr val="FC28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4343400" y="5105400"/>
            <a:ext cx="1370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IceCube</a:t>
            </a:r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 flipV="1">
            <a:off x="2286000" y="5562600"/>
            <a:ext cx="541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8141" name="Rectangle 9"/>
          <p:cNvSpPr>
            <a:spLocks noChangeArrowheads="1"/>
          </p:cNvSpPr>
          <p:nvPr/>
        </p:nvSpPr>
        <p:spPr bwMode="auto">
          <a:xfrm>
            <a:off x="2286000" y="4191000"/>
            <a:ext cx="5410200" cy="1371600"/>
          </a:xfrm>
          <a:prstGeom prst="rect">
            <a:avLst/>
          </a:prstGeom>
          <a:gradFill rotWithShape="1">
            <a:gsLst>
              <a:gs pos="0">
                <a:srgbClr val="373737"/>
              </a:gs>
              <a:gs pos="100000">
                <a:srgbClr val="777777">
                  <a:alpha val="43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6757988" y="4953000"/>
            <a:ext cx="86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GRB</a:t>
            </a: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6324600" y="3733800"/>
            <a:ext cx="125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CR flux</a:t>
            </a:r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2497138" y="914400"/>
            <a:ext cx="18462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ＭＳ Ｐゴシック" charset="0"/>
              </a:rPr>
              <a:t>atmospheric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ＭＳ Ｐゴシック" charset="0"/>
              </a:rPr>
              <a:t>neutrino flux</a:t>
            </a:r>
          </a:p>
        </p:txBody>
      </p:sp>
      <p:sp>
        <p:nvSpPr>
          <p:cNvPr id="48145" name="Line 17"/>
          <p:cNvSpPr>
            <a:spLocks noChangeShapeType="1"/>
          </p:cNvSpPr>
          <p:nvPr/>
        </p:nvSpPr>
        <p:spPr bwMode="auto">
          <a:xfrm flipH="1">
            <a:off x="2057400" y="1219200"/>
            <a:ext cx="3810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8146" name="Line 7"/>
          <p:cNvSpPr>
            <a:spLocks noChangeShapeType="1"/>
          </p:cNvSpPr>
          <p:nvPr/>
        </p:nvSpPr>
        <p:spPr bwMode="auto">
          <a:xfrm>
            <a:off x="2743200" y="4800600"/>
            <a:ext cx="1066800" cy="0"/>
          </a:xfrm>
          <a:prstGeom prst="line">
            <a:avLst/>
          </a:prstGeom>
          <a:noFill/>
          <a:ln w="571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8147" name="Rectangle 19"/>
          <p:cNvSpPr>
            <a:spLocks noChangeArrowheads="1"/>
          </p:cNvSpPr>
          <p:nvPr/>
        </p:nvSpPr>
        <p:spPr bwMode="auto">
          <a:xfrm>
            <a:off x="3886200" y="2362200"/>
            <a:ext cx="457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IceCube-40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anticipated</a:t>
            </a:r>
          </a:p>
        </p:txBody>
      </p:sp>
      <p:sp>
        <p:nvSpPr>
          <p:cNvPr id="48148" name="Line 20"/>
          <p:cNvSpPr>
            <a:spLocks noChangeShapeType="1"/>
          </p:cNvSpPr>
          <p:nvPr/>
        </p:nvSpPr>
        <p:spPr bwMode="auto">
          <a:xfrm flipV="1">
            <a:off x="3810000" y="3276600"/>
            <a:ext cx="2286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7777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897326"/>
              </p:ext>
            </p:extLst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3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break_exclusion_CLs_greysca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"/>
            <a:ext cx="9139353" cy="68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83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4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0" y="1725613"/>
            <a:ext cx="9144000" cy="26098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00E4A8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Verdana" pitchFamily="34" charset="0"/>
              <a:ea typeface="ＭＳ Ｐゴシック"/>
            </a:endParaRP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79400" y="-533400"/>
            <a:ext cx="7577138" cy="1114425"/>
          </a:xfrm>
        </p:spPr>
        <p:txBody>
          <a:bodyPr/>
          <a:lstStyle/>
          <a:p>
            <a:pPr algn="l" eaLnBrk="1" hangingPunct="1"/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>
                <a:solidFill>
                  <a:schemeClr val="bg1"/>
                </a:solidFill>
              </a:rPr>
              <a:t>origin of galactic cosmic rays</a:t>
            </a:r>
            <a:endParaRPr lang="de-DE" sz="4000" smtClean="0">
              <a:solidFill>
                <a:schemeClr val="bg1"/>
              </a:solidFill>
            </a:endParaRPr>
          </a:p>
        </p:txBody>
      </p:sp>
      <p:sp>
        <p:nvSpPr>
          <p:cNvPr id="94213" name="Oval 5"/>
          <p:cNvSpPr>
            <a:spLocks noChangeArrowheads="1"/>
          </p:cNvSpPr>
          <p:nvPr/>
        </p:nvSpPr>
        <p:spPr bwMode="auto">
          <a:xfrm>
            <a:off x="2197100" y="3252788"/>
            <a:ext cx="738188" cy="738187"/>
          </a:xfrm>
          <a:prstGeom prst="ellipse">
            <a:avLst/>
          </a:prstGeom>
          <a:solidFill>
            <a:srgbClr val="00E4A8">
              <a:alpha val="50195"/>
            </a:srgbClr>
          </a:solidFill>
          <a:ln w="76200">
            <a:solidFill>
              <a:srgbClr val="00E4A8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94214" name="Oval 6"/>
          <p:cNvSpPr>
            <a:spLocks noChangeArrowheads="1"/>
          </p:cNvSpPr>
          <p:nvPr/>
        </p:nvSpPr>
        <p:spPr bwMode="auto">
          <a:xfrm>
            <a:off x="1606550" y="2043113"/>
            <a:ext cx="412750" cy="412750"/>
          </a:xfrm>
          <a:prstGeom prst="ellipse">
            <a:avLst/>
          </a:prstGeom>
          <a:solidFill>
            <a:srgbClr val="00E4A8">
              <a:alpha val="50195"/>
            </a:srgbClr>
          </a:solidFill>
          <a:ln w="76200">
            <a:solidFill>
              <a:srgbClr val="00E4A8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279400" y="838200"/>
            <a:ext cx="7927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2800" smtClean="0">
                <a:solidFill>
                  <a:srgbClr val="FFFFFF"/>
                </a:solidFill>
                <a:latin typeface="Arial" charset="0"/>
                <a:ea typeface="ＭＳ Ｐゴシック"/>
              </a:rPr>
              <a:t>supernova remnants: still no conclusive evidence</a:t>
            </a:r>
          </a:p>
        </p:txBody>
      </p:sp>
      <p:sp>
        <p:nvSpPr>
          <p:cNvPr id="94216" name="Oval 8"/>
          <p:cNvSpPr>
            <a:spLocks noChangeArrowheads="1"/>
          </p:cNvSpPr>
          <p:nvPr/>
        </p:nvSpPr>
        <p:spPr bwMode="auto">
          <a:xfrm>
            <a:off x="4808538" y="2605088"/>
            <a:ext cx="1019175" cy="1019175"/>
          </a:xfrm>
          <a:prstGeom prst="ellipse">
            <a:avLst/>
          </a:prstGeom>
          <a:solidFill>
            <a:srgbClr val="00E4A8">
              <a:alpha val="50195"/>
            </a:srgbClr>
          </a:solidFill>
          <a:ln w="76200">
            <a:solidFill>
              <a:srgbClr val="00E4A8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94217" name="Oval 9"/>
          <p:cNvSpPr>
            <a:spLocks noChangeArrowheads="1"/>
          </p:cNvSpPr>
          <p:nvPr/>
        </p:nvSpPr>
        <p:spPr bwMode="auto">
          <a:xfrm>
            <a:off x="6940550" y="1835150"/>
            <a:ext cx="2051050" cy="2051050"/>
          </a:xfrm>
          <a:prstGeom prst="ellipse">
            <a:avLst/>
          </a:prstGeom>
          <a:solidFill>
            <a:srgbClr val="00E4A8">
              <a:alpha val="50195"/>
            </a:srgbClr>
          </a:solidFill>
          <a:ln w="76200">
            <a:solidFill>
              <a:srgbClr val="00E4A8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725488" y="4635500"/>
            <a:ext cx="722312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/>
              </a:rPr>
              <a:t>VHE gamma rays from secondary interactions: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Arial" charset="0"/>
              <a:ea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/>
              </a:rPr>
              <a:t> p: </a:t>
            </a:r>
            <a:r>
              <a:rPr lang="en-US" sz="2400" smtClean="0">
                <a:solidFill>
                  <a:srgbClr val="FFFFFF"/>
                </a:solidFill>
                <a:latin typeface="Symbol" pitchFamily="18" charset="2"/>
                <a:ea typeface="ＭＳ Ｐゴシック"/>
              </a:rPr>
              <a:t>p</a:t>
            </a:r>
            <a:r>
              <a:rPr lang="en-US" sz="2400" baseline="30000" smtClean="0">
                <a:solidFill>
                  <a:srgbClr val="FFFFFF"/>
                </a:solidFill>
                <a:latin typeface="Arial" charset="0"/>
                <a:ea typeface="ＭＳ Ｐゴシック"/>
              </a:rPr>
              <a:t>o</a:t>
            </a: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/>
              </a:rPr>
              <a:t> production and decay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/>
              </a:rPr>
              <a:t> e: Inverse Compton scattering and bremsstrahlung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/>
              </a:rPr>
              <a:t> trace beam density x target density</a:t>
            </a:r>
            <a:endParaRPr lang="de-DE" sz="2400" smtClean="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6200" y="1676400"/>
            <a:ext cx="2089150" cy="2503488"/>
            <a:chOff x="0" y="1425"/>
            <a:chExt cx="1316" cy="1577"/>
          </a:xfrm>
        </p:grpSpPr>
        <p:sp>
          <p:nvSpPr>
            <p:cNvPr id="94230" name="Freeform 12"/>
            <p:cNvSpPr>
              <a:spLocks/>
            </p:cNvSpPr>
            <p:nvPr/>
          </p:nvSpPr>
          <p:spPr bwMode="auto">
            <a:xfrm>
              <a:off x="177" y="1711"/>
              <a:ext cx="597" cy="872"/>
            </a:xfrm>
            <a:custGeom>
              <a:avLst/>
              <a:gdLst>
                <a:gd name="T0" fmla="*/ 9 w 597"/>
                <a:gd name="T1" fmla="*/ 872 h 872"/>
                <a:gd name="T2" fmla="*/ 130 w 597"/>
                <a:gd name="T3" fmla="*/ 751 h 872"/>
                <a:gd name="T4" fmla="*/ 55 w 597"/>
                <a:gd name="T5" fmla="*/ 639 h 872"/>
                <a:gd name="T6" fmla="*/ 0 w 597"/>
                <a:gd name="T7" fmla="*/ 556 h 872"/>
                <a:gd name="T8" fmla="*/ 55 w 597"/>
                <a:gd name="T9" fmla="*/ 500 h 872"/>
                <a:gd name="T10" fmla="*/ 139 w 597"/>
                <a:gd name="T11" fmla="*/ 537 h 872"/>
                <a:gd name="T12" fmla="*/ 241 w 597"/>
                <a:gd name="T13" fmla="*/ 612 h 872"/>
                <a:gd name="T14" fmla="*/ 315 w 597"/>
                <a:gd name="T15" fmla="*/ 528 h 872"/>
                <a:gd name="T16" fmla="*/ 408 w 597"/>
                <a:gd name="T17" fmla="*/ 398 h 872"/>
                <a:gd name="T18" fmla="*/ 529 w 597"/>
                <a:gd name="T19" fmla="*/ 454 h 872"/>
                <a:gd name="T20" fmla="*/ 594 w 597"/>
                <a:gd name="T21" fmla="*/ 249 h 872"/>
                <a:gd name="T22" fmla="*/ 510 w 597"/>
                <a:gd name="T23" fmla="*/ 91 h 872"/>
                <a:gd name="T24" fmla="*/ 315 w 597"/>
                <a:gd name="T25" fmla="*/ 8 h 872"/>
                <a:gd name="T26" fmla="*/ 74 w 597"/>
                <a:gd name="T27" fmla="*/ 45 h 872"/>
                <a:gd name="T28" fmla="*/ 176 w 597"/>
                <a:gd name="T29" fmla="*/ 203 h 872"/>
                <a:gd name="T30" fmla="*/ 325 w 597"/>
                <a:gd name="T31" fmla="*/ 119 h 872"/>
                <a:gd name="T32" fmla="*/ 427 w 597"/>
                <a:gd name="T33" fmla="*/ 194 h 872"/>
                <a:gd name="T34" fmla="*/ 278 w 597"/>
                <a:gd name="T35" fmla="*/ 314 h 872"/>
                <a:gd name="T36" fmla="*/ 222 w 597"/>
                <a:gd name="T37" fmla="*/ 324 h 87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7"/>
                <a:gd name="T58" fmla="*/ 0 h 872"/>
                <a:gd name="T59" fmla="*/ 597 w 597"/>
                <a:gd name="T60" fmla="*/ 872 h 87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7" h="872">
                  <a:moveTo>
                    <a:pt x="9" y="872"/>
                  </a:moveTo>
                  <a:cubicBezTo>
                    <a:pt x="65" y="831"/>
                    <a:pt x="122" y="790"/>
                    <a:pt x="130" y="751"/>
                  </a:cubicBezTo>
                  <a:cubicBezTo>
                    <a:pt x="138" y="712"/>
                    <a:pt x="77" y="671"/>
                    <a:pt x="55" y="639"/>
                  </a:cubicBezTo>
                  <a:cubicBezTo>
                    <a:pt x="33" y="607"/>
                    <a:pt x="0" y="579"/>
                    <a:pt x="0" y="556"/>
                  </a:cubicBezTo>
                  <a:cubicBezTo>
                    <a:pt x="0" y="533"/>
                    <a:pt x="32" y="503"/>
                    <a:pt x="55" y="500"/>
                  </a:cubicBezTo>
                  <a:cubicBezTo>
                    <a:pt x="78" y="497"/>
                    <a:pt x="108" y="518"/>
                    <a:pt x="139" y="537"/>
                  </a:cubicBezTo>
                  <a:cubicBezTo>
                    <a:pt x="170" y="556"/>
                    <a:pt x="212" y="613"/>
                    <a:pt x="241" y="612"/>
                  </a:cubicBezTo>
                  <a:cubicBezTo>
                    <a:pt x="270" y="611"/>
                    <a:pt x="287" y="564"/>
                    <a:pt x="315" y="528"/>
                  </a:cubicBezTo>
                  <a:cubicBezTo>
                    <a:pt x="343" y="492"/>
                    <a:pt x="372" y="410"/>
                    <a:pt x="408" y="398"/>
                  </a:cubicBezTo>
                  <a:cubicBezTo>
                    <a:pt x="444" y="386"/>
                    <a:pt x="498" y="479"/>
                    <a:pt x="529" y="454"/>
                  </a:cubicBezTo>
                  <a:cubicBezTo>
                    <a:pt x="560" y="429"/>
                    <a:pt x="597" y="309"/>
                    <a:pt x="594" y="249"/>
                  </a:cubicBezTo>
                  <a:cubicBezTo>
                    <a:pt x="591" y="189"/>
                    <a:pt x="557" y="131"/>
                    <a:pt x="510" y="91"/>
                  </a:cubicBezTo>
                  <a:cubicBezTo>
                    <a:pt x="463" y="51"/>
                    <a:pt x="388" y="16"/>
                    <a:pt x="315" y="8"/>
                  </a:cubicBezTo>
                  <a:cubicBezTo>
                    <a:pt x="242" y="0"/>
                    <a:pt x="97" y="13"/>
                    <a:pt x="74" y="45"/>
                  </a:cubicBezTo>
                  <a:cubicBezTo>
                    <a:pt x="51" y="77"/>
                    <a:pt x="134" y="191"/>
                    <a:pt x="176" y="203"/>
                  </a:cubicBezTo>
                  <a:cubicBezTo>
                    <a:pt x="218" y="215"/>
                    <a:pt x="283" y="120"/>
                    <a:pt x="325" y="119"/>
                  </a:cubicBezTo>
                  <a:cubicBezTo>
                    <a:pt x="367" y="118"/>
                    <a:pt x="435" y="162"/>
                    <a:pt x="427" y="194"/>
                  </a:cubicBezTo>
                  <a:cubicBezTo>
                    <a:pt x="419" y="226"/>
                    <a:pt x="312" y="292"/>
                    <a:pt x="278" y="314"/>
                  </a:cubicBezTo>
                  <a:cubicBezTo>
                    <a:pt x="244" y="336"/>
                    <a:pt x="233" y="330"/>
                    <a:pt x="222" y="324"/>
                  </a:cubicBezTo>
                </a:path>
              </a:pathLst>
            </a:custGeom>
            <a:noFill/>
            <a:ln w="38100" cmpd="sng">
              <a:solidFill>
                <a:schemeClr val="folHlink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94231" name="Line 13"/>
            <p:cNvSpPr>
              <a:spLocks noChangeShapeType="1"/>
            </p:cNvSpPr>
            <p:nvPr/>
          </p:nvSpPr>
          <p:spPr bwMode="auto">
            <a:xfrm>
              <a:off x="399" y="2044"/>
              <a:ext cx="474" cy="845"/>
            </a:xfrm>
            <a:prstGeom prst="line">
              <a:avLst/>
            </a:prstGeom>
            <a:noFill/>
            <a:ln w="38100">
              <a:solidFill>
                <a:srgbClr val="FFCF0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94232" name="Text Box 14"/>
            <p:cNvSpPr txBox="1">
              <a:spLocks noChangeArrowheads="1"/>
            </p:cNvSpPr>
            <p:nvPr/>
          </p:nvSpPr>
          <p:spPr bwMode="auto">
            <a:xfrm>
              <a:off x="0" y="2636"/>
              <a:ext cx="3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  <a:latin typeface="Verdana" pitchFamily="34" charset="0"/>
                  <a:ea typeface="ＭＳ Ｐゴシック"/>
                </a:rPr>
                <a:t>CR</a:t>
              </a:r>
              <a:endParaRPr lang="de-DE" sz="2000" smtClean="0">
                <a:solidFill>
                  <a:srgbClr val="000000"/>
                </a:solidFill>
                <a:latin typeface="Verdana" pitchFamily="34" charset="0"/>
                <a:ea typeface="ＭＳ Ｐゴシック"/>
              </a:endParaRPr>
            </a:p>
          </p:txBody>
        </p:sp>
        <p:sp>
          <p:nvSpPr>
            <p:cNvPr id="94233" name="Text Box 15"/>
            <p:cNvSpPr txBox="1">
              <a:spLocks noChangeArrowheads="1"/>
            </p:cNvSpPr>
            <p:nvPr/>
          </p:nvSpPr>
          <p:spPr bwMode="auto">
            <a:xfrm>
              <a:off x="928" y="2637"/>
              <a:ext cx="22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smtClean="0">
                  <a:solidFill>
                    <a:srgbClr val="FFCF01"/>
                  </a:solidFill>
                  <a:latin typeface="Symbol" pitchFamily="18" charset="2"/>
                  <a:ea typeface="ＭＳ Ｐゴシック"/>
                </a:rPr>
                <a:t>g</a:t>
              </a:r>
              <a:endParaRPr lang="de-DE" sz="3200" b="1" smtClean="0">
                <a:solidFill>
                  <a:srgbClr val="FFCF01"/>
                </a:solidFill>
                <a:latin typeface="Symbol" pitchFamily="18" charset="2"/>
                <a:ea typeface="ＭＳ Ｐゴシック"/>
              </a:endParaRPr>
            </a:p>
          </p:txBody>
        </p:sp>
        <p:sp>
          <p:nvSpPr>
            <p:cNvPr id="94234" name="Text Box 16"/>
            <p:cNvSpPr txBox="1">
              <a:spLocks noChangeArrowheads="1"/>
            </p:cNvSpPr>
            <p:nvPr/>
          </p:nvSpPr>
          <p:spPr bwMode="auto">
            <a:xfrm>
              <a:off x="0" y="1425"/>
              <a:ext cx="13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Verdana" pitchFamily="34" charset="0"/>
                  <a:ea typeface="ＭＳ Ｐゴシック"/>
                </a:rPr>
                <a:t>free propagation</a:t>
              </a:r>
              <a:endParaRPr lang="de-DE" smtClean="0">
                <a:solidFill>
                  <a:srgbClr val="000000"/>
                </a:solidFill>
                <a:latin typeface="Verdana" pitchFamily="34" charset="0"/>
                <a:ea typeface="ＭＳ Ｐゴシック"/>
              </a:endParaRPr>
            </a:p>
          </p:txBody>
        </p:sp>
      </p:grpSp>
      <p:sp>
        <p:nvSpPr>
          <p:cNvPr id="94220" name="Oval 17"/>
          <p:cNvSpPr>
            <a:spLocks noChangeArrowheads="1"/>
          </p:cNvSpPr>
          <p:nvPr/>
        </p:nvSpPr>
        <p:spPr bwMode="auto">
          <a:xfrm>
            <a:off x="2733675" y="2166938"/>
            <a:ext cx="1179513" cy="1179512"/>
          </a:xfrm>
          <a:prstGeom prst="ellipse">
            <a:avLst/>
          </a:prstGeom>
          <a:solidFill>
            <a:srgbClr val="00E4A8">
              <a:alpha val="50195"/>
            </a:srgbClr>
          </a:solidFill>
          <a:ln w="76200">
            <a:solidFill>
              <a:srgbClr val="00E4A8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836863" y="1924050"/>
            <a:ext cx="2787650" cy="2568575"/>
            <a:chOff x="1787" y="1212"/>
            <a:chExt cx="1756" cy="1618"/>
          </a:xfrm>
        </p:grpSpPr>
        <p:sp>
          <p:nvSpPr>
            <p:cNvPr id="94227" name="Freeform 19"/>
            <p:cNvSpPr>
              <a:spLocks/>
            </p:cNvSpPr>
            <p:nvPr/>
          </p:nvSpPr>
          <p:spPr bwMode="auto">
            <a:xfrm>
              <a:off x="1787" y="1394"/>
              <a:ext cx="569" cy="455"/>
            </a:xfrm>
            <a:custGeom>
              <a:avLst/>
              <a:gdLst>
                <a:gd name="T0" fmla="*/ 0 w 569"/>
                <a:gd name="T1" fmla="*/ 380 h 455"/>
                <a:gd name="T2" fmla="*/ 37 w 569"/>
                <a:gd name="T3" fmla="*/ 315 h 455"/>
                <a:gd name="T4" fmla="*/ 28 w 569"/>
                <a:gd name="T5" fmla="*/ 241 h 455"/>
                <a:gd name="T6" fmla="*/ 46 w 569"/>
                <a:gd name="T7" fmla="*/ 185 h 455"/>
                <a:gd name="T8" fmla="*/ 74 w 569"/>
                <a:gd name="T9" fmla="*/ 269 h 455"/>
                <a:gd name="T10" fmla="*/ 139 w 569"/>
                <a:gd name="T11" fmla="*/ 334 h 455"/>
                <a:gd name="T12" fmla="*/ 185 w 569"/>
                <a:gd name="T13" fmla="*/ 204 h 455"/>
                <a:gd name="T14" fmla="*/ 167 w 569"/>
                <a:gd name="T15" fmla="*/ 148 h 455"/>
                <a:gd name="T16" fmla="*/ 362 w 569"/>
                <a:gd name="T17" fmla="*/ 139 h 455"/>
                <a:gd name="T18" fmla="*/ 334 w 569"/>
                <a:gd name="T19" fmla="*/ 213 h 455"/>
                <a:gd name="T20" fmla="*/ 297 w 569"/>
                <a:gd name="T21" fmla="*/ 269 h 455"/>
                <a:gd name="T22" fmla="*/ 213 w 569"/>
                <a:gd name="T23" fmla="*/ 213 h 455"/>
                <a:gd name="T24" fmla="*/ 250 w 569"/>
                <a:gd name="T25" fmla="*/ 148 h 455"/>
                <a:gd name="T26" fmla="*/ 306 w 569"/>
                <a:gd name="T27" fmla="*/ 102 h 455"/>
                <a:gd name="T28" fmla="*/ 260 w 569"/>
                <a:gd name="T29" fmla="*/ 9 h 455"/>
                <a:gd name="T30" fmla="*/ 158 w 569"/>
                <a:gd name="T31" fmla="*/ 46 h 455"/>
                <a:gd name="T32" fmla="*/ 120 w 569"/>
                <a:gd name="T33" fmla="*/ 120 h 455"/>
                <a:gd name="T34" fmla="*/ 148 w 569"/>
                <a:gd name="T35" fmla="*/ 269 h 455"/>
                <a:gd name="T36" fmla="*/ 223 w 569"/>
                <a:gd name="T37" fmla="*/ 343 h 455"/>
                <a:gd name="T38" fmla="*/ 325 w 569"/>
                <a:gd name="T39" fmla="*/ 362 h 455"/>
                <a:gd name="T40" fmla="*/ 418 w 569"/>
                <a:gd name="T41" fmla="*/ 269 h 455"/>
                <a:gd name="T42" fmla="*/ 473 w 569"/>
                <a:gd name="T43" fmla="*/ 204 h 455"/>
                <a:gd name="T44" fmla="*/ 520 w 569"/>
                <a:gd name="T45" fmla="*/ 232 h 455"/>
                <a:gd name="T46" fmla="*/ 483 w 569"/>
                <a:gd name="T47" fmla="*/ 334 h 455"/>
                <a:gd name="T48" fmla="*/ 399 w 569"/>
                <a:gd name="T49" fmla="*/ 297 h 455"/>
                <a:gd name="T50" fmla="*/ 408 w 569"/>
                <a:gd name="T51" fmla="*/ 213 h 455"/>
                <a:gd name="T52" fmla="*/ 436 w 569"/>
                <a:gd name="T53" fmla="*/ 111 h 455"/>
                <a:gd name="T54" fmla="*/ 492 w 569"/>
                <a:gd name="T55" fmla="*/ 111 h 455"/>
                <a:gd name="T56" fmla="*/ 566 w 569"/>
                <a:gd name="T57" fmla="*/ 204 h 455"/>
                <a:gd name="T58" fmla="*/ 511 w 569"/>
                <a:gd name="T59" fmla="*/ 278 h 455"/>
                <a:gd name="T60" fmla="*/ 418 w 569"/>
                <a:gd name="T61" fmla="*/ 353 h 455"/>
                <a:gd name="T62" fmla="*/ 399 w 569"/>
                <a:gd name="T63" fmla="*/ 436 h 455"/>
                <a:gd name="T64" fmla="*/ 306 w 569"/>
                <a:gd name="T65" fmla="*/ 353 h 455"/>
                <a:gd name="T66" fmla="*/ 260 w 569"/>
                <a:gd name="T67" fmla="*/ 278 h 455"/>
                <a:gd name="T68" fmla="*/ 213 w 569"/>
                <a:gd name="T69" fmla="*/ 315 h 455"/>
                <a:gd name="T70" fmla="*/ 213 w 569"/>
                <a:gd name="T71" fmla="*/ 399 h 455"/>
                <a:gd name="T72" fmla="*/ 269 w 569"/>
                <a:gd name="T73" fmla="*/ 455 h 4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69"/>
                <a:gd name="T112" fmla="*/ 0 h 455"/>
                <a:gd name="T113" fmla="*/ 569 w 569"/>
                <a:gd name="T114" fmla="*/ 455 h 4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69" h="455">
                  <a:moveTo>
                    <a:pt x="0" y="380"/>
                  </a:moveTo>
                  <a:cubicBezTo>
                    <a:pt x="16" y="359"/>
                    <a:pt x="32" y="338"/>
                    <a:pt x="37" y="315"/>
                  </a:cubicBezTo>
                  <a:cubicBezTo>
                    <a:pt x="42" y="292"/>
                    <a:pt x="27" y="263"/>
                    <a:pt x="28" y="241"/>
                  </a:cubicBezTo>
                  <a:cubicBezTo>
                    <a:pt x="29" y="219"/>
                    <a:pt x="38" y="180"/>
                    <a:pt x="46" y="185"/>
                  </a:cubicBezTo>
                  <a:cubicBezTo>
                    <a:pt x="54" y="190"/>
                    <a:pt x="59" y="244"/>
                    <a:pt x="74" y="269"/>
                  </a:cubicBezTo>
                  <a:cubicBezTo>
                    <a:pt x="89" y="294"/>
                    <a:pt x="121" y="345"/>
                    <a:pt x="139" y="334"/>
                  </a:cubicBezTo>
                  <a:cubicBezTo>
                    <a:pt x="157" y="323"/>
                    <a:pt x="180" y="235"/>
                    <a:pt x="185" y="204"/>
                  </a:cubicBezTo>
                  <a:cubicBezTo>
                    <a:pt x="190" y="173"/>
                    <a:pt x="138" y="159"/>
                    <a:pt x="167" y="148"/>
                  </a:cubicBezTo>
                  <a:cubicBezTo>
                    <a:pt x="196" y="137"/>
                    <a:pt x="334" y="128"/>
                    <a:pt x="362" y="139"/>
                  </a:cubicBezTo>
                  <a:cubicBezTo>
                    <a:pt x="390" y="150"/>
                    <a:pt x="345" y="191"/>
                    <a:pt x="334" y="213"/>
                  </a:cubicBezTo>
                  <a:cubicBezTo>
                    <a:pt x="323" y="235"/>
                    <a:pt x="317" y="269"/>
                    <a:pt x="297" y="269"/>
                  </a:cubicBezTo>
                  <a:cubicBezTo>
                    <a:pt x="277" y="269"/>
                    <a:pt x="221" y="233"/>
                    <a:pt x="213" y="213"/>
                  </a:cubicBezTo>
                  <a:cubicBezTo>
                    <a:pt x="205" y="193"/>
                    <a:pt x="235" y="166"/>
                    <a:pt x="250" y="148"/>
                  </a:cubicBezTo>
                  <a:cubicBezTo>
                    <a:pt x="265" y="130"/>
                    <a:pt x="304" y="125"/>
                    <a:pt x="306" y="102"/>
                  </a:cubicBezTo>
                  <a:cubicBezTo>
                    <a:pt x="308" y="79"/>
                    <a:pt x="285" y="18"/>
                    <a:pt x="260" y="9"/>
                  </a:cubicBezTo>
                  <a:cubicBezTo>
                    <a:pt x="235" y="0"/>
                    <a:pt x="181" y="28"/>
                    <a:pt x="158" y="46"/>
                  </a:cubicBezTo>
                  <a:cubicBezTo>
                    <a:pt x="135" y="64"/>
                    <a:pt x="122" y="83"/>
                    <a:pt x="120" y="120"/>
                  </a:cubicBezTo>
                  <a:cubicBezTo>
                    <a:pt x="118" y="157"/>
                    <a:pt x="131" y="232"/>
                    <a:pt x="148" y="269"/>
                  </a:cubicBezTo>
                  <a:cubicBezTo>
                    <a:pt x="165" y="306"/>
                    <a:pt x="194" y="328"/>
                    <a:pt x="223" y="343"/>
                  </a:cubicBezTo>
                  <a:cubicBezTo>
                    <a:pt x="252" y="358"/>
                    <a:pt x="293" y="374"/>
                    <a:pt x="325" y="362"/>
                  </a:cubicBezTo>
                  <a:cubicBezTo>
                    <a:pt x="357" y="350"/>
                    <a:pt x="393" y="295"/>
                    <a:pt x="418" y="269"/>
                  </a:cubicBezTo>
                  <a:cubicBezTo>
                    <a:pt x="443" y="243"/>
                    <a:pt x="456" y="210"/>
                    <a:pt x="473" y="204"/>
                  </a:cubicBezTo>
                  <a:cubicBezTo>
                    <a:pt x="490" y="198"/>
                    <a:pt x="518" y="210"/>
                    <a:pt x="520" y="232"/>
                  </a:cubicBezTo>
                  <a:cubicBezTo>
                    <a:pt x="522" y="254"/>
                    <a:pt x="503" y="323"/>
                    <a:pt x="483" y="334"/>
                  </a:cubicBezTo>
                  <a:cubicBezTo>
                    <a:pt x="463" y="345"/>
                    <a:pt x="411" y="317"/>
                    <a:pt x="399" y="297"/>
                  </a:cubicBezTo>
                  <a:cubicBezTo>
                    <a:pt x="387" y="277"/>
                    <a:pt x="402" y="244"/>
                    <a:pt x="408" y="213"/>
                  </a:cubicBezTo>
                  <a:cubicBezTo>
                    <a:pt x="414" y="182"/>
                    <a:pt x="422" y="128"/>
                    <a:pt x="436" y="111"/>
                  </a:cubicBezTo>
                  <a:cubicBezTo>
                    <a:pt x="450" y="94"/>
                    <a:pt x="470" y="96"/>
                    <a:pt x="492" y="111"/>
                  </a:cubicBezTo>
                  <a:cubicBezTo>
                    <a:pt x="514" y="126"/>
                    <a:pt x="563" y="176"/>
                    <a:pt x="566" y="204"/>
                  </a:cubicBezTo>
                  <a:cubicBezTo>
                    <a:pt x="569" y="232"/>
                    <a:pt x="536" y="253"/>
                    <a:pt x="511" y="278"/>
                  </a:cubicBezTo>
                  <a:cubicBezTo>
                    <a:pt x="486" y="303"/>
                    <a:pt x="437" y="327"/>
                    <a:pt x="418" y="353"/>
                  </a:cubicBezTo>
                  <a:cubicBezTo>
                    <a:pt x="399" y="379"/>
                    <a:pt x="418" y="436"/>
                    <a:pt x="399" y="436"/>
                  </a:cubicBezTo>
                  <a:cubicBezTo>
                    <a:pt x="380" y="436"/>
                    <a:pt x="329" y="379"/>
                    <a:pt x="306" y="353"/>
                  </a:cubicBezTo>
                  <a:cubicBezTo>
                    <a:pt x="283" y="327"/>
                    <a:pt x="275" y="284"/>
                    <a:pt x="260" y="278"/>
                  </a:cubicBezTo>
                  <a:cubicBezTo>
                    <a:pt x="245" y="272"/>
                    <a:pt x="221" y="295"/>
                    <a:pt x="213" y="315"/>
                  </a:cubicBezTo>
                  <a:cubicBezTo>
                    <a:pt x="205" y="335"/>
                    <a:pt x="204" y="376"/>
                    <a:pt x="213" y="399"/>
                  </a:cubicBezTo>
                  <a:cubicBezTo>
                    <a:pt x="222" y="422"/>
                    <a:pt x="245" y="438"/>
                    <a:pt x="269" y="455"/>
                  </a:cubicBezTo>
                </a:path>
              </a:pathLst>
            </a:custGeom>
            <a:noFill/>
            <a:ln w="38100" cmpd="sng">
              <a:solidFill>
                <a:schemeClr val="folHlink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94228" name="Line 20"/>
            <p:cNvSpPr>
              <a:spLocks noChangeShapeType="1"/>
            </p:cNvSpPr>
            <p:nvPr/>
          </p:nvSpPr>
          <p:spPr bwMode="auto">
            <a:xfrm flipH="1">
              <a:off x="1792" y="1855"/>
              <a:ext cx="251" cy="975"/>
            </a:xfrm>
            <a:prstGeom prst="line">
              <a:avLst/>
            </a:prstGeom>
            <a:noFill/>
            <a:ln w="38100">
              <a:solidFill>
                <a:srgbClr val="FFCF0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94229" name="Text Box 21"/>
            <p:cNvSpPr txBox="1">
              <a:spLocks noChangeArrowheads="1"/>
            </p:cNvSpPr>
            <p:nvPr/>
          </p:nvSpPr>
          <p:spPr bwMode="auto">
            <a:xfrm>
              <a:off x="2432" y="1212"/>
              <a:ext cx="111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Verdana" pitchFamily="34" charset="0"/>
                  <a:ea typeface="ＭＳ Ｐゴシック"/>
                </a:rPr>
                <a:t>confined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Verdana" pitchFamily="34" charset="0"/>
                  <a:ea typeface="ＭＳ Ｐゴシック"/>
                </a:rPr>
                <a:t>to accelerator</a:t>
              </a:r>
              <a:endParaRPr lang="de-DE" smtClean="0">
                <a:solidFill>
                  <a:srgbClr val="000000"/>
                </a:solidFill>
                <a:latin typeface="Verdana" pitchFamily="34" charset="0"/>
                <a:ea typeface="ＭＳ Ｐゴシック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953000" y="2057400"/>
            <a:ext cx="3211513" cy="2309813"/>
            <a:chOff x="3213" y="1576"/>
            <a:chExt cx="2023" cy="1455"/>
          </a:xfrm>
        </p:grpSpPr>
        <p:sp>
          <p:nvSpPr>
            <p:cNvPr id="524311" name="AutoShape 23"/>
            <p:cNvSpPr>
              <a:spLocks noChangeArrowheads="1"/>
            </p:cNvSpPr>
            <p:nvPr/>
          </p:nvSpPr>
          <p:spPr bwMode="auto">
            <a:xfrm>
              <a:off x="3781" y="2044"/>
              <a:ext cx="716" cy="548"/>
            </a:xfrm>
            <a:prstGeom prst="cloudCallout">
              <a:avLst>
                <a:gd name="adj1" fmla="val -43750"/>
                <a:gd name="adj2" fmla="val 7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Verdana" pitchFamily="34" charset="0"/>
                <a:ea typeface="ＭＳ Ｐゴシック"/>
              </a:endParaRPr>
            </a:p>
          </p:txBody>
        </p:sp>
        <p:sp>
          <p:nvSpPr>
            <p:cNvPr id="94224" name="Freeform 24"/>
            <p:cNvSpPr>
              <a:spLocks/>
            </p:cNvSpPr>
            <p:nvPr/>
          </p:nvSpPr>
          <p:spPr bwMode="auto">
            <a:xfrm>
              <a:off x="4036" y="1576"/>
              <a:ext cx="1200" cy="1068"/>
            </a:xfrm>
            <a:custGeom>
              <a:avLst/>
              <a:gdLst>
                <a:gd name="T0" fmla="*/ 1877 w 2073"/>
                <a:gd name="T1" fmla="*/ 502 h 1068"/>
                <a:gd name="T2" fmla="*/ 1682 w 2073"/>
                <a:gd name="T3" fmla="*/ 362 h 1068"/>
                <a:gd name="T4" fmla="*/ 1598 w 2073"/>
                <a:gd name="T5" fmla="*/ 325 h 1068"/>
                <a:gd name="T6" fmla="*/ 1635 w 2073"/>
                <a:gd name="T7" fmla="*/ 102 h 1068"/>
                <a:gd name="T8" fmla="*/ 1468 w 2073"/>
                <a:gd name="T9" fmla="*/ 74 h 1068"/>
                <a:gd name="T10" fmla="*/ 1291 w 2073"/>
                <a:gd name="T11" fmla="*/ 46 h 1068"/>
                <a:gd name="T12" fmla="*/ 1366 w 2073"/>
                <a:gd name="T13" fmla="*/ 139 h 1068"/>
                <a:gd name="T14" fmla="*/ 1477 w 2073"/>
                <a:gd name="T15" fmla="*/ 111 h 1068"/>
                <a:gd name="T16" fmla="*/ 1635 w 2073"/>
                <a:gd name="T17" fmla="*/ 83 h 1068"/>
                <a:gd name="T18" fmla="*/ 1719 w 2073"/>
                <a:gd name="T19" fmla="*/ 139 h 1068"/>
                <a:gd name="T20" fmla="*/ 1756 w 2073"/>
                <a:gd name="T21" fmla="*/ 93 h 1068"/>
                <a:gd name="T22" fmla="*/ 1970 w 2073"/>
                <a:gd name="T23" fmla="*/ 74 h 1068"/>
                <a:gd name="T24" fmla="*/ 2007 w 2073"/>
                <a:gd name="T25" fmla="*/ 158 h 1068"/>
                <a:gd name="T26" fmla="*/ 1802 w 2073"/>
                <a:gd name="T27" fmla="*/ 344 h 1068"/>
                <a:gd name="T28" fmla="*/ 1756 w 2073"/>
                <a:gd name="T29" fmla="*/ 520 h 1068"/>
                <a:gd name="T30" fmla="*/ 1988 w 2073"/>
                <a:gd name="T31" fmla="*/ 492 h 1068"/>
                <a:gd name="T32" fmla="*/ 1979 w 2073"/>
                <a:gd name="T33" fmla="*/ 604 h 1068"/>
                <a:gd name="T34" fmla="*/ 1960 w 2073"/>
                <a:gd name="T35" fmla="*/ 780 h 1068"/>
                <a:gd name="T36" fmla="*/ 1988 w 2073"/>
                <a:gd name="T37" fmla="*/ 882 h 1068"/>
                <a:gd name="T38" fmla="*/ 1914 w 2073"/>
                <a:gd name="T39" fmla="*/ 985 h 1068"/>
                <a:gd name="T40" fmla="*/ 1830 w 2073"/>
                <a:gd name="T41" fmla="*/ 1059 h 1068"/>
                <a:gd name="T42" fmla="*/ 1775 w 2073"/>
                <a:gd name="T43" fmla="*/ 1050 h 1068"/>
                <a:gd name="T44" fmla="*/ 1570 w 2073"/>
                <a:gd name="T45" fmla="*/ 994 h 1068"/>
                <a:gd name="T46" fmla="*/ 1152 w 2073"/>
                <a:gd name="T47" fmla="*/ 817 h 1068"/>
                <a:gd name="T48" fmla="*/ 1180 w 2073"/>
                <a:gd name="T49" fmla="*/ 725 h 1068"/>
                <a:gd name="T50" fmla="*/ 1143 w 2073"/>
                <a:gd name="T51" fmla="*/ 687 h 1068"/>
                <a:gd name="T52" fmla="*/ 920 w 2073"/>
                <a:gd name="T53" fmla="*/ 567 h 1068"/>
                <a:gd name="T54" fmla="*/ 632 w 2073"/>
                <a:gd name="T55" fmla="*/ 641 h 1068"/>
                <a:gd name="T56" fmla="*/ 465 w 2073"/>
                <a:gd name="T57" fmla="*/ 539 h 1068"/>
                <a:gd name="T58" fmla="*/ 511 w 2073"/>
                <a:gd name="T59" fmla="*/ 409 h 1068"/>
                <a:gd name="T60" fmla="*/ 390 w 2073"/>
                <a:gd name="T61" fmla="*/ 158 h 1068"/>
                <a:gd name="T62" fmla="*/ 297 w 2073"/>
                <a:gd name="T63" fmla="*/ 167 h 1068"/>
                <a:gd name="T64" fmla="*/ 242 w 2073"/>
                <a:gd name="T65" fmla="*/ 241 h 1068"/>
                <a:gd name="T66" fmla="*/ 167 w 2073"/>
                <a:gd name="T67" fmla="*/ 381 h 1068"/>
                <a:gd name="T68" fmla="*/ 167 w 2073"/>
                <a:gd name="T69" fmla="*/ 464 h 1068"/>
                <a:gd name="T70" fmla="*/ 37 w 2073"/>
                <a:gd name="T71" fmla="*/ 613 h 10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73"/>
                <a:gd name="T109" fmla="*/ 0 h 1068"/>
                <a:gd name="T110" fmla="*/ 2073 w 2073"/>
                <a:gd name="T111" fmla="*/ 1068 h 106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73" h="1068">
                  <a:moveTo>
                    <a:pt x="1709" y="539"/>
                  </a:moveTo>
                  <a:cubicBezTo>
                    <a:pt x="1771" y="528"/>
                    <a:pt x="1818" y="516"/>
                    <a:pt x="1877" y="502"/>
                  </a:cubicBezTo>
                  <a:cubicBezTo>
                    <a:pt x="1902" y="425"/>
                    <a:pt x="1901" y="382"/>
                    <a:pt x="1812" y="353"/>
                  </a:cubicBezTo>
                  <a:cubicBezTo>
                    <a:pt x="1759" y="363"/>
                    <a:pt x="1737" y="375"/>
                    <a:pt x="1682" y="362"/>
                  </a:cubicBezTo>
                  <a:cubicBezTo>
                    <a:pt x="1663" y="357"/>
                    <a:pt x="1626" y="344"/>
                    <a:pt x="1626" y="344"/>
                  </a:cubicBezTo>
                  <a:cubicBezTo>
                    <a:pt x="1617" y="338"/>
                    <a:pt x="1606" y="333"/>
                    <a:pt x="1598" y="325"/>
                  </a:cubicBezTo>
                  <a:cubicBezTo>
                    <a:pt x="1524" y="251"/>
                    <a:pt x="1651" y="236"/>
                    <a:pt x="1691" y="223"/>
                  </a:cubicBezTo>
                  <a:cubicBezTo>
                    <a:pt x="1710" y="164"/>
                    <a:pt x="1694" y="121"/>
                    <a:pt x="1635" y="102"/>
                  </a:cubicBezTo>
                  <a:cubicBezTo>
                    <a:pt x="1604" y="112"/>
                    <a:pt x="1580" y="121"/>
                    <a:pt x="1552" y="139"/>
                  </a:cubicBezTo>
                  <a:cubicBezTo>
                    <a:pt x="1521" y="119"/>
                    <a:pt x="1498" y="94"/>
                    <a:pt x="1468" y="74"/>
                  </a:cubicBezTo>
                  <a:cubicBezTo>
                    <a:pt x="1442" y="35"/>
                    <a:pt x="1409" y="14"/>
                    <a:pt x="1366" y="0"/>
                  </a:cubicBezTo>
                  <a:cubicBezTo>
                    <a:pt x="1299" y="21"/>
                    <a:pt x="1321" y="2"/>
                    <a:pt x="1291" y="46"/>
                  </a:cubicBezTo>
                  <a:cubicBezTo>
                    <a:pt x="1293" y="53"/>
                    <a:pt x="1305" y="117"/>
                    <a:pt x="1310" y="121"/>
                  </a:cubicBezTo>
                  <a:cubicBezTo>
                    <a:pt x="1326" y="132"/>
                    <a:pt x="1366" y="139"/>
                    <a:pt x="1366" y="139"/>
                  </a:cubicBezTo>
                  <a:cubicBezTo>
                    <a:pt x="1394" y="136"/>
                    <a:pt x="1422" y="137"/>
                    <a:pt x="1449" y="130"/>
                  </a:cubicBezTo>
                  <a:cubicBezTo>
                    <a:pt x="1460" y="127"/>
                    <a:pt x="1467" y="116"/>
                    <a:pt x="1477" y="111"/>
                  </a:cubicBezTo>
                  <a:cubicBezTo>
                    <a:pt x="1495" y="103"/>
                    <a:pt x="1533" y="93"/>
                    <a:pt x="1533" y="93"/>
                  </a:cubicBezTo>
                  <a:cubicBezTo>
                    <a:pt x="1573" y="66"/>
                    <a:pt x="1569" y="59"/>
                    <a:pt x="1635" y="83"/>
                  </a:cubicBezTo>
                  <a:cubicBezTo>
                    <a:pt x="1656" y="91"/>
                    <a:pt x="1672" y="108"/>
                    <a:pt x="1691" y="121"/>
                  </a:cubicBezTo>
                  <a:cubicBezTo>
                    <a:pt x="1700" y="127"/>
                    <a:pt x="1719" y="139"/>
                    <a:pt x="1719" y="139"/>
                  </a:cubicBezTo>
                  <a:cubicBezTo>
                    <a:pt x="1728" y="133"/>
                    <a:pt x="1740" y="130"/>
                    <a:pt x="1747" y="121"/>
                  </a:cubicBezTo>
                  <a:cubicBezTo>
                    <a:pt x="1753" y="113"/>
                    <a:pt x="1748" y="99"/>
                    <a:pt x="1756" y="93"/>
                  </a:cubicBezTo>
                  <a:cubicBezTo>
                    <a:pt x="1772" y="81"/>
                    <a:pt x="1812" y="74"/>
                    <a:pt x="1812" y="74"/>
                  </a:cubicBezTo>
                  <a:cubicBezTo>
                    <a:pt x="1854" y="9"/>
                    <a:pt x="1915" y="39"/>
                    <a:pt x="1970" y="74"/>
                  </a:cubicBezTo>
                  <a:cubicBezTo>
                    <a:pt x="1976" y="83"/>
                    <a:pt x="1984" y="92"/>
                    <a:pt x="1988" y="102"/>
                  </a:cubicBezTo>
                  <a:cubicBezTo>
                    <a:pt x="1996" y="120"/>
                    <a:pt x="2007" y="158"/>
                    <a:pt x="2007" y="158"/>
                  </a:cubicBezTo>
                  <a:cubicBezTo>
                    <a:pt x="1984" y="245"/>
                    <a:pt x="1922" y="228"/>
                    <a:pt x="1858" y="269"/>
                  </a:cubicBezTo>
                  <a:cubicBezTo>
                    <a:pt x="1834" y="306"/>
                    <a:pt x="1839" y="319"/>
                    <a:pt x="1802" y="344"/>
                  </a:cubicBezTo>
                  <a:cubicBezTo>
                    <a:pt x="1790" y="381"/>
                    <a:pt x="1773" y="387"/>
                    <a:pt x="1737" y="399"/>
                  </a:cubicBezTo>
                  <a:cubicBezTo>
                    <a:pt x="1679" y="439"/>
                    <a:pt x="1691" y="499"/>
                    <a:pt x="1756" y="520"/>
                  </a:cubicBezTo>
                  <a:cubicBezTo>
                    <a:pt x="1805" y="553"/>
                    <a:pt x="1814" y="548"/>
                    <a:pt x="1877" y="539"/>
                  </a:cubicBezTo>
                  <a:cubicBezTo>
                    <a:pt x="1917" y="525"/>
                    <a:pt x="1949" y="506"/>
                    <a:pt x="1988" y="492"/>
                  </a:cubicBezTo>
                  <a:cubicBezTo>
                    <a:pt x="2014" y="509"/>
                    <a:pt x="2073" y="523"/>
                    <a:pt x="2035" y="567"/>
                  </a:cubicBezTo>
                  <a:cubicBezTo>
                    <a:pt x="2020" y="584"/>
                    <a:pt x="1998" y="592"/>
                    <a:pt x="1979" y="604"/>
                  </a:cubicBezTo>
                  <a:cubicBezTo>
                    <a:pt x="1970" y="610"/>
                    <a:pt x="1951" y="622"/>
                    <a:pt x="1951" y="622"/>
                  </a:cubicBezTo>
                  <a:cubicBezTo>
                    <a:pt x="1925" y="699"/>
                    <a:pt x="1933" y="698"/>
                    <a:pt x="1960" y="780"/>
                  </a:cubicBezTo>
                  <a:cubicBezTo>
                    <a:pt x="1967" y="801"/>
                    <a:pt x="1997" y="836"/>
                    <a:pt x="1997" y="836"/>
                  </a:cubicBezTo>
                  <a:cubicBezTo>
                    <a:pt x="1994" y="851"/>
                    <a:pt x="1994" y="868"/>
                    <a:pt x="1988" y="882"/>
                  </a:cubicBezTo>
                  <a:cubicBezTo>
                    <a:pt x="1979" y="902"/>
                    <a:pt x="1951" y="938"/>
                    <a:pt x="1951" y="938"/>
                  </a:cubicBezTo>
                  <a:cubicBezTo>
                    <a:pt x="1928" y="1008"/>
                    <a:pt x="1962" y="924"/>
                    <a:pt x="1914" y="985"/>
                  </a:cubicBezTo>
                  <a:cubicBezTo>
                    <a:pt x="1894" y="1010"/>
                    <a:pt x="1919" y="1020"/>
                    <a:pt x="1886" y="1040"/>
                  </a:cubicBezTo>
                  <a:cubicBezTo>
                    <a:pt x="1869" y="1050"/>
                    <a:pt x="1849" y="1053"/>
                    <a:pt x="1830" y="1059"/>
                  </a:cubicBezTo>
                  <a:cubicBezTo>
                    <a:pt x="1821" y="1062"/>
                    <a:pt x="1802" y="1068"/>
                    <a:pt x="1802" y="1068"/>
                  </a:cubicBezTo>
                  <a:cubicBezTo>
                    <a:pt x="1793" y="1062"/>
                    <a:pt x="1783" y="1058"/>
                    <a:pt x="1775" y="1050"/>
                  </a:cubicBezTo>
                  <a:cubicBezTo>
                    <a:pt x="1767" y="1042"/>
                    <a:pt x="1765" y="1029"/>
                    <a:pt x="1756" y="1022"/>
                  </a:cubicBezTo>
                  <a:cubicBezTo>
                    <a:pt x="1718" y="992"/>
                    <a:pt x="1583" y="995"/>
                    <a:pt x="1570" y="994"/>
                  </a:cubicBezTo>
                  <a:cubicBezTo>
                    <a:pt x="1518" y="959"/>
                    <a:pt x="1534" y="892"/>
                    <a:pt x="1477" y="855"/>
                  </a:cubicBezTo>
                  <a:cubicBezTo>
                    <a:pt x="1409" y="810"/>
                    <a:pt x="1240" y="826"/>
                    <a:pt x="1152" y="817"/>
                  </a:cubicBezTo>
                  <a:cubicBezTo>
                    <a:pt x="1155" y="805"/>
                    <a:pt x="1157" y="792"/>
                    <a:pt x="1161" y="780"/>
                  </a:cubicBezTo>
                  <a:cubicBezTo>
                    <a:pt x="1167" y="761"/>
                    <a:pt x="1180" y="725"/>
                    <a:pt x="1180" y="725"/>
                  </a:cubicBezTo>
                  <a:cubicBezTo>
                    <a:pt x="1177" y="716"/>
                    <a:pt x="1178" y="704"/>
                    <a:pt x="1171" y="697"/>
                  </a:cubicBezTo>
                  <a:cubicBezTo>
                    <a:pt x="1164" y="690"/>
                    <a:pt x="1152" y="691"/>
                    <a:pt x="1143" y="687"/>
                  </a:cubicBezTo>
                  <a:cubicBezTo>
                    <a:pt x="1106" y="668"/>
                    <a:pt x="1071" y="645"/>
                    <a:pt x="1031" y="632"/>
                  </a:cubicBezTo>
                  <a:cubicBezTo>
                    <a:pt x="992" y="605"/>
                    <a:pt x="963" y="581"/>
                    <a:pt x="920" y="567"/>
                  </a:cubicBezTo>
                  <a:cubicBezTo>
                    <a:pt x="861" y="527"/>
                    <a:pt x="829" y="567"/>
                    <a:pt x="771" y="585"/>
                  </a:cubicBezTo>
                  <a:cubicBezTo>
                    <a:pt x="717" y="621"/>
                    <a:pt x="694" y="626"/>
                    <a:pt x="632" y="641"/>
                  </a:cubicBezTo>
                  <a:cubicBezTo>
                    <a:pt x="587" y="630"/>
                    <a:pt x="554" y="609"/>
                    <a:pt x="511" y="594"/>
                  </a:cubicBezTo>
                  <a:cubicBezTo>
                    <a:pt x="501" y="584"/>
                    <a:pt x="468" y="557"/>
                    <a:pt x="465" y="539"/>
                  </a:cubicBezTo>
                  <a:cubicBezTo>
                    <a:pt x="463" y="529"/>
                    <a:pt x="472" y="521"/>
                    <a:pt x="474" y="511"/>
                  </a:cubicBezTo>
                  <a:cubicBezTo>
                    <a:pt x="485" y="467"/>
                    <a:pt x="486" y="446"/>
                    <a:pt x="511" y="409"/>
                  </a:cubicBezTo>
                  <a:cubicBezTo>
                    <a:pt x="531" y="347"/>
                    <a:pt x="537" y="238"/>
                    <a:pt x="474" y="195"/>
                  </a:cubicBezTo>
                  <a:cubicBezTo>
                    <a:pt x="430" y="165"/>
                    <a:pt x="457" y="179"/>
                    <a:pt x="390" y="158"/>
                  </a:cubicBezTo>
                  <a:cubicBezTo>
                    <a:pt x="381" y="155"/>
                    <a:pt x="362" y="149"/>
                    <a:pt x="362" y="149"/>
                  </a:cubicBezTo>
                  <a:cubicBezTo>
                    <a:pt x="360" y="149"/>
                    <a:pt x="303" y="163"/>
                    <a:pt x="297" y="167"/>
                  </a:cubicBezTo>
                  <a:cubicBezTo>
                    <a:pt x="259" y="197"/>
                    <a:pt x="296" y="190"/>
                    <a:pt x="269" y="223"/>
                  </a:cubicBezTo>
                  <a:cubicBezTo>
                    <a:pt x="262" y="231"/>
                    <a:pt x="251" y="235"/>
                    <a:pt x="242" y="241"/>
                  </a:cubicBezTo>
                  <a:cubicBezTo>
                    <a:pt x="225" y="288"/>
                    <a:pt x="212" y="317"/>
                    <a:pt x="177" y="353"/>
                  </a:cubicBezTo>
                  <a:cubicBezTo>
                    <a:pt x="174" y="362"/>
                    <a:pt x="171" y="372"/>
                    <a:pt x="167" y="381"/>
                  </a:cubicBezTo>
                  <a:cubicBezTo>
                    <a:pt x="162" y="391"/>
                    <a:pt x="149" y="398"/>
                    <a:pt x="149" y="409"/>
                  </a:cubicBezTo>
                  <a:cubicBezTo>
                    <a:pt x="149" y="428"/>
                    <a:pt x="167" y="464"/>
                    <a:pt x="167" y="464"/>
                  </a:cubicBezTo>
                  <a:cubicBezTo>
                    <a:pt x="149" y="560"/>
                    <a:pt x="176" y="476"/>
                    <a:pt x="130" y="529"/>
                  </a:cubicBezTo>
                  <a:cubicBezTo>
                    <a:pt x="80" y="586"/>
                    <a:pt x="110" y="590"/>
                    <a:pt x="37" y="613"/>
                  </a:cubicBezTo>
                  <a:cubicBezTo>
                    <a:pt x="7" y="634"/>
                    <a:pt x="20" y="632"/>
                    <a:pt x="0" y="632"/>
                  </a:cubicBezTo>
                </a:path>
              </a:pathLst>
            </a:custGeom>
            <a:noFill/>
            <a:ln w="38100" cmpd="sng">
              <a:solidFill>
                <a:schemeClr val="folHlink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94225" name="Line 25"/>
            <p:cNvSpPr>
              <a:spLocks noChangeShapeType="1"/>
            </p:cNvSpPr>
            <p:nvPr/>
          </p:nvSpPr>
          <p:spPr bwMode="auto">
            <a:xfrm>
              <a:off x="4074" y="2242"/>
              <a:ext cx="399" cy="789"/>
            </a:xfrm>
            <a:prstGeom prst="line">
              <a:avLst/>
            </a:prstGeom>
            <a:noFill/>
            <a:ln w="38100">
              <a:solidFill>
                <a:srgbClr val="FFCF0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94226" name="Text Box 26"/>
            <p:cNvSpPr txBox="1">
              <a:spLocks noChangeArrowheads="1"/>
            </p:cNvSpPr>
            <p:nvPr/>
          </p:nvSpPr>
          <p:spPr bwMode="auto">
            <a:xfrm>
              <a:off x="3213" y="2568"/>
              <a:ext cx="129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Verdana" pitchFamily="34" charset="0"/>
                  <a:ea typeface="ＭＳ Ｐゴシック"/>
                </a:rPr>
                <a:t>Target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Verdana" pitchFamily="34" charset="0"/>
                  <a:ea typeface="ＭＳ Ｐゴシック"/>
                </a:rPr>
                <a:t>near accelerator</a:t>
              </a:r>
              <a:endParaRPr lang="de-DE" smtClean="0">
                <a:solidFill>
                  <a:srgbClr val="000000"/>
                </a:solidFill>
                <a:latin typeface="Verdana" pitchFamily="34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8514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9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7" name="Object 3"/>
          <p:cNvGraphicFramePr>
            <a:graphicFrameLocks noChangeAspect="1"/>
          </p:cNvGraphicFramePr>
          <p:nvPr/>
        </p:nvGraphicFramePr>
        <p:xfrm>
          <a:off x="304800" y="954088"/>
          <a:ext cx="7750175" cy="192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0" name="Equation" r:id="rId6" imgW="2857320" imgH="711000" progId="Equation.3">
                  <p:embed/>
                </p:oleObj>
              </mc:Choice>
              <mc:Fallback>
                <p:oleObj name="Equation" r:id="rId6" imgW="28573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54088"/>
                        <a:ext cx="7750175" cy="192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8" name="Object 4"/>
          <p:cNvGraphicFramePr>
            <a:graphicFrameLocks noChangeAspect="1"/>
          </p:cNvGraphicFramePr>
          <p:nvPr/>
        </p:nvGraphicFramePr>
        <p:xfrm>
          <a:off x="392113" y="4876800"/>
          <a:ext cx="7075487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1" name="Equation" r:id="rId8" imgW="2679480" imgH="228600" progId="Equation.3">
                  <p:embed/>
                </p:oleObj>
              </mc:Choice>
              <mc:Fallback>
                <p:oleObj name="Equation" r:id="rId8" imgW="2679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13" y="4876800"/>
                        <a:ext cx="7075487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70" name="Rectangle 5"/>
          <p:cNvSpPr>
            <a:spLocks noChangeArrowheads="1"/>
          </p:cNvSpPr>
          <p:nvPr/>
        </p:nvSpPr>
        <p:spPr bwMode="auto">
          <a:xfrm>
            <a:off x="228600" y="6019800"/>
            <a:ext cx="8763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88069" name="Object 6"/>
          <p:cNvGraphicFramePr>
            <a:graphicFrameLocks noChangeAspect="1"/>
          </p:cNvGraphicFramePr>
          <p:nvPr/>
        </p:nvGraphicFramePr>
        <p:xfrm>
          <a:off x="381000" y="3144838"/>
          <a:ext cx="8610600" cy="135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2" name="Equation" r:id="rId10" imgW="3085920" imgH="482400" progId="Equation.3">
                  <p:embed/>
                </p:oleObj>
              </mc:Choice>
              <mc:Fallback>
                <p:oleObj name="Equation" r:id="rId10" imgW="30859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144838"/>
                        <a:ext cx="8610600" cy="1350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304800" y="6049963"/>
            <a:ext cx="9448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ＭＳ Ｐゴシック" charset="0"/>
              </a:rPr>
              <a:t>1 solar mass (10</a:t>
            </a:r>
            <a:r>
              <a:rPr lang="en-US" sz="2400" b="1" i="1" baseline="30000">
                <a:solidFill>
                  <a:srgbClr val="000000"/>
                </a:solidFill>
                <a:cs typeface="ＭＳ Ｐゴシック" charset="0"/>
              </a:rPr>
              <a:t>53</a:t>
            </a:r>
            <a:r>
              <a:rPr lang="en-US" sz="2400" b="1" i="1">
                <a:solidFill>
                  <a:srgbClr val="000000"/>
                </a:solidFill>
                <a:cs typeface="ＭＳ Ｐゴシック" charset="0"/>
              </a:rPr>
              <a:t> erg) x 0.01 (lost to </a:t>
            </a:r>
            <a:r>
              <a:rPr lang="en-US" sz="3200" b="1" i="1">
                <a:solidFill>
                  <a:srgbClr val="000000"/>
                </a:solidFill>
                <a:latin typeface="Symbol" charset="0"/>
                <a:cs typeface="ＭＳ Ｐゴシック" charset="0"/>
              </a:rPr>
              <a:t>n</a:t>
            </a:r>
            <a:r>
              <a:rPr lang="ja-JP" altLang="en-US" sz="2400" b="1" i="1">
                <a:solidFill>
                  <a:srgbClr val="000000"/>
                </a:solidFill>
                <a:cs typeface="ＭＳ Ｐゴシック" charset="0"/>
              </a:rPr>
              <a:t>’</a:t>
            </a:r>
            <a:r>
              <a:rPr lang="en-US" sz="2400" b="1" i="1">
                <a:solidFill>
                  <a:srgbClr val="000000"/>
                </a:solidFill>
                <a:cs typeface="ＭＳ Ｐゴシック" charset="0"/>
              </a:rPr>
              <a:t>s) x 0.1 </a:t>
            </a:r>
            <a:r>
              <a:rPr lang="en-US" sz="2800" b="1" i="1">
                <a:solidFill>
                  <a:srgbClr val="000000"/>
                </a:solidFill>
                <a:cs typeface="ＭＳ Ｐゴシック" charset="0"/>
              </a:rPr>
              <a:t>efficiency</a:t>
            </a: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257175" y="93663"/>
            <a:ext cx="7718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cs typeface="ＭＳ Ｐゴシック" charset="0"/>
              </a:rPr>
              <a:t>Steady state cosmic ray flux in the Galaxy</a:t>
            </a:r>
          </a:p>
        </p:txBody>
      </p:sp>
      <p:sp>
        <p:nvSpPr>
          <p:cNvPr id="88073" name="Oval 9"/>
          <p:cNvSpPr>
            <a:spLocks noChangeArrowheads="1"/>
          </p:cNvSpPr>
          <p:nvPr/>
        </p:nvSpPr>
        <p:spPr bwMode="auto">
          <a:xfrm>
            <a:off x="6858000" y="3048000"/>
            <a:ext cx="22860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8074" name="Oval 10"/>
          <p:cNvSpPr>
            <a:spLocks noChangeArrowheads="1"/>
          </p:cNvSpPr>
          <p:nvPr/>
        </p:nvSpPr>
        <p:spPr bwMode="auto">
          <a:xfrm>
            <a:off x="5257800" y="4724400"/>
            <a:ext cx="22860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2136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7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Symbol" charset="0"/>
                <a:cs typeface="Arial" charset="0"/>
                <a:sym typeface="Symbol" charset="0"/>
              </a:rPr>
              <a:t></a:t>
            </a:r>
            <a:r>
              <a:rPr lang="en-US" sz="4000">
                <a:solidFill>
                  <a:schemeClr val="bg1"/>
                </a:solidFill>
                <a:latin typeface="Symbol" charset="0"/>
                <a:cs typeface="Arial" charset="0"/>
                <a:sym typeface="Symbol" charset="0"/>
              </a:rPr>
              <a:t></a:t>
            </a:r>
            <a:r>
              <a:rPr lang="en-US" sz="4000">
                <a:solidFill>
                  <a:schemeClr val="bg1"/>
                </a:solidFill>
                <a:latin typeface="Comic Sans MS" charset="0"/>
                <a:cs typeface="Arial" charset="0"/>
              </a:rPr>
              <a:t> </a:t>
            </a:r>
            <a:r>
              <a:rPr lang="en-US" sz="3200" i="1">
                <a:solidFill>
                  <a:schemeClr val="bg1"/>
                </a:solidFill>
                <a:latin typeface="Arial" charset="0"/>
                <a:cs typeface="Arial" charset="0"/>
              </a:rPr>
              <a:t>flux of galactic cosmic rays</a:t>
            </a:r>
          </a:p>
        </p:txBody>
      </p:sp>
      <p:graphicFrame>
        <p:nvGraphicFramePr>
          <p:cNvPr id="9728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780612"/>
              </p:ext>
            </p:extLst>
          </p:nvPr>
        </p:nvGraphicFramePr>
        <p:xfrm>
          <a:off x="1385888" y="2954338"/>
          <a:ext cx="6407150" cy="210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8" name="Equation" r:id="rId6" imgW="2590800" imgH="850900" progId="Equation.3">
                  <p:embed/>
                </p:oleObj>
              </mc:Choice>
              <mc:Fallback>
                <p:oleObj name="Equation" r:id="rId6" imgW="2590800" imgH="850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888" y="2954338"/>
                        <a:ext cx="6407150" cy="210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-304800" y="1438448"/>
            <a:ext cx="977423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cs typeface="Arial" charset="0"/>
              </a:rPr>
              <a:t>a SNR at d = 1 </a:t>
            </a:r>
            <a:r>
              <a:rPr lang="en-US" sz="2800" i="1" dirty="0" err="1">
                <a:solidFill>
                  <a:srgbClr val="000000"/>
                </a:solidFill>
                <a:cs typeface="Arial" charset="0"/>
              </a:rPr>
              <a:t>kpc</a:t>
            </a:r>
            <a:r>
              <a:rPr lang="en-US" sz="2800" i="1" dirty="0">
                <a:solidFill>
                  <a:srgbClr val="000000"/>
                </a:solidFill>
                <a:cs typeface="Arial" charset="0"/>
              </a:rPr>
              <a:t> transferring W = 10</a:t>
            </a:r>
            <a:r>
              <a:rPr lang="en-US" sz="2800" i="1" baseline="50000" dirty="0">
                <a:solidFill>
                  <a:srgbClr val="000000"/>
                </a:solidFill>
                <a:cs typeface="Arial" charset="0"/>
              </a:rPr>
              <a:t>50 </a:t>
            </a:r>
            <a:r>
              <a:rPr lang="en-US" sz="2800" i="1" dirty="0">
                <a:solidFill>
                  <a:srgbClr val="000000"/>
                </a:solidFill>
                <a:cs typeface="Arial" charset="0"/>
              </a:rPr>
              <a:t>erg to cosmic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cs typeface="Arial" charset="0"/>
              </a:rPr>
              <a:t>rays interacting with interstellar gas (or molecular clouds) with density n &gt; 1 cm</a:t>
            </a:r>
            <a:r>
              <a:rPr lang="en-US" sz="2800" i="1" baseline="50000" dirty="0">
                <a:solidFill>
                  <a:srgbClr val="000000"/>
                </a:solidFill>
                <a:cs typeface="Arial" charset="0"/>
              </a:rPr>
              <a:t>-3 </a:t>
            </a:r>
            <a:r>
              <a:rPr lang="en-US" sz="2800" i="1" dirty="0">
                <a:solidFill>
                  <a:srgbClr val="000000"/>
                </a:solidFill>
                <a:cs typeface="Arial" charset="0"/>
              </a:rPr>
              <a:t>produces a gamma-ray flux of</a:t>
            </a:r>
            <a:endParaRPr lang="en-US" sz="2800" i="1" baseline="50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5718175" y="5546725"/>
            <a:ext cx="32734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Comic Sans MS" charset="0"/>
                <a:cs typeface="Arial" charset="0"/>
              </a:rPr>
              <a:t>Milagro sources ?</a:t>
            </a:r>
            <a:r>
              <a:rPr lang="en-US" sz="240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Comic Sans MS" charset="0"/>
                <a:cs typeface="Arial" charset="0"/>
              </a:rPr>
              <a:t>RX J1713.7-3946?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30440" name="Text Box 8"/>
          <p:cNvSpPr txBox="1">
            <a:spLocks noChangeArrowheads="1"/>
          </p:cNvSpPr>
          <p:nvPr/>
        </p:nvSpPr>
        <p:spPr bwMode="auto">
          <a:xfrm>
            <a:off x="341313" y="5602288"/>
            <a:ext cx="46863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charset="0"/>
              </a:rPr>
              <a:t>should be observed by present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charset="0"/>
              </a:rPr>
              <a:t>TeV gamma-ray telescopes</a:t>
            </a:r>
          </a:p>
        </p:txBody>
      </p:sp>
      <p:sp>
        <p:nvSpPr>
          <p:cNvPr id="530441" name="Rectangle 9"/>
          <p:cNvSpPr>
            <a:spLocks noChangeArrowheads="1"/>
          </p:cNvSpPr>
          <p:nvPr/>
        </p:nvSpPr>
        <p:spPr bwMode="auto">
          <a:xfrm>
            <a:off x="228600" y="5638800"/>
            <a:ext cx="48768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493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0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30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40" grpId="0"/>
      <p:bldP spid="53044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3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7" name="Object 3"/>
          <p:cNvGraphicFramePr>
            <a:graphicFrameLocks noChangeAspect="1"/>
          </p:cNvGraphicFramePr>
          <p:nvPr/>
        </p:nvGraphicFramePr>
        <p:xfrm>
          <a:off x="731838" y="1855788"/>
          <a:ext cx="7681912" cy="385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4" name="Equation" r:id="rId6" imgW="2831760" imgH="1422360" progId="Equation.3">
                  <p:embed/>
                </p:oleObj>
              </mc:Choice>
              <mc:Fallback>
                <p:oleObj name="Equation" r:id="rId6" imgW="283176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1855788"/>
                        <a:ext cx="7681912" cy="3859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8" name="Object 4"/>
          <p:cNvGraphicFramePr>
            <a:graphicFrameLocks noChangeAspect="1"/>
          </p:cNvGraphicFramePr>
          <p:nvPr/>
        </p:nvGraphicFramePr>
        <p:xfrm>
          <a:off x="3009900" y="6018213"/>
          <a:ext cx="1790700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5" name="Equation" r:id="rId8" imgW="596880" imgH="203040" progId="Equation.3">
                  <p:embed/>
                </p:oleObj>
              </mc:Choice>
              <mc:Fallback>
                <p:oleObj name="Equation" r:id="rId8" imgW="596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9900" y="6018213"/>
                        <a:ext cx="1790700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9" name="Object 5"/>
          <p:cNvGraphicFramePr>
            <a:graphicFrameLocks noChangeAspect="1"/>
          </p:cNvGraphicFramePr>
          <p:nvPr/>
        </p:nvGraphicFramePr>
        <p:xfrm>
          <a:off x="4724400" y="5908675"/>
          <a:ext cx="204946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6" name="Equation" r:id="rId10" imgW="647640" imgH="228600" progId="Equation.3">
                  <p:embed/>
                </p:oleObj>
              </mc:Choice>
              <mc:Fallback>
                <p:oleObj name="Equation" r:id="rId10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5908675"/>
                        <a:ext cx="2049463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0" name="Object 6"/>
          <p:cNvGraphicFramePr>
            <a:graphicFrameLocks noChangeAspect="1"/>
          </p:cNvGraphicFramePr>
          <p:nvPr/>
        </p:nvGraphicFramePr>
        <p:xfrm>
          <a:off x="6831013" y="6008688"/>
          <a:ext cx="2160587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7" name="Equation" r:id="rId12" imgW="799920" imgH="228600" progId="Equation.3">
                  <p:embed/>
                </p:oleObj>
              </mc:Choice>
              <mc:Fallback>
                <p:oleObj name="Equation" r:id="rId12" imgW="7999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1013" y="6008688"/>
                        <a:ext cx="2160587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12" name="Rectangle 7"/>
          <p:cNvSpPr>
            <a:spLocks noChangeArrowheads="1"/>
          </p:cNvSpPr>
          <p:nvPr/>
        </p:nvSpPr>
        <p:spPr bwMode="auto">
          <a:xfrm>
            <a:off x="228600" y="5943600"/>
            <a:ext cx="8763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8313" name="Text Box 8"/>
          <p:cNvSpPr txBox="1">
            <a:spLocks noChangeArrowheads="1"/>
          </p:cNvSpPr>
          <p:nvPr/>
        </p:nvSpPr>
        <p:spPr bwMode="auto">
          <a:xfrm>
            <a:off x="381000" y="152400"/>
            <a:ext cx="8305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cs typeface="ＭＳ Ｐゴシック" charset="0"/>
              </a:rPr>
              <a:t>emissivity (TeV </a:t>
            </a:r>
            <a:r>
              <a:rPr lang="en-US" sz="2800" b="1" i="1">
                <a:solidFill>
                  <a:srgbClr val="000000"/>
                </a:solidFill>
              </a:rPr>
              <a:t>per cm</a:t>
            </a:r>
            <a:r>
              <a:rPr lang="en-US" sz="2800" b="1" i="1" baseline="30000">
                <a:solidFill>
                  <a:srgbClr val="000000"/>
                </a:solidFill>
              </a:rPr>
              <a:t>3</a:t>
            </a:r>
            <a:r>
              <a:rPr lang="en-US" sz="2800" b="1" i="1">
                <a:solidFill>
                  <a:srgbClr val="000000"/>
                </a:solidFill>
              </a:rPr>
              <a:t> per second) in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b="1" i="1">
                <a:solidFill>
                  <a:srgbClr val="000000"/>
                </a:solidFill>
                <a:cs typeface="ＭＳ Ｐゴシック" charset="0"/>
              </a:rPr>
              <a:t>photons produced by cosmic rays interacting with a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cs typeface="ＭＳ Ｐゴシック" charset="0"/>
              </a:rPr>
              <a:t>target density n per cm</a:t>
            </a:r>
            <a:r>
              <a:rPr lang="en-US" sz="2800" b="1" i="1" baseline="30000">
                <a:solidFill>
                  <a:srgbClr val="000000"/>
                </a:solidFill>
                <a:cs typeface="ＭＳ Ｐゴシック" charset="0"/>
              </a:rPr>
              <a:t>3 </a:t>
            </a:r>
            <a:r>
              <a:rPr lang="en-US" sz="2800" b="1" i="1">
                <a:solidFill>
                  <a:srgbClr val="000000"/>
                </a:solidFill>
                <a:cs typeface="ＭＳ Ｐゴシック" charset="0"/>
              </a:rPr>
              <a:t>per second</a:t>
            </a:r>
          </a:p>
        </p:txBody>
      </p:sp>
      <p:graphicFrame>
        <p:nvGraphicFramePr>
          <p:cNvPr id="98311" name="Object 9"/>
          <p:cNvGraphicFramePr>
            <a:graphicFrameLocks noChangeAspect="1"/>
          </p:cNvGraphicFramePr>
          <p:nvPr/>
        </p:nvGraphicFramePr>
        <p:xfrm>
          <a:off x="228600" y="5999163"/>
          <a:ext cx="2487613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8" name="Equation" r:id="rId14" imgW="850680" imgH="215640" progId="Equation.3">
                  <p:embed/>
                </p:oleObj>
              </mc:Choice>
              <mc:Fallback>
                <p:oleObj name="Equation" r:id="rId14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999163"/>
                        <a:ext cx="2487613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93513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7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1" name="Object 3"/>
          <p:cNvGraphicFramePr>
            <a:graphicFrameLocks noChangeAspect="1"/>
          </p:cNvGraphicFramePr>
          <p:nvPr/>
        </p:nvGraphicFramePr>
        <p:xfrm>
          <a:off x="-1198563" y="304800"/>
          <a:ext cx="7991476" cy="378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8" name="Equation" r:id="rId6" imgW="2946240" imgH="1396800" progId="Equation.3">
                  <p:embed/>
                </p:oleObj>
              </mc:Choice>
              <mc:Fallback>
                <p:oleObj name="Equation" r:id="rId6" imgW="2946240" imgH="139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98563" y="304800"/>
                        <a:ext cx="7991476" cy="378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2" name="Object 4"/>
          <p:cNvGraphicFramePr>
            <a:graphicFrameLocks noChangeAspect="1"/>
          </p:cNvGraphicFramePr>
          <p:nvPr/>
        </p:nvGraphicFramePr>
        <p:xfrm>
          <a:off x="2952750" y="6019800"/>
          <a:ext cx="182880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9" name="Equation" r:id="rId8" imgW="609480" imgH="203040" progId="Equation.3">
                  <p:embed/>
                </p:oleObj>
              </mc:Choice>
              <mc:Fallback>
                <p:oleObj name="Equation" r:id="rId8" imgW="609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6019800"/>
                        <a:ext cx="1828800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3" name="Object 5"/>
          <p:cNvGraphicFramePr>
            <a:graphicFrameLocks noChangeAspect="1"/>
          </p:cNvGraphicFramePr>
          <p:nvPr/>
        </p:nvGraphicFramePr>
        <p:xfrm>
          <a:off x="4732338" y="5943600"/>
          <a:ext cx="2049462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60" name="Equation" r:id="rId10" imgW="647640" imgH="228600" progId="Equation.3">
                  <p:embed/>
                </p:oleObj>
              </mc:Choice>
              <mc:Fallback>
                <p:oleObj name="Equation" r:id="rId10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2338" y="5943600"/>
                        <a:ext cx="2049462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4" name="Object 6"/>
          <p:cNvGraphicFramePr>
            <a:graphicFrameLocks noChangeAspect="1"/>
          </p:cNvGraphicFramePr>
          <p:nvPr/>
        </p:nvGraphicFramePr>
        <p:xfrm>
          <a:off x="6831013" y="6008688"/>
          <a:ext cx="211137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61" name="Equation" r:id="rId12" imgW="799920" imgH="228600" progId="Equation.3">
                  <p:embed/>
                </p:oleObj>
              </mc:Choice>
              <mc:Fallback>
                <p:oleObj name="Equation" r:id="rId12" imgW="7999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1013" y="6008688"/>
                        <a:ext cx="211137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6" name="Rectangle 7"/>
          <p:cNvSpPr>
            <a:spLocks noChangeArrowheads="1"/>
          </p:cNvSpPr>
          <p:nvPr/>
        </p:nvSpPr>
        <p:spPr bwMode="auto">
          <a:xfrm>
            <a:off x="228600" y="5943600"/>
            <a:ext cx="8763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7" name="Line 8"/>
          <p:cNvSpPr>
            <a:spLocks noChangeShapeType="1"/>
          </p:cNvSpPr>
          <p:nvPr/>
        </p:nvSpPr>
        <p:spPr bwMode="auto">
          <a:xfrm>
            <a:off x="5867400" y="32004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8" name="Text Box 9"/>
          <p:cNvSpPr txBox="1">
            <a:spLocks noChangeArrowheads="1"/>
          </p:cNvSpPr>
          <p:nvPr/>
        </p:nvSpPr>
        <p:spPr bwMode="auto">
          <a:xfrm>
            <a:off x="5105400" y="3886200"/>
            <a:ext cx="4114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>
                <a:solidFill>
                  <a:srgbClr val="000000"/>
                </a:solidFill>
                <a:latin typeface="Arial Unicode MS" charset="0"/>
                <a:cs typeface="ＭＳ Ｐゴシック" charset="0"/>
              </a:rPr>
              <a:t>energy in &gt;TeV photons produced by cosmic rays per cm</a:t>
            </a:r>
            <a:r>
              <a:rPr lang="en-US" sz="2800" i="1" baseline="30000">
                <a:solidFill>
                  <a:srgbClr val="000000"/>
                </a:solidFill>
                <a:latin typeface="Arial Unicode MS" charset="0"/>
                <a:cs typeface="ＭＳ Ｐゴシック" charset="0"/>
              </a:rPr>
              <a:t>3 </a:t>
            </a:r>
            <a:r>
              <a:rPr lang="en-US" sz="2800" i="1">
                <a:solidFill>
                  <a:srgbClr val="000000"/>
                </a:solidFill>
                <a:latin typeface="Arial Unicode MS" charset="0"/>
                <a:cs typeface="ＭＳ Ｐゴシック" charset="0"/>
              </a:rPr>
              <a:t>per</a:t>
            </a:r>
            <a:r>
              <a:rPr lang="en-US" sz="2800" i="1" baseline="30000">
                <a:solidFill>
                  <a:srgbClr val="000000"/>
                </a:solidFill>
                <a:latin typeface="Arial Unicode MS" charset="0"/>
                <a:cs typeface="ＭＳ Ｐゴシック" charset="0"/>
              </a:rPr>
              <a:t> </a:t>
            </a:r>
            <a:r>
              <a:rPr lang="en-US" sz="2800" i="1">
                <a:solidFill>
                  <a:srgbClr val="000000"/>
                </a:solidFill>
                <a:latin typeface="Arial Unicode MS" charset="0"/>
                <a:cs typeface="ＭＳ Ｐゴシック" charset="0"/>
              </a:rPr>
              <a:t>sec</a:t>
            </a:r>
          </a:p>
        </p:txBody>
      </p:sp>
      <p:sp>
        <p:nvSpPr>
          <p:cNvPr id="99339" name="Rectangle 10"/>
          <p:cNvSpPr>
            <a:spLocks noChangeArrowheads="1"/>
          </p:cNvSpPr>
          <p:nvPr/>
        </p:nvSpPr>
        <p:spPr bwMode="auto">
          <a:xfrm>
            <a:off x="207963" y="3886200"/>
            <a:ext cx="42878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>
                <a:solidFill>
                  <a:srgbClr val="000000"/>
                </a:solidFill>
                <a:latin typeface="Arial Unicode MS" charset="0"/>
                <a:ea typeface="ＭＳ Ｐゴシック" charset="0"/>
                <a:cs typeface="ＭＳ Ｐゴシック" charset="0"/>
              </a:rPr>
              <a:t>volume of the remnant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i="1" baseline="30000">
              <a:solidFill>
                <a:srgbClr val="000000"/>
              </a:solidFill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40" name="Line 11"/>
          <p:cNvSpPr>
            <a:spLocks noChangeShapeType="1"/>
          </p:cNvSpPr>
          <p:nvPr/>
        </p:nvSpPr>
        <p:spPr bwMode="auto">
          <a:xfrm flipH="1">
            <a:off x="2590800" y="31242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99335" name="Object 12"/>
          <p:cNvGraphicFramePr>
            <a:graphicFrameLocks noChangeAspect="1"/>
          </p:cNvGraphicFramePr>
          <p:nvPr/>
        </p:nvGraphicFramePr>
        <p:xfrm>
          <a:off x="228600" y="6015038"/>
          <a:ext cx="2495550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62" name="Equation" r:id="rId14" imgW="876240" imgH="215640" progId="Equation.3">
                  <p:embed/>
                </p:oleObj>
              </mc:Choice>
              <mc:Fallback>
                <p:oleObj name="Equation" r:id="rId14" imgW="8762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015038"/>
                        <a:ext cx="2495550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93945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-76200" y="0"/>
          <a:ext cx="9220200" cy="691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8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0"/>
                        <a:ext cx="9220200" cy="69183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1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884086766"/>
              </p:ext>
            </p:extLst>
          </p:nvPr>
        </p:nvGraphicFramePr>
        <p:xfrm>
          <a:off x="1600200" y="2584450"/>
          <a:ext cx="5791200" cy="398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9" name="Equation" r:id="rId6" imgW="1587240" imgH="1091880" progId="Equation.3">
                  <p:embed/>
                </p:oleObj>
              </mc:Choice>
              <mc:Fallback>
                <p:oleObj name="Equation" r:id="rId6" imgW="1587240" imgH="10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584450"/>
                        <a:ext cx="5791200" cy="39846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641985" y="457200"/>
            <a:ext cx="565048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cs typeface="ＭＳ Ｐゴシック" charset="0"/>
              </a:rPr>
              <a:t>relation between </a:t>
            </a:r>
            <a:r>
              <a:rPr lang="en-US" sz="3600" dirty="0" err="1">
                <a:solidFill>
                  <a:srgbClr val="FFFFFF"/>
                </a:solidFill>
                <a:cs typeface="ＭＳ Ｐゴシック" charset="0"/>
              </a:rPr>
              <a:t>pionic</a:t>
            </a:r>
            <a:endParaRPr lang="en-US" sz="3600" dirty="0">
              <a:solidFill>
                <a:srgbClr val="FFFFFF"/>
              </a:solidFill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cs typeface="ＭＳ Ｐゴシック" charset="0"/>
              </a:rPr>
              <a:t>gamma rays and neutrinos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cs typeface="ＭＳ Ｐゴシック" charset="0"/>
              </a:rPr>
              <a:t>robust</a:t>
            </a: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066800" y="457200"/>
            <a:ext cx="6705600" cy="1752600"/>
          </a:xfrm>
          <a:prstGeom prst="rect">
            <a:avLst/>
          </a:prstGeom>
          <a:noFill/>
          <a:ln w="9525">
            <a:solidFill>
              <a:srgbClr val="EAEAE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01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9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Symbol" charset="0"/>
                <a:cs typeface="Arial" charset="0"/>
                <a:sym typeface="Symbol" charset="0"/>
              </a:rPr>
              <a:t></a:t>
            </a:r>
            <a:r>
              <a:rPr lang="en-US" sz="4000">
                <a:solidFill>
                  <a:schemeClr val="bg1"/>
                </a:solidFill>
                <a:latin typeface="Symbol" charset="0"/>
                <a:cs typeface="Arial" charset="0"/>
                <a:sym typeface="Symbol" charset="0"/>
              </a:rPr>
              <a:t></a:t>
            </a:r>
            <a:r>
              <a:rPr lang="en-US" sz="4000">
                <a:solidFill>
                  <a:schemeClr val="bg1"/>
                </a:solidFill>
                <a:latin typeface="Comic Sans MS" charset="0"/>
                <a:cs typeface="Arial" charset="0"/>
              </a:rPr>
              <a:t> </a:t>
            </a:r>
            <a:r>
              <a:rPr lang="en-US" sz="3200" i="1">
                <a:solidFill>
                  <a:schemeClr val="bg1"/>
                </a:solidFill>
                <a:latin typeface="Arial" charset="0"/>
                <a:cs typeface="Arial" charset="0"/>
              </a:rPr>
              <a:t>flux of galactic cosmic rays</a:t>
            </a:r>
          </a:p>
        </p:txBody>
      </p:sp>
      <p:graphicFrame>
        <p:nvGraphicFramePr>
          <p:cNvPr id="100356" name="Object 5"/>
          <p:cNvGraphicFramePr>
            <a:graphicFrameLocks noChangeAspect="1"/>
          </p:cNvGraphicFramePr>
          <p:nvPr/>
        </p:nvGraphicFramePr>
        <p:xfrm>
          <a:off x="1465263" y="2906713"/>
          <a:ext cx="6249987" cy="219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0" name="Equation" r:id="rId6" imgW="2527200" imgH="888840" progId="Equation.3">
                  <p:embed/>
                </p:oleObj>
              </mc:Choice>
              <mc:Fallback>
                <p:oleObj name="Equation" r:id="rId6" imgW="252720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5263" y="2906713"/>
                        <a:ext cx="6249987" cy="219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5718175" y="5546725"/>
            <a:ext cx="32734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Comic Sans MS" charset="0"/>
                <a:cs typeface="Arial" charset="0"/>
              </a:rPr>
              <a:t>Milagro sources ?</a:t>
            </a:r>
            <a:r>
              <a:rPr lang="en-US" sz="240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Comic Sans MS" charset="0"/>
                <a:cs typeface="Arial" charset="0"/>
              </a:rPr>
              <a:t>RX J1713.7-3946?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-304800" y="1405024"/>
            <a:ext cx="977423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cs typeface="Arial" charset="0"/>
              </a:rPr>
              <a:t>a SNR at d = 1 </a:t>
            </a:r>
            <a:r>
              <a:rPr lang="en-US" sz="2800" i="1" dirty="0" err="1">
                <a:solidFill>
                  <a:srgbClr val="000000"/>
                </a:solidFill>
                <a:cs typeface="Arial" charset="0"/>
              </a:rPr>
              <a:t>kpc</a:t>
            </a:r>
            <a:r>
              <a:rPr lang="en-US" sz="2800" i="1" dirty="0">
                <a:solidFill>
                  <a:srgbClr val="000000"/>
                </a:solidFill>
                <a:cs typeface="Arial" charset="0"/>
              </a:rPr>
              <a:t> transferring W = 10</a:t>
            </a:r>
            <a:r>
              <a:rPr lang="en-US" sz="2800" i="1" baseline="50000" dirty="0">
                <a:solidFill>
                  <a:srgbClr val="000000"/>
                </a:solidFill>
                <a:cs typeface="Arial" charset="0"/>
              </a:rPr>
              <a:t>50 </a:t>
            </a:r>
            <a:r>
              <a:rPr lang="en-US" sz="2800" i="1" dirty="0">
                <a:solidFill>
                  <a:srgbClr val="000000"/>
                </a:solidFill>
                <a:cs typeface="Arial" charset="0"/>
              </a:rPr>
              <a:t>erg to cosmic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cs typeface="Arial" charset="0"/>
              </a:rPr>
              <a:t>rays interacting with interstellar gas (or molecular clouds) with density n &gt; 1 cm</a:t>
            </a:r>
            <a:r>
              <a:rPr lang="en-US" sz="2800" i="1" baseline="50000" dirty="0">
                <a:solidFill>
                  <a:srgbClr val="000000"/>
                </a:solidFill>
                <a:cs typeface="Arial" charset="0"/>
              </a:rPr>
              <a:t>-3 </a:t>
            </a:r>
            <a:r>
              <a:rPr lang="en-US" sz="2800" i="1" dirty="0">
                <a:solidFill>
                  <a:srgbClr val="000000"/>
                </a:solidFill>
                <a:cs typeface="Arial" charset="0"/>
              </a:rPr>
              <a:t>produces a gamma-ray flux of</a:t>
            </a:r>
            <a:endParaRPr lang="en-US" sz="2800" i="1" baseline="50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01096" name="Text Box 8"/>
          <p:cNvSpPr txBox="1">
            <a:spLocks noChangeArrowheads="1"/>
          </p:cNvSpPr>
          <p:nvPr/>
        </p:nvSpPr>
        <p:spPr bwMode="auto">
          <a:xfrm>
            <a:off x="341313" y="5602288"/>
            <a:ext cx="46863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charset="0"/>
              </a:rPr>
              <a:t>should be observed by present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charset="0"/>
              </a:rPr>
              <a:t>TeV gamma-ray telescopes</a:t>
            </a:r>
          </a:p>
        </p:txBody>
      </p:sp>
      <p:sp>
        <p:nvSpPr>
          <p:cNvPr id="601097" name="Rectangle 9"/>
          <p:cNvSpPr>
            <a:spLocks noChangeArrowheads="1"/>
          </p:cNvSpPr>
          <p:nvPr/>
        </p:nvSpPr>
        <p:spPr bwMode="auto">
          <a:xfrm>
            <a:off x="228600" y="5638800"/>
            <a:ext cx="48768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48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0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6" grpId="0"/>
      <p:bldP spid="60109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2" name="Picture 2" descr="newc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-76200"/>
            <a:ext cx="600075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283" name="Freeform 3"/>
          <p:cNvSpPr>
            <a:spLocks/>
          </p:cNvSpPr>
          <p:nvPr/>
        </p:nvSpPr>
        <p:spPr bwMode="auto">
          <a:xfrm rot="-764698">
            <a:off x="5318125" y="4292600"/>
            <a:ext cx="990600" cy="990600"/>
          </a:xfrm>
          <a:custGeom>
            <a:avLst/>
            <a:gdLst>
              <a:gd name="T0" fmla="*/ 912 w 912"/>
              <a:gd name="T1" fmla="*/ 912 h 912"/>
              <a:gd name="T2" fmla="*/ 96 w 912"/>
              <a:gd name="T3" fmla="*/ 528 h 912"/>
              <a:gd name="T4" fmla="*/ 624 w 912"/>
              <a:gd name="T5" fmla="*/ 672 h 912"/>
              <a:gd name="T6" fmla="*/ 0 w 912"/>
              <a:gd name="T7" fmla="*/ 96 h 912"/>
              <a:gd name="T8" fmla="*/ 672 w 912"/>
              <a:gd name="T9" fmla="*/ 624 h 912"/>
              <a:gd name="T10" fmla="*/ 288 w 912"/>
              <a:gd name="T11" fmla="*/ 0 h 912"/>
              <a:gd name="T12" fmla="*/ 720 w 912"/>
              <a:gd name="T13" fmla="*/ 624 h 912"/>
              <a:gd name="T14" fmla="*/ 624 w 912"/>
              <a:gd name="T15" fmla="*/ 192 h 912"/>
              <a:gd name="T16" fmla="*/ 912 w 912"/>
              <a:gd name="T17" fmla="*/ 912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12" h="912">
                <a:moveTo>
                  <a:pt x="912" y="912"/>
                </a:moveTo>
                <a:lnTo>
                  <a:pt x="96" y="528"/>
                </a:lnTo>
                <a:lnTo>
                  <a:pt x="624" y="672"/>
                </a:lnTo>
                <a:lnTo>
                  <a:pt x="0" y="96"/>
                </a:lnTo>
                <a:lnTo>
                  <a:pt x="672" y="624"/>
                </a:lnTo>
                <a:lnTo>
                  <a:pt x="288" y="0"/>
                </a:lnTo>
                <a:lnTo>
                  <a:pt x="720" y="624"/>
                </a:lnTo>
                <a:lnTo>
                  <a:pt x="624" y="192"/>
                </a:lnTo>
                <a:lnTo>
                  <a:pt x="912" y="9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481284" name="Text Box 4"/>
          <p:cNvSpPr txBox="1">
            <a:spLocks noChangeArrowheads="1"/>
          </p:cNvSpPr>
          <p:nvPr/>
        </p:nvSpPr>
        <p:spPr bwMode="auto">
          <a:xfrm>
            <a:off x="4800600" y="3048000"/>
            <a:ext cx="5794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FFFF"/>
                </a:solidFill>
                <a:latin typeface="Symbol" charset="0"/>
                <a:ea typeface="ＭＳ Ｐゴシック" charset="0"/>
              </a:rPr>
              <a:t>m</a:t>
            </a:r>
          </a:p>
        </p:txBody>
      </p:sp>
      <p:sp>
        <p:nvSpPr>
          <p:cNvPr id="481285" name="Rectangle 5"/>
          <p:cNvSpPr>
            <a:spLocks noChangeArrowheads="1"/>
          </p:cNvSpPr>
          <p:nvPr/>
        </p:nvSpPr>
        <p:spPr bwMode="auto">
          <a:xfrm>
            <a:off x="0" y="5959475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</a:rPr>
              <a:t> lattice of photomultipliers</a:t>
            </a:r>
          </a:p>
        </p:txBody>
      </p:sp>
      <p:sp>
        <p:nvSpPr>
          <p:cNvPr id="481286" name="Text Box 6"/>
          <p:cNvSpPr txBox="1">
            <a:spLocks noChangeArrowheads="1"/>
          </p:cNvSpPr>
          <p:nvPr/>
        </p:nvSpPr>
        <p:spPr bwMode="auto">
          <a:xfrm>
            <a:off x="5376863" y="76200"/>
            <a:ext cx="3462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</a:rPr>
              <a:t>   shielded and optically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</a:rPr>
              <a:t>    transparent medium</a:t>
            </a:r>
          </a:p>
        </p:txBody>
      </p:sp>
      <p:grpSp>
        <p:nvGrpSpPr>
          <p:cNvPr id="481287" name="Group 7"/>
          <p:cNvGrpSpPr>
            <a:grpSpLocks/>
          </p:cNvGrpSpPr>
          <p:nvPr/>
        </p:nvGrpSpPr>
        <p:grpSpPr bwMode="auto">
          <a:xfrm rot="1920000">
            <a:off x="1684338" y="4813300"/>
            <a:ext cx="8332787" cy="1588"/>
            <a:chOff x="-1384" y="3480"/>
            <a:chExt cx="5249" cy="1"/>
          </a:xfrm>
        </p:grpSpPr>
        <p:sp>
          <p:nvSpPr>
            <p:cNvPr id="481288" name="Line 8"/>
            <p:cNvSpPr>
              <a:spLocks noChangeShapeType="1"/>
            </p:cNvSpPr>
            <p:nvPr/>
          </p:nvSpPr>
          <p:spPr bwMode="auto">
            <a:xfrm>
              <a:off x="-1384" y="3481"/>
              <a:ext cx="299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481289" name="Line 9"/>
            <p:cNvSpPr>
              <a:spLocks noChangeShapeType="1"/>
            </p:cNvSpPr>
            <p:nvPr/>
          </p:nvSpPr>
          <p:spPr bwMode="auto">
            <a:xfrm>
              <a:off x="1617" y="3480"/>
              <a:ext cx="224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481290" name="Text Box 10"/>
          <p:cNvSpPr txBox="1">
            <a:spLocks noChangeArrowheads="1"/>
          </p:cNvSpPr>
          <p:nvPr/>
        </p:nvSpPr>
        <p:spPr bwMode="auto">
          <a:xfrm>
            <a:off x="6926263" y="5638800"/>
            <a:ext cx="5413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FFFF"/>
                </a:solidFill>
                <a:latin typeface="Symbol" charset="0"/>
                <a:ea typeface="ＭＳ Ｐゴシック" charset="0"/>
              </a:rPr>
              <a:t>n</a:t>
            </a:r>
          </a:p>
        </p:txBody>
      </p:sp>
      <p:graphicFrame>
        <p:nvGraphicFramePr>
          <p:cNvPr id="481291" name="Object 11"/>
          <p:cNvGraphicFramePr>
            <a:graphicFrameLocks noGrp="1" noChangeAspect="1"/>
          </p:cNvGraphicFramePr>
          <p:nvPr>
            <p:ph/>
          </p:nvPr>
        </p:nvGraphicFramePr>
        <p:xfrm>
          <a:off x="5334000" y="1143000"/>
          <a:ext cx="3886200" cy="141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5" imgW="1218960" imgH="444240" progId="Equation.3">
                  <p:embed/>
                </p:oleObj>
              </mc:Choice>
              <mc:Fallback>
                <p:oleObj name="Equation" r:id="rId5" imgW="12189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143000"/>
                        <a:ext cx="3886200" cy="141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293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2667000"/>
            <a:ext cx="236537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3675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8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5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5715000" y="2133600"/>
            <a:ext cx="12620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pitchFamily="18" charset="2"/>
                <a:ea typeface="ＭＳ Ｐゴシック" pitchFamily="34" charset="-128"/>
              </a:rPr>
              <a:t>n</a:t>
            </a:r>
            <a:r>
              <a:rPr lang="es-ES" sz="3600" baseline="-25000">
                <a:solidFill>
                  <a:srgbClr val="FFFF00"/>
                </a:solidFill>
                <a:latin typeface="Symbol" pitchFamily="18" charset="2"/>
                <a:ea typeface="ＭＳ Ｐゴシック" pitchFamily="34" charset="-128"/>
              </a:rPr>
              <a:t>m</a:t>
            </a:r>
            <a:r>
              <a:rPr lang="es-ES" sz="3600">
                <a:solidFill>
                  <a:srgbClr val="333399"/>
                </a:solidFill>
                <a:latin typeface="Symbol" pitchFamily="18" charset="2"/>
                <a:ea typeface="ＭＳ Ｐゴシック" pitchFamily="34" charset="-128"/>
              </a:rPr>
              <a:t>  </a:t>
            </a:r>
            <a:r>
              <a:rPr lang="es-ES" sz="3600">
                <a:solidFill>
                  <a:srgbClr val="FFFFFF"/>
                </a:solidFill>
                <a:latin typeface="Symbol" pitchFamily="18" charset="2"/>
                <a:ea typeface="ＭＳ Ｐゴシック" pitchFamily="34" charset="-128"/>
              </a:rPr>
              <a:t>m</a:t>
            </a:r>
            <a:r>
              <a:rPr lang="es-ES" sz="3600" baseline="3000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rPr>
              <a:t>+</a:t>
            </a:r>
            <a:endParaRPr lang="en-GB" sz="3600" baseline="3000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6858000" y="2133600"/>
            <a:ext cx="124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pitchFamily="18" charset="2"/>
                <a:ea typeface="ＭＳ Ｐゴシック" pitchFamily="34" charset="-128"/>
              </a:rPr>
              <a:t>n    m</a:t>
            </a:r>
            <a:r>
              <a:rPr lang="es-ES" sz="3600" baseline="3000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-</a:t>
            </a:r>
            <a:endParaRPr lang="en-GB" sz="3600" baseline="30000">
              <a:solidFill>
                <a:srgbClr val="FFFF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7010400" y="4419600"/>
            <a:ext cx="619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pitchFamily="18" charset="2"/>
                <a:ea typeface="ＭＳ Ｐゴシック" pitchFamily="34" charset="-128"/>
              </a:rPr>
              <a:t>m</a:t>
            </a:r>
            <a:r>
              <a:rPr lang="es-ES" sz="3600" baseline="3000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rPr>
              <a:t>+</a:t>
            </a:r>
            <a:endParaRPr lang="en-GB" sz="3600" baseline="3000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6019800" y="1219200"/>
            <a:ext cx="606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pitchFamily="18" charset="2"/>
                <a:ea typeface="ＭＳ Ｐゴシック" pitchFamily="34" charset="-128"/>
              </a:rPr>
              <a:t>p</a:t>
            </a:r>
            <a:r>
              <a:rPr lang="es-ES" sz="3600" baseline="3000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rPr>
              <a:t>+</a:t>
            </a:r>
            <a:endParaRPr lang="en-GB" sz="3600" baseline="3000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7162800" y="1143000"/>
            <a:ext cx="536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pitchFamily="18" charset="2"/>
                <a:ea typeface="ＭＳ Ｐゴシック" pitchFamily="34" charset="-128"/>
              </a:rPr>
              <a:t>p</a:t>
            </a:r>
            <a:r>
              <a:rPr lang="es-ES" sz="3600" baseline="3000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rPr>
              <a:t>-</a:t>
            </a:r>
            <a:endParaRPr lang="en-GB" sz="3600" baseline="3000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>
            <a:off x="7086600" y="17526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rot="18733452" flipH="1">
            <a:off x="7505700" y="17907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rot="18733452" flipH="1">
            <a:off x="6438900" y="18669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6629400" y="2743200"/>
            <a:ext cx="533400" cy="1828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 flipH="1">
            <a:off x="6629400" y="5029200"/>
            <a:ext cx="304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 rot="18733452" flipH="1">
            <a:off x="7585869" y="4909344"/>
            <a:ext cx="87312" cy="5016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>
            <a:off x="7239000" y="5029200"/>
            <a:ext cx="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6172200" y="5257800"/>
            <a:ext cx="55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+</a:t>
            </a:r>
            <a:endParaRPr lang="en-GB" sz="3600" baseline="30000">
              <a:solidFill>
                <a:srgbClr val="FFFF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7010400" y="5226050"/>
            <a:ext cx="592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pitchFamily="18" charset="2"/>
                <a:ea typeface="ＭＳ Ｐゴシック" pitchFamily="34" charset="-128"/>
              </a:rPr>
              <a:t>n</a:t>
            </a:r>
            <a:r>
              <a:rPr lang="es-ES" sz="3600" baseline="-250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rPr>
              <a:t>e</a:t>
            </a:r>
            <a:endParaRPr lang="en-GB" sz="3600" baseline="-25000">
              <a:solidFill>
                <a:srgbClr val="FFFF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4191000" y="2971800"/>
            <a:ext cx="116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 dirty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e</a:t>
            </a:r>
            <a:r>
              <a:rPr lang="es-ES" sz="3600" baseline="30000" dirty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+    </a:t>
            </a:r>
            <a:r>
              <a:rPr lang="es-ES" sz="3600" dirty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e</a:t>
            </a:r>
            <a:r>
              <a:rPr lang="es-ES" sz="3600" baseline="30000" dirty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-</a:t>
            </a:r>
            <a:endParaRPr lang="en-GB" sz="3600" baseline="30000" dirty="0">
              <a:solidFill>
                <a:srgbClr val="FFFF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3886200" y="3733800"/>
            <a:ext cx="55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+</a:t>
            </a:r>
            <a:endParaRPr lang="en-GB" sz="3600" baseline="30000">
              <a:solidFill>
                <a:srgbClr val="FFFF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 flipH="1">
            <a:off x="4191000" y="35052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4572000" y="2133600"/>
            <a:ext cx="37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pitchFamily="18" charset="2"/>
                <a:ea typeface="ＭＳ Ｐゴシック" pitchFamily="34" charset="-128"/>
              </a:rPr>
              <a:t>g</a:t>
            </a:r>
            <a:endParaRPr lang="en-GB" sz="3600">
              <a:solidFill>
                <a:srgbClr val="FFFF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4800600" y="1219200"/>
            <a:ext cx="587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pitchFamily="18" charset="2"/>
                <a:ea typeface="ＭＳ Ｐゴシック" pitchFamily="34" charset="-128"/>
              </a:rPr>
              <a:t>p</a:t>
            </a:r>
            <a:r>
              <a:rPr lang="es-ES" sz="3600" baseline="3000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rPr>
              <a:t>0</a:t>
            </a:r>
            <a:endParaRPr lang="en-GB" sz="3600" baseline="3000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5105400" y="2133600"/>
            <a:ext cx="37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pitchFamily="18" charset="2"/>
                <a:ea typeface="ＭＳ Ｐゴシック" pitchFamily="34" charset="-128"/>
              </a:rPr>
              <a:t>g</a:t>
            </a:r>
            <a:endParaRPr lang="en-GB" sz="3600">
              <a:solidFill>
                <a:srgbClr val="FFFF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4419600" y="3733800"/>
            <a:ext cx="37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66FF66"/>
                </a:solidFill>
                <a:latin typeface="Symbol" pitchFamily="18" charset="2"/>
                <a:ea typeface="ＭＳ Ｐゴシック" pitchFamily="34" charset="-128"/>
              </a:rPr>
              <a:t>g</a:t>
            </a:r>
            <a:endParaRPr lang="en-GB" sz="3600">
              <a:solidFill>
                <a:srgbClr val="66FF66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 rot="18733452" flipH="1">
            <a:off x="4838700" y="27051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 flipH="1">
            <a:off x="4495800" y="27432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18" name="Line 26"/>
          <p:cNvSpPr>
            <a:spLocks noChangeShapeType="1"/>
          </p:cNvSpPr>
          <p:nvPr/>
        </p:nvSpPr>
        <p:spPr bwMode="auto">
          <a:xfrm rot="18733452" flipH="1">
            <a:off x="4457700" y="35433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19" name="Line 27"/>
          <p:cNvSpPr>
            <a:spLocks noChangeShapeType="1"/>
          </p:cNvSpPr>
          <p:nvPr/>
        </p:nvSpPr>
        <p:spPr bwMode="auto">
          <a:xfrm rot="18733452" flipH="1">
            <a:off x="5219700" y="35433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5181600" y="373380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-</a:t>
            </a:r>
            <a:endParaRPr lang="en-GB" sz="3600" baseline="30000">
              <a:solidFill>
                <a:srgbClr val="FFFF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3821" name="Line 29"/>
          <p:cNvSpPr>
            <a:spLocks noChangeShapeType="1"/>
          </p:cNvSpPr>
          <p:nvPr/>
        </p:nvSpPr>
        <p:spPr bwMode="auto">
          <a:xfrm flipH="1">
            <a:off x="4800600" y="19050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22" name="Line 30"/>
          <p:cNvSpPr>
            <a:spLocks noChangeShapeType="1"/>
          </p:cNvSpPr>
          <p:nvPr/>
        </p:nvSpPr>
        <p:spPr bwMode="auto">
          <a:xfrm rot="18733452" flipH="1">
            <a:off x="5067300" y="19431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23" name="Line 31"/>
          <p:cNvSpPr>
            <a:spLocks noChangeShapeType="1"/>
          </p:cNvSpPr>
          <p:nvPr/>
        </p:nvSpPr>
        <p:spPr bwMode="auto">
          <a:xfrm flipH="1">
            <a:off x="5943600" y="18288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24" name="Rectangle 32"/>
          <p:cNvSpPr>
            <a:spLocks noChangeArrowheads="1"/>
          </p:cNvSpPr>
          <p:nvPr/>
        </p:nvSpPr>
        <p:spPr bwMode="auto">
          <a:xfrm>
            <a:off x="3505200" y="4572000"/>
            <a:ext cx="55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+</a:t>
            </a:r>
            <a:endParaRPr lang="en-GB" sz="3600" baseline="30000">
              <a:solidFill>
                <a:srgbClr val="FFFF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3825" name="Rectangle 33"/>
          <p:cNvSpPr>
            <a:spLocks noChangeArrowheads="1"/>
          </p:cNvSpPr>
          <p:nvPr/>
        </p:nvSpPr>
        <p:spPr bwMode="auto">
          <a:xfrm>
            <a:off x="4114800" y="4572000"/>
            <a:ext cx="37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66FF66"/>
                </a:solidFill>
                <a:latin typeface="Symbol" pitchFamily="18" charset="2"/>
                <a:ea typeface="ＭＳ Ｐゴシック" pitchFamily="34" charset="-128"/>
              </a:rPr>
              <a:t>g</a:t>
            </a:r>
            <a:endParaRPr lang="en-GB" sz="3600">
              <a:solidFill>
                <a:srgbClr val="66FF66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33826" name="Line 34"/>
          <p:cNvSpPr>
            <a:spLocks noChangeShapeType="1"/>
          </p:cNvSpPr>
          <p:nvPr/>
        </p:nvSpPr>
        <p:spPr bwMode="auto">
          <a:xfrm flipH="1">
            <a:off x="3810000" y="43434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27" name="Line 35"/>
          <p:cNvSpPr>
            <a:spLocks noChangeShapeType="1"/>
          </p:cNvSpPr>
          <p:nvPr/>
        </p:nvSpPr>
        <p:spPr bwMode="auto">
          <a:xfrm rot="18733452" flipH="1">
            <a:off x="4152900" y="43053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28" name="Line 36"/>
          <p:cNvSpPr>
            <a:spLocks noChangeShapeType="1"/>
          </p:cNvSpPr>
          <p:nvPr/>
        </p:nvSpPr>
        <p:spPr bwMode="auto">
          <a:xfrm>
            <a:off x="7848600" y="2743200"/>
            <a:ext cx="1219200" cy="3200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29" name="Rectangle 37"/>
          <p:cNvSpPr>
            <a:spLocks noChangeArrowheads="1"/>
          </p:cNvSpPr>
          <p:nvPr/>
        </p:nvSpPr>
        <p:spPr bwMode="auto">
          <a:xfrm>
            <a:off x="7731125" y="5257800"/>
            <a:ext cx="598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pitchFamily="18" charset="2"/>
                <a:ea typeface="ＭＳ Ｐゴシック" pitchFamily="34" charset="-128"/>
              </a:rPr>
              <a:t>n</a:t>
            </a:r>
            <a:r>
              <a:rPr lang="es-ES" sz="3600" baseline="-25000">
                <a:solidFill>
                  <a:srgbClr val="FFFF00"/>
                </a:solidFill>
                <a:latin typeface="Symbol" pitchFamily="18" charset="2"/>
                <a:ea typeface="ＭＳ Ｐゴシック" pitchFamily="34" charset="-128"/>
              </a:rPr>
              <a:t>m</a:t>
            </a:r>
            <a:endParaRPr lang="en-GB" sz="3600" baseline="-25000">
              <a:solidFill>
                <a:srgbClr val="FFFF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238630" name="Text Box 38"/>
          <p:cNvSpPr txBox="1">
            <a:spLocks noChangeArrowheads="1"/>
          </p:cNvSpPr>
          <p:nvPr/>
        </p:nvSpPr>
        <p:spPr bwMode="auto">
          <a:xfrm>
            <a:off x="228600" y="1195388"/>
            <a:ext cx="3254375" cy="618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neutral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pions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   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are observed as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gamma rays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charged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pions</a:t>
            </a:r>
            <a:endParaRPr lang="en-US" sz="240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are observed as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neutrinos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ea typeface="ＭＳ Ｐゴシック" pitchFamily="34" charset="-128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3831" name="Rectangle 39"/>
          <p:cNvSpPr>
            <a:spLocks noChangeArrowheads="1"/>
          </p:cNvSpPr>
          <p:nvPr/>
        </p:nvSpPr>
        <p:spPr bwMode="auto">
          <a:xfrm>
            <a:off x="4114800" y="1219200"/>
            <a:ext cx="4343400" cy="1600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3833" name="Oval 41"/>
          <p:cNvSpPr>
            <a:spLocks noChangeArrowheads="1"/>
          </p:cNvSpPr>
          <p:nvPr/>
        </p:nvSpPr>
        <p:spPr bwMode="auto">
          <a:xfrm>
            <a:off x="5715000" y="22098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3834" name="Oval 42"/>
          <p:cNvSpPr>
            <a:spLocks noChangeArrowheads="1"/>
          </p:cNvSpPr>
          <p:nvPr/>
        </p:nvSpPr>
        <p:spPr bwMode="auto">
          <a:xfrm>
            <a:off x="7772400" y="53340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3835" name="Oval 43"/>
          <p:cNvSpPr>
            <a:spLocks noChangeArrowheads="1"/>
          </p:cNvSpPr>
          <p:nvPr/>
        </p:nvSpPr>
        <p:spPr bwMode="auto">
          <a:xfrm>
            <a:off x="4419600" y="22098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3836" name="Oval 44"/>
          <p:cNvSpPr>
            <a:spLocks noChangeArrowheads="1"/>
          </p:cNvSpPr>
          <p:nvPr/>
        </p:nvSpPr>
        <p:spPr bwMode="auto">
          <a:xfrm>
            <a:off x="5029200" y="22098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/>
        </p:nvGraphicFramePr>
        <p:xfrm>
          <a:off x="1600200" y="5562600"/>
          <a:ext cx="3249194" cy="834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6" name="Equation" r:id="rId6" imgW="939600" imgH="241200" progId="Equation.3">
                  <p:embed/>
                </p:oleObj>
              </mc:Choice>
              <mc:Fallback>
                <p:oleObj name="Equation" r:id="rId6" imgW="939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562600"/>
                        <a:ext cx="3249194" cy="834253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14685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6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0"/>
            <a:ext cx="8458200" cy="990600"/>
          </a:xfrm>
          <a:noFill/>
        </p:spPr>
        <p:txBody>
          <a:bodyPr/>
          <a:lstStyle/>
          <a:p>
            <a:pPr eaLnBrk="1" hangingPunct="1"/>
            <a:r>
              <a:rPr lang="en-US" sz="6000" b="1" baseline="30000">
                <a:solidFill>
                  <a:schemeClr val="bg1"/>
                </a:solidFill>
                <a:latin typeface="Comic Sans MS" charset="0"/>
              </a:rPr>
              <a:t/>
            </a:r>
            <a:br>
              <a:rPr lang="en-US" sz="6000" b="1" baseline="30000">
                <a:solidFill>
                  <a:schemeClr val="bg1"/>
                </a:solidFill>
                <a:latin typeface="Comic Sans MS" charset="0"/>
              </a:rPr>
            </a:br>
            <a:r>
              <a:rPr lang="en-US" sz="7200" baseline="30000">
                <a:solidFill>
                  <a:schemeClr val="bg1"/>
                </a:solidFill>
                <a:latin typeface="Symbol" charset="0"/>
              </a:rPr>
              <a:t>n</a:t>
            </a:r>
            <a:r>
              <a:rPr lang="en-US" sz="6000" baseline="3000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en-US" sz="6000" baseline="30000">
                <a:solidFill>
                  <a:schemeClr val="bg1"/>
                </a:solidFill>
                <a:latin typeface="Arial" charset="0"/>
              </a:rPr>
              <a:t>flux accompanying TeV gammas</a:t>
            </a:r>
          </a:p>
        </p:txBody>
      </p:sp>
      <p:graphicFrame>
        <p:nvGraphicFramePr>
          <p:cNvPr id="10138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09606"/>
              </p:ext>
            </p:extLst>
          </p:nvPr>
        </p:nvGraphicFramePr>
        <p:xfrm>
          <a:off x="1195388" y="1303338"/>
          <a:ext cx="7445375" cy="540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7" name="Equation" r:id="rId6" imgW="3009600" imgH="2184120" progId="Equation.3">
                  <p:embed/>
                </p:oleObj>
              </mc:Choice>
              <mc:Fallback>
                <p:oleObj name="Equation" r:id="rId6" imgW="3009600" imgH="2184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388" y="1303338"/>
                        <a:ext cx="7445375" cy="5402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81" name="Object 6"/>
          <p:cNvGraphicFramePr>
            <a:graphicFrameLocks noChangeAspect="1"/>
          </p:cNvGraphicFramePr>
          <p:nvPr/>
        </p:nvGraphicFramePr>
        <p:xfrm>
          <a:off x="6357938" y="5737225"/>
          <a:ext cx="26765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8" name="Equation" r:id="rId8" imgW="1193760" imgH="431640" progId="Equation.3">
                  <p:embed/>
                </p:oleObj>
              </mc:Choice>
              <mc:Fallback>
                <p:oleObj name="Equation" r:id="rId8" imgW="1193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8" y="5737225"/>
                        <a:ext cx="2676525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99854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0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0"/>
            <a:ext cx="8458200" cy="990600"/>
          </a:xfrm>
          <a:noFill/>
        </p:spPr>
        <p:txBody>
          <a:bodyPr/>
          <a:lstStyle/>
          <a:p>
            <a:pPr eaLnBrk="1" hangingPunct="1"/>
            <a:r>
              <a:rPr lang="en-US" sz="6000" b="1" baseline="3000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n-US" sz="6000" b="1" baseline="3000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7200" baseline="3000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6000" baseline="3000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6000" baseline="30000" smtClean="0">
                <a:solidFill>
                  <a:schemeClr val="bg1"/>
                </a:solidFill>
                <a:latin typeface="Arial" charset="0"/>
              </a:rPr>
              <a:t>flux accompanying TeV gammas</a:t>
            </a:r>
          </a:p>
        </p:txBody>
      </p:sp>
      <p:graphicFrame>
        <p:nvGraphicFramePr>
          <p:cNvPr id="10138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114833"/>
              </p:ext>
            </p:extLst>
          </p:nvPr>
        </p:nvGraphicFramePr>
        <p:xfrm>
          <a:off x="1195388" y="1303338"/>
          <a:ext cx="7445375" cy="540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1" name="Equation" r:id="rId6" imgW="3009600" imgH="2184120" progId="Equation.3">
                  <p:embed/>
                </p:oleObj>
              </mc:Choice>
              <mc:Fallback>
                <p:oleObj name="Equation" r:id="rId6" imgW="3009600" imgH="2184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388" y="1303338"/>
                        <a:ext cx="7445375" cy="5402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81" name="Object 6"/>
          <p:cNvGraphicFramePr>
            <a:graphicFrameLocks noChangeAspect="1"/>
          </p:cNvGraphicFramePr>
          <p:nvPr/>
        </p:nvGraphicFramePr>
        <p:xfrm>
          <a:off x="6357938" y="5737225"/>
          <a:ext cx="26765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2" name="Equation" r:id="rId8" imgW="1193760" imgH="431640" progId="Equation.3">
                  <p:embed/>
                </p:oleObj>
              </mc:Choice>
              <mc:Fallback>
                <p:oleObj name="Equation" r:id="rId8" imgW="1193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8" y="5737225"/>
                        <a:ext cx="2676525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98558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2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6248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4" r:id="rId4" imgW="12215873" imgH="2234921" progId="">
                  <p:embed/>
                </p:oleObj>
              </mc:Choice>
              <mc:Fallback>
                <p:oleObj r:id="rId4" imgW="12215873" imgH="223492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2484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4" name="Rectangle 3"/>
          <p:cNvSpPr>
            <a:spLocks noChangeArrowheads="1"/>
          </p:cNvSpPr>
          <p:nvPr/>
        </p:nvSpPr>
        <p:spPr bwMode="auto">
          <a:xfrm>
            <a:off x="-2133600" y="228600"/>
            <a:ext cx="975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FFFFFF"/>
                </a:solidFill>
                <a:latin typeface="Impact" charset="0"/>
                <a:ea typeface="ＭＳ Ｐゴシック" charset="0"/>
              </a:rPr>
              <a:t>cygnus region : Milagro </a:t>
            </a:r>
          </a:p>
        </p:txBody>
      </p:sp>
      <p:sp>
        <p:nvSpPr>
          <p:cNvPr id="102405" name="Rectangle 4"/>
          <p:cNvSpPr>
            <a:spLocks noChangeArrowheads="1"/>
          </p:cNvSpPr>
          <p:nvPr/>
        </p:nvSpPr>
        <p:spPr bwMode="auto">
          <a:xfrm>
            <a:off x="6248400" y="2133600"/>
            <a:ext cx="2895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</a:pPr>
            <a:r>
              <a:rPr lang="en-US" sz="2800">
                <a:solidFill>
                  <a:srgbClr val="FFFFFF"/>
                </a:solidFill>
                <a:latin typeface="Impact" charset="0"/>
                <a:ea typeface="ＭＳ Ｐゴシック" charset="0"/>
              </a:rPr>
              <a:t>Milagro</a:t>
            </a:r>
          </a:p>
          <a:p>
            <a:pPr marL="342900" indent="-342900" algn="ct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</a:pPr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  <a:p>
            <a:pPr marL="342900" indent="-342900" algn="ct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</a:pPr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</a:rPr>
              <a:t>translation of</a:t>
            </a:r>
          </a:p>
          <a:p>
            <a:pPr marL="342900" indent="-342900" algn="ct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</a:pPr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</a:rPr>
              <a:t>TeV gamma rays</a:t>
            </a:r>
          </a:p>
          <a:p>
            <a:pPr marL="342900" indent="-342900" algn="ct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</a:pPr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</a:rPr>
              <a:t>into</a:t>
            </a:r>
          </a:p>
          <a:p>
            <a:pPr marL="342900" indent="-342900" algn="ct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</a:pPr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</a:rPr>
              <a:t>TeV neutrinos</a:t>
            </a:r>
          </a:p>
          <a:p>
            <a:pPr marL="342900" indent="-342900" algn="ct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</a:pPr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2406" name="Text Box 5"/>
          <p:cNvSpPr txBox="1">
            <a:spLocks noChangeArrowheads="1"/>
          </p:cNvSpPr>
          <p:nvPr/>
        </p:nvSpPr>
        <p:spPr bwMode="auto">
          <a:xfrm>
            <a:off x="60325" y="1022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ahoma" charset="0"/>
            </a:endParaRPr>
          </a:p>
        </p:txBody>
      </p:sp>
      <p:grpSp>
        <p:nvGrpSpPr>
          <p:cNvPr id="102407" name="Group 6"/>
          <p:cNvGrpSpPr>
            <a:grpSpLocks/>
          </p:cNvGrpSpPr>
          <p:nvPr/>
        </p:nvGrpSpPr>
        <p:grpSpPr bwMode="auto">
          <a:xfrm>
            <a:off x="2103438" y="3230563"/>
            <a:ext cx="285750" cy="228600"/>
            <a:chOff x="3607" y="3214"/>
            <a:chExt cx="207" cy="186"/>
          </a:xfrm>
        </p:grpSpPr>
        <p:sp>
          <p:nvSpPr>
            <p:cNvPr id="102413" name="Line 7"/>
            <p:cNvSpPr>
              <a:spLocks noChangeShapeType="1"/>
            </p:cNvSpPr>
            <p:nvPr/>
          </p:nvSpPr>
          <p:spPr bwMode="auto">
            <a:xfrm>
              <a:off x="3607" y="3304"/>
              <a:ext cx="207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2414" name="Line 8"/>
            <p:cNvSpPr>
              <a:spLocks noChangeShapeType="1"/>
            </p:cNvSpPr>
            <p:nvPr/>
          </p:nvSpPr>
          <p:spPr bwMode="auto">
            <a:xfrm>
              <a:off x="3717" y="3214"/>
              <a:ext cx="0" cy="18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02408" name="Group 9"/>
          <p:cNvGrpSpPr>
            <a:grpSpLocks/>
          </p:cNvGrpSpPr>
          <p:nvPr/>
        </p:nvGrpSpPr>
        <p:grpSpPr bwMode="auto">
          <a:xfrm>
            <a:off x="2300288" y="3382963"/>
            <a:ext cx="174625" cy="174625"/>
            <a:chOff x="3607" y="3214"/>
            <a:chExt cx="207" cy="186"/>
          </a:xfrm>
        </p:grpSpPr>
        <p:sp>
          <p:nvSpPr>
            <p:cNvPr id="102411" name="Line 10"/>
            <p:cNvSpPr>
              <a:spLocks noChangeShapeType="1"/>
            </p:cNvSpPr>
            <p:nvPr/>
          </p:nvSpPr>
          <p:spPr bwMode="auto">
            <a:xfrm>
              <a:off x="3607" y="3304"/>
              <a:ext cx="207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2412" name="Line 11"/>
            <p:cNvSpPr>
              <a:spLocks noChangeShapeType="1"/>
            </p:cNvSpPr>
            <p:nvPr/>
          </p:nvSpPr>
          <p:spPr bwMode="auto">
            <a:xfrm>
              <a:off x="3717" y="3214"/>
              <a:ext cx="0" cy="18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102409" name="Picture 12" descr="Cygnus Morpholog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6248400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805" name="Rectangle 13"/>
          <p:cNvSpPr>
            <a:spLocks noChangeArrowheads="1"/>
          </p:cNvSpPr>
          <p:nvPr/>
        </p:nvSpPr>
        <p:spPr bwMode="auto">
          <a:xfrm>
            <a:off x="561975" y="5943600"/>
            <a:ext cx="80565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>
                <a:solidFill>
                  <a:srgbClr val="FFFFFF"/>
                </a:solidFill>
                <a:latin typeface="Arial" charset="0"/>
                <a:ea typeface="ＭＳ Ｐゴシック" charset="0"/>
              </a:rPr>
              <a:t>3 </a:t>
            </a:r>
            <a:r>
              <a:rPr lang="en-US" sz="3600" i="1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±</a:t>
            </a:r>
            <a:r>
              <a:rPr lang="en-US" sz="3600" i="1">
                <a:solidFill>
                  <a:srgbClr val="FFFFFF"/>
                </a:solidFill>
                <a:latin typeface="Arial" charset="0"/>
                <a:ea typeface="ＭＳ Ｐゴシック" charset="0"/>
              </a:rPr>
              <a:t> 1 </a:t>
            </a:r>
            <a:r>
              <a:rPr lang="en-US" sz="4400" i="1">
                <a:solidFill>
                  <a:srgbClr val="FFFFFF"/>
                </a:solidFill>
                <a:latin typeface="Symbol" charset="0"/>
                <a:ea typeface="ＭＳ Ｐゴシック" charset="0"/>
              </a:rPr>
              <a:t>n </a:t>
            </a:r>
            <a:r>
              <a:rPr lang="en-US" sz="3600" i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per year</a:t>
            </a:r>
            <a:r>
              <a:rPr lang="en-US" sz="4400" i="1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600" i="1">
                <a:solidFill>
                  <a:srgbClr val="FFFFFF"/>
                </a:solidFill>
                <a:latin typeface="Arial" charset="0"/>
                <a:ea typeface="ＭＳ Ｐゴシック" charset="0"/>
              </a:rPr>
              <a:t>in IceCube per source</a:t>
            </a:r>
          </a:p>
        </p:txBody>
      </p:sp>
    </p:spTree>
    <p:extLst>
      <p:ext uri="{BB962C8B-B14F-4D97-AF65-F5344CB8AC3E}">
        <p14:creationId xmlns:p14="http://schemas.microsoft.com/office/powerpoint/2010/main" val="22470032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5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0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272094"/>
              </p:ext>
            </p:extLst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0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410" y="970264"/>
            <a:ext cx="7318016" cy="55216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499" y="246978"/>
            <a:ext cx="6711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Arial"/>
                <a:cs typeface="Arial"/>
              </a:rPr>
              <a:t>y</a:t>
            </a:r>
            <a:r>
              <a:rPr lang="en-US" sz="2800" dirty="0" smtClean="0">
                <a:solidFill>
                  <a:prstClr val="white"/>
                </a:solidFill>
                <a:latin typeface="Arial"/>
                <a:cs typeface="Arial"/>
              </a:rPr>
              <a:t>ou have one guess: starburst galaxies ?</a:t>
            </a:r>
            <a:endParaRPr lang="en-US" sz="28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434284" y="4022184"/>
            <a:ext cx="1834533" cy="42338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68817" y="4445572"/>
            <a:ext cx="1058384" cy="246976"/>
          </a:xfrm>
          <a:prstGeom prst="line">
            <a:avLst/>
          </a:prstGeom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317025" y="1270056"/>
            <a:ext cx="188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astro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-ph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/0601695</a:t>
            </a:r>
          </a:p>
        </p:txBody>
      </p:sp>
    </p:spTree>
    <p:extLst>
      <p:ext uri="{BB962C8B-B14F-4D97-AF65-F5344CB8AC3E}">
        <p14:creationId xmlns:p14="http://schemas.microsoft.com/office/powerpoint/2010/main" val="202582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4034" name="Object 2"/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0" r:id="rId4" imgW="13549206" imgH="10158730" progId="">
                  <p:embed/>
                </p:oleObj>
              </mc:Choice>
              <mc:Fallback>
                <p:oleObj r:id="rId4" imgW="13549206" imgH="101587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4035" name="Rectangle 3"/>
          <p:cNvSpPr>
            <a:spLocks noChangeArrowheads="1"/>
          </p:cNvSpPr>
          <p:nvPr/>
        </p:nvSpPr>
        <p:spPr bwMode="auto">
          <a:xfrm>
            <a:off x="2819400" y="838200"/>
            <a:ext cx="2971800" cy="2819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36" name="Text Box 4"/>
          <p:cNvSpPr txBox="1">
            <a:spLocks noChangeArrowheads="1"/>
          </p:cNvSpPr>
          <p:nvPr/>
        </p:nvSpPr>
        <p:spPr bwMode="auto">
          <a:xfrm>
            <a:off x="94479" y="89124"/>
            <a:ext cx="6151291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neutrino detection probability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37" name="Text Box 5"/>
          <p:cNvSpPr txBox="1">
            <a:spLocks noChangeArrowheads="1"/>
          </p:cNvSpPr>
          <p:nvPr/>
        </p:nvSpPr>
        <p:spPr bwMode="auto">
          <a:xfrm>
            <a:off x="533400" y="914400"/>
            <a:ext cx="16896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neutrino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survives</a:t>
            </a:r>
          </a:p>
        </p:txBody>
      </p:sp>
      <p:sp>
        <p:nvSpPr>
          <p:cNvPr id="684038" name="Text Box 6"/>
          <p:cNvSpPr txBox="1">
            <a:spLocks noChangeArrowheads="1"/>
          </p:cNvSpPr>
          <p:nvPr/>
        </p:nvSpPr>
        <p:spPr bwMode="auto">
          <a:xfrm>
            <a:off x="6629400" y="914400"/>
            <a:ext cx="175901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neutrino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detected</a:t>
            </a:r>
          </a:p>
        </p:txBody>
      </p:sp>
      <p:sp>
        <p:nvSpPr>
          <p:cNvPr id="684039" name="Line 7"/>
          <p:cNvSpPr>
            <a:spLocks noChangeShapeType="1"/>
          </p:cNvSpPr>
          <p:nvPr/>
        </p:nvSpPr>
        <p:spPr bwMode="auto">
          <a:xfrm>
            <a:off x="3124200" y="2743200"/>
            <a:ext cx="0" cy="1905000"/>
          </a:xfrm>
          <a:prstGeom prst="line">
            <a:avLst/>
          </a:prstGeom>
          <a:noFill/>
          <a:ln w="762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40" name="Line 8"/>
          <p:cNvSpPr>
            <a:spLocks noChangeShapeType="1"/>
          </p:cNvSpPr>
          <p:nvPr/>
        </p:nvSpPr>
        <p:spPr bwMode="auto">
          <a:xfrm>
            <a:off x="4038600" y="2667000"/>
            <a:ext cx="0" cy="1709738"/>
          </a:xfrm>
          <a:prstGeom prst="line">
            <a:avLst/>
          </a:prstGeom>
          <a:noFill/>
          <a:ln w="57150">
            <a:solidFill>
              <a:srgbClr val="2929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41" name="Line 9"/>
          <p:cNvSpPr>
            <a:spLocks noChangeShapeType="1"/>
          </p:cNvSpPr>
          <p:nvPr/>
        </p:nvSpPr>
        <p:spPr bwMode="auto">
          <a:xfrm flipH="1">
            <a:off x="4876800" y="2774950"/>
            <a:ext cx="15875" cy="1644650"/>
          </a:xfrm>
          <a:prstGeom prst="line">
            <a:avLst/>
          </a:prstGeom>
          <a:noFill/>
          <a:ln w="57150">
            <a:solidFill>
              <a:srgbClr val="2929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42" name="Line 10"/>
          <p:cNvSpPr>
            <a:spLocks noChangeShapeType="1"/>
          </p:cNvSpPr>
          <p:nvPr/>
        </p:nvSpPr>
        <p:spPr bwMode="auto">
          <a:xfrm>
            <a:off x="4038600" y="4648200"/>
            <a:ext cx="0" cy="609600"/>
          </a:xfrm>
          <a:prstGeom prst="line">
            <a:avLst/>
          </a:prstGeom>
          <a:noFill/>
          <a:ln w="762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43" name="Line 11"/>
          <p:cNvSpPr>
            <a:spLocks noChangeShapeType="1"/>
          </p:cNvSpPr>
          <p:nvPr/>
        </p:nvSpPr>
        <p:spPr bwMode="auto">
          <a:xfrm flipH="1">
            <a:off x="4876800" y="4648200"/>
            <a:ext cx="15875" cy="609600"/>
          </a:xfrm>
          <a:prstGeom prst="line">
            <a:avLst/>
          </a:prstGeom>
          <a:noFill/>
          <a:ln w="762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44" name="Line 12"/>
          <p:cNvSpPr>
            <a:spLocks noChangeShapeType="1"/>
          </p:cNvSpPr>
          <p:nvPr/>
        </p:nvSpPr>
        <p:spPr bwMode="auto">
          <a:xfrm flipV="1">
            <a:off x="3124200" y="4648200"/>
            <a:ext cx="0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45" name="Text Box 13"/>
          <p:cNvSpPr txBox="1">
            <a:spLocks noChangeArrowheads="1"/>
          </p:cNvSpPr>
          <p:nvPr/>
        </p:nvSpPr>
        <p:spPr bwMode="auto">
          <a:xfrm>
            <a:off x="6965950" y="3328988"/>
            <a:ext cx="36830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 anchorCtr="1">
            <a:spAutoFit/>
          </a:bodyPr>
          <a:lstStyle/>
          <a:p>
            <a:pPr defTabSz="914400" eaLnBrk="0" fontAlgn="base" hangingPunct="0">
              <a:lnSpc>
                <a:spcPct val="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B2B2B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</a:rPr>
              <a:t>~</a:t>
            </a:r>
          </a:p>
          <a:p>
            <a:pPr defTabSz="914400" eaLnBrk="0" fontAlgn="base" hangingPunct="0">
              <a:lnSpc>
                <a:spcPct val="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B2B2B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</a:rPr>
              <a:t>_</a:t>
            </a:r>
          </a:p>
        </p:txBody>
      </p:sp>
      <p:sp>
        <p:nvSpPr>
          <p:cNvPr id="684046" name="Text Box 14"/>
          <p:cNvSpPr txBox="1">
            <a:spLocks noChangeArrowheads="1"/>
          </p:cNvSpPr>
          <p:nvPr/>
        </p:nvSpPr>
        <p:spPr bwMode="auto">
          <a:xfrm>
            <a:off x="5181600" y="1981200"/>
            <a:ext cx="3906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</a:rPr>
              <a:t>L</a:t>
            </a:r>
          </a:p>
        </p:txBody>
      </p:sp>
      <p:sp>
        <p:nvSpPr>
          <p:cNvPr id="684047" name="Line 15"/>
          <p:cNvSpPr>
            <a:spLocks noChangeShapeType="1"/>
          </p:cNvSpPr>
          <p:nvPr/>
        </p:nvSpPr>
        <p:spPr bwMode="auto">
          <a:xfrm flipV="1">
            <a:off x="5334000" y="1371600"/>
            <a:ext cx="0" cy="6096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48" name="Line 16"/>
          <p:cNvSpPr>
            <a:spLocks noChangeShapeType="1"/>
          </p:cNvSpPr>
          <p:nvPr/>
        </p:nvSpPr>
        <p:spPr bwMode="auto">
          <a:xfrm>
            <a:off x="5334000" y="2514600"/>
            <a:ext cx="0" cy="6096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49" name="Line 17"/>
          <p:cNvSpPr>
            <a:spLocks noChangeShapeType="1"/>
          </p:cNvSpPr>
          <p:nvPr/>
        </p:nvSpPr>
        <p:spPr bwMode="auto">
          <a:xfrm>
            <a:off x="5334000" y="1371600"/>
            <a:ext cx="152400" cy="2286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50" name="Line 18"/>
          <p:cNvSpPr>
            <a:spLocks noChangeShapeType="1"/>
          </p:cNvSpPr>
          <p:nvPr/>
        </p:nvSpPr>
        <p:spPr bwMode="auto">
          <a:xfrm flipV="1">
            <a:off x="5334000" y="2895600"/>
            <a:ext cx="228600" cy="2286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51" name="Line 19"/>
          <p:cNvSpPr>
            <a:spLocks noChangeShapeType="1"/>
          </p:cNvSpPr>
          <p:nvPr/>
        </p:nvSpPr>
        <p:spPr bwMode="auto">
          <a:xfrm flipV="1">
            <a:off x="5486400" y="838200"/>
            <a:ext cx="0" cy="7620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52" name="Line 20"/>
          <p:cNvSpPr>
            <a:spLocks noChangeShapeType="1"/>
          </p:cNvSpPr>
          <p:nvPr/>
        </p:nvSpPr>
        <p:spPr bwMode="auto">
          <a:xfrm>
            <a:off x="5562600" y="2895600"/>
            <a:ext cx="0" cy="7620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53" name="Line 21"/>
          <p:cNvSpPr>
            <a:spLocks noChangeShapeType="1"/>
          </p:cNvSpPr>
          <p:nvPr/>
        </p:nvSpPr>
        <p:spPr bwMode="auto">
          <a:xfrm rot="120000">
            <a:off x="4791075" y="4365625"/>
            <a:ext cx="219075" cy="171450"/>
          </a:xfrm>
          <a:prstGeom prst="line">
            <a:avLst/>
          </a:prstGeom>
          <a:noFill/>
          <a:ln w="57150">
            <a:solidFill>
              <a:srgbClr val="2929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54" name="Line 22"/>
          <p:cNvSpPr>
            <a:spLocks noChangeShapeType="1"/>
          </p:cNvSpPr>
          <p:nvPr/>
        </p:nvSpPr>
        <p:spPr bwMode="auto">
          <a:xfrm rot="120000" flipH="1">
            <a:off x="4800600" y="4343400"/>
            <a:ext cx="203200" cy="228600"/>
          </a:xfrm>
          <a:prstGeom prst="line">
            <a:avLst/>
          </a:prstGeom>
          <a:noFill/>
          <a:ln w="57150">
            <a:solidFill>
              <a:srgbClr val="2929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55" name="Line 23"/>
          <p:cNvSpPr>
            <a:spLocks noChangeShapeType="1"/>
          </p:cNvSpPr>
          <p:nvPr/>
        </p:nvSpPr>
        <p:spPr bwMode="auto">
          <a:xfrm rot="120000">
            <a:off x="2978150" y="2613025"/>
            <a:ext cx="219075" cy="171450"/>
          </a:xfrm>
          <a:prstGeom prst="line">
            <a:avLst/>
          </a:prstGeom>
          <a:noFill/>
          <a:ln w="57150">
            <a:solidFill>
              <a:srgbClr val="2929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56" name="Line 24"/>
          <p:cNvSpPr>
            <a:spLocks noChangeShapeType="1"/>
          </p:cNvSpPr>
          <p:nvPr/>
        </p:nvSpPr>
        <p:spPr bwMode="auto">
          <a:xfrm rot="120000" flipH="1">
            <a:off x="2971800" y="2590800"/>
            <a:ext cx="219075" cy="255588"/>
          </a:xfrm>
          <a:prstGeom prst="line">
            <a:avLst/>
          </a:prstGeom>
          <a:noFill/>
          <a:ln w="57150">
            <a:solidFill>
              <a:srgbClr val="2929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57" name="Line 25"/>
          <p:cNvSpPr>
            <a:spLocks noChangeShapeType="1"/>
          </p:cNvSpPr>
          <p:nvPr/>
        </p:nvSpPr>
        <p:spPr bwMode="auto">
          <a:xfrm rot="120000">
            <a:off x="3892550" y="2613025"/>
            <a:ext cx="219075" cy="171450"/>
          </a:xfrm>
          <a:prstGeom prst="line">
            <a:avLst/>
          </a:prstGeom>
          <a:noFill/>
          <a:ln w="57150">
            <a:solidFill>
              <a:srgbClr val="2929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58" name="Line 26"/>
          <p:cNvSpPr>
            <a:spLocks noChangeShapeType="1"/>
          </p:cNvSpPr>
          <p:nvPr/>
        </p:nvSpPr>
        <p:spPr bwMode="auto">
          <a:xfrm rot="120000" flipH="1">
            <a:off x="3886200" y="2590800"/>
            <a:ext cx="219075" cy="255588"/>
          </a:xfrm>
          <a:prstGeom prst="line">
            <a:avLst/>
          </a:prstGeom>
          <a:noFill/>
          <a:ln w="57150">
            <a:solidFill>
              <a:srgbClr val="2929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59" name="Line 27"/>
          <p:cNvSpPr>
            <a:spLocks noChangeShapeType="1"/>
          </p:cNvSpPr>
          <p:nvPr/>
        </p:nvSpPr>
        <p:spPr bwMode="auto">
          <a:xfrm rot="120000">
            <a:off x="4787900" y="2611438"/>
            <a:ext cx="239713" cy="206375"/>
          </a:xfrm>
          <a:prstGeom prst="line">
            <a:avLst/>
          </a:prstGeom>
          <a:noFill/>
          <a:ln w="57150">
            <a:solidFill>
              <a:srgbClr val="2929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60" name="Line 28"/>
          <p:cNvSpPr>
            <a:spLocks noChangeShapeType="1"/>
          </p:cNvSpPr>
          <p:nvPr/>
        </p:nvSpPr>
        <p:spPr bwMode="auto">
          <a:xfrm rot="120000" flipH="1">
            <a:off x="4784725" y="2590800"/>
            <a:ext cx="219075" cy="255588"/>
          </a:xfrm>
          <a:prstGeom prst="line">
            <a:avLst/>
          </a:prstGeom>
          <a:noFill/>
          <a:ln w="57150">
            <a:solidFill>
              <a:srgbClr val="2929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61" name="Line 29"/>
          <p:cNvSpPr>
            <a:spLocks noChangeShapeType="1"/>
          </p:cNvSpPr>
          <p:nvPr/>
        </p:nvSpPr>
        <p:spPr bwMode="auto">
          <a:xfrm rot="120000">
            <a:off x="3962400" y="4381500"/>
            <a:ext cx="225425" cy="190500"/>
          </a:xfrm>
          <a:prstGeom prst="line">
            <a:avLst/>
          </a:prstGeom>
          <a:noFill/>
          <a:ln w="57150">
            <a:solidFill>
              <a:srgbClr val="2929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62" name="Line 30"/>
          <p:cNvSpPr>
            <a:spLocks noChangeShapeType="1"/>
          </p:cNvSpPr>
          <p:nvPr/>
        </p:nvSpPr>
        <p:spPr bwMode="auto">
          <a:xfrm rot="120000" flipH="1">
            <a:off x="3886200" y="4343400"/>
            <a:ext cx="219075" cy="255588"/>
          </a:xfrm>
          <a:prstGeom prst="line">
            <a:avLst/>
          </a:prstGeom>
          <a:noFill/>
          <a:ln w="57150">
            <a:solidFill>
              <a:srgbClr val="2929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84063" name="Text Box 31"/>
          <p:cNvSpPr txBox="1">
            <a:spLocks noChangeArrowheads="1"/>
          </p:cNvSpPr>
          <p:nvPr/>
        </p:nvSpPr>
        <p:spPr bwMode="auto">
          <a:xfrm>
            <a:off x="3124200" y="3505200"/>
            <a:ext cx="91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292929"/>
                </a:solidFill>
                <a:latin typeface="Symbol" charset="0"/>
                <a:ea typeface="ＭＳ Ｐゴシック" charset="0"/>
              </a:rPr>
              <a:t>n</a:t>
            </a:r>
            <a:r>
              <a:rPr lang="en-US" sz="4400" b="1" baseline="-25000">
                <a:solidFill>
                  <a:srgbClr val="292929"/>
                </a:solidFill>
                <a:latin typeface="Times New Roman" charset="0"/>
                <a:ea typeface="ＭＳ Ｐゴシック" charset="0"/>
              </a:rPr>
              <a:t>e</a:t>
            </a:r>
            <a:endParaRPr lang="en-US" sz="4400" b="1">
              <a:solidFill>
                <a:srgbClr val="292929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84064" name="Text Box 32"/>
          <p:cNvSpPr txBox="1">
            <a:spLocks noChangeArrowheads="1"/>
          </p:cNvSpPr>
          <p:nvPr/>
        </p:nvSpPr>
        <p:spPr bwMode="auto">
          <a:xfrm>
            <a:off x="4038600" y="3505200"/>
            <a:ext cx="4778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292929"/>
                </a:solidFill>
                <a:latin typeface="Symbol" charset="0"/>
                <a:ea typeface="ＭＳ Ｐゴシック" charset="0"/>
              </a:rPr>
              <a:t>m</a:t>
            </a:r>
          </a:p>
        </p:txBody>
      </p:sp>
      <p:sp>
        <p:nvSpPr>
          <p:cNvPr id="684065" name="Text Box 33"/>
          <p:cNvSpPr txBox="1">
            <a:spLocks noChangeArrowheads="1"/>
          </p:cNvSpPr>
          <p:nvPr/>
        </p:nvSpPr>
        <p:spPr bwMode="auto">
          <a:xfrm>
            <a:off x="5013325" y="3505200"/>
            <a:ext cx="396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292929"/>
                </a:solidFill>
                <a:latin typeface="Symbol" charset="0"/>
                <a:ea typeface="ＭＳ Ｐゴシック" charset="0"/>
              </a:rPr>
              <a:t>t</a:t>
            </a:r>
            <a:endParaRPr lang="en-US" sz="4000" b="1">
              <a:solidFill>
                <a:srgbClr val="292929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84066" name="Text Box 34"/>
          <p:cNvSpPr txBox="1">
            <a:spLocks noChangeArrowheads="1"/>
          </p:cNvSpPr>
          <p:nvPr/>
        </p:nvSpPr>
        <p:spPr bwMode="auto">
          <a:xfrm>
            <a:off x="4038600" y="4572000"/>
            <a:ext cx="647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292929"/>
                </a:solidFill>
                <a:latin typeface="Symbol" charset="0"/>
                <a:ea typeface="ＭＳ Ｐゴシック" charset="0"/>
              </a:rPr>
              <a:t>n</a:t>
            </a:r>
            <a:r>
              <a:rPr lang="en-US" sz="4000" b="1" baseline="-25000">
                <a:solidFill>
                  <a:srgbClr val="292929"/>
                </a:solidFill>
                <a:latin typeface="Symbol" charset="0"/>
                <a:ea typeface="ＭＳ Ｐゴシック" charset="0"/>
              </a:rPr>
              <a:t>m</a:t>
            </a:r>
            <a:endParaRPr lang="en-US" sz="4000" b="1">
              <a:solidFill>
                <a:srgbClr val="292929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84067" name="Text Box 35"/>
          <p:cNvSpPr txBox="1">
            <a:spLocks noChangeArrowheads="1"/>
          </p:cNvSpPr>
          <p:nvPr/>
        </p:nvSpPr>
        <p:spPr bwMode="auto">
          <a:xfrm>
            <a:off x="4962525" y="4575175"/>
            <a:ext cx="600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292929"/>
                </a:solidFill>
                <a:latin typeface="Symbol" charset="0"/>
                <a:ea typeface="ＭＳ Ｐゴシック" charset="0"/>
              </a:rPr>
              <a:t>n</a:t>
            </a:r>
            <a:r>
              <a:rPr lang="en-US" sz="4000" b="1" baseline="-25000">
                <a:solidFill>
                  <a:srgbClr val="292929"/>
                </a:solidFill>
                <a:latin typeface="Symbol" charset="0"/>
                <a:ea typeface="ＭＳ Ｐゴシック" charset="0"/>
              </a:rPr>
              <a:t>t</a:t>
            </a:r>
            <a:endParaRPr lang="en-US" sz="4000" b="1">
              <a:solidFill>
                <a:srgbClr val="292929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684068" name="Text Box 36"/>
          <p:cNvSpPr txBox="1">
            <a:spLocks noChangeArrowheads="1"/>
          </p:cNvSpPr>
          <p:nvPr/>
        </p:nvSpPr>
        <p:spPr bwMode="auto">
          <a:xfrm>
            <a:off x="6145213" y="5826125"/>
            <a:ext cx="2617787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5400" b="1" baseline="-25000">
              <a:solidFill>
                <a:srgbClr val="000000"/>
              </a:solidFill>
              <a:latin typeface="Symbol" charset="0"/>
              <a:ea typeface="ＭＳ Ｐゴシック" charset="0"/>
            </a:endParaRPr>
          </a:p>
        </p:txBody>
      </p:sp>
      <p:graphicFrame>
        <p:nvGraphicFramePr>
          <p:cNvPr id="684069" name="Object 37"/>
          <p:cNvGraphicFramePr>
            <a:graphicFrameLocks noChangeAspect="1"/>
          </p:cNvGraphicFramePr>
          <p:nvPr/>
        </p:nvGraphicFramePr>
        <p:xfrm>
          <a:off x="736600" y="2057400"/>
          <a:ext cx="1397000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1" name="Equation" r:id="rId6" imgW="279360" imgH="330120" progId="Equation.3">
                  <p:embed/>
                </p:oleObj>
              </mc:Choice>
              <mc:Fallback>
                <p:oleObj name="Equation" r:id="rId6" imgW="27936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600" y="2057400"/>
                        <a:ext cx="1397000" cy="165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70" name="Object 38"/>
          <p:cNvGraphicFramePr>
            <a:graphicFrameLocks noChangeAspect="1"/>
          </p:cNvGraphicFramePr>
          <p:nvPr/>
        </p:nvGraphicFramePr>
        <p:xfrm>
          <a:off x="6751638" y="2209800"/>
          <a:ext cx="1630362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2" name="Equation" r:id="rId8" imgW="469800" imgH="812520" progId="Equation.3">
                  <p:embed/>
                </p:oleObj>
              </mc:Choice>
              <mc:Fallback>
                <p:oleObj name="Equation" r:id="rId8" imgW="469800" imgH="81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1638" y="2209800"/>
                        <a:ext cx="1630362" cy="2819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71" name="Object 39"/>
          <p:cNvGraphicFramePr>
            <a:graphicFrameLocks noChangeAspect="1"/>
          </p:cNvGraphicFramePr>
          <p:nvPr/>
        </p:nvGraphicFramePr>
        <p:xfrm>
          <a:off x="6108700" y="5729288"/>
          <a:ext cx="2654300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3" name="Equation" r:id="rId10" imgW="736560" imgH="228600" progId="Equation.3">
                  <p:embed/>
                </p:oleObj>
              </mc:Choice>
              <mc:Fallback>
                <p:oleObj name="Equation" r:id="rId10" imgW="736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8700" y="5729288"/>
                        <a:ext cx="2654300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72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289981"/>
              </p:ext>
            </p:extLst>
          </p:nvPr>
        </p:nvGraphicFramePr>
        <p:xfrm>
          <a:off x="138113" y="5484813"/>
          <a:ext cx="5002212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4" name="Equation" r:id="rId12" imgW="2032000" imgH="533400" progId="Equation.3">
                  <p:embed/>
                </p:oleObj>
              </mc:Choice>
              <mc:Fallback>
                <p:oleObj name="Equation" r:id="rId12" imgW="20320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3" y="5484813"/>
                        <a:ext cx="5002212" cy="1314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7832478"/>
      </p:ext>
    </p:extLst>
  </p:cSld>
  <p:clrMapOvr>
    <a:masterClrMapping/>
  </p:clrMapOvr>
  <p:transition xmlns:p14="http://schemas.microsoft.com/office/powerpoint/2010/main">
    <p:cover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792445"/>
              </p:ext>
            </p:extLst>
          </p:nvPr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r:id="rId3" imgW="13549206" imgH="10158730" progId="">
                  <p:embed/>
                </p:oleObj>
              </mc:Choice>
              <mc:Fallback>
                <p:oleObj r:id="rId3" imgW="13549206" imgH="101587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099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6478588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247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7938" name="Object 2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r:id="rId4" imgW="13549206" imgH="10158730" progId="">
                  <p:embed/>
                </p:oleObj>
              </mc:Choice>
              <mc:Fallback>
                <p:oleObj r:id="rId4" imgW="13549206" imgH="101587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7939" name="AutoShape 3"/>
          <p:cNvSpPr>
            <a:spLocks noChangeArrowheads="1"/>
          </p:cNvSpPr>
          <p:nvPr/>
        </p:nvSpPr>
        <p:spPr bwMode="auto">
          <a:xfrm>
            <a:off x="2590800" y="990600"/>
            <a:ext cx="7543800" cy="68580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pic>
        <p:nvPicPr>
          <p:cNvPr id="8079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65225"/>
            <a:ext cx="6096000" cy="565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07941" name="Text Box 5"/>
          <p:cNvSpPr txBox="1">
            <a:spLocks noChangeArrowheads="1"/>
          </p:cNvSpPr>
          <p:nvPr/>
        </p:nvSpPr>
        <p:spPr bwMode="auto">
          <a:xfrm>
            <a:off x="76200" y="76200"/>
            <a:ext cx="2101006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muon</a:t>
            </a: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range</a:t>
            </a:r>
          </a:p>
        </p:txBody>
      </p:sp>
    </p:spTree>
    <p:extLst>
      <p:ext uri="{BB962C8B-B14F-4D97-AF65-F5344CB8AC3E}">
        <p14:creationId xmlns:p14="http://schemas.microsoft.com/office/powerpoint/2010/main" val="3473623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922096"/>
              </p:ext>
            </p:extLst>
          </p:nvPr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6" r:id="rId4" imgW="13549206" imgH="10158730" progId="">
                  <p:embed/>
                </p:oleObj>
              </mc:Choice>
              <mc:Fallback>
                <p:oleObj r:id="rId4" imgW="13549206" imgH="101587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1012" name="Rectangle 4"/>
          <p:cNvSpPr>
            <a:spLocks noChangeArrowheads="1"/>
          </p:cNvSpPr>
          <p:nvPr/>
        </p:nvSpPr>
        <p:spPr bwMode="auto">
          <a:xfrm>
            <a:off x="0" y="4800600"/>
            <a:ext cx="9144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baseline="-25000">
              <a:solidFill>
                <a:srgbClr val="FFFFFF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81101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1057" y="152401"/>
            <a:ext cx="4304874" cy="738852"/>
          </a:xfrm>
          <a:solidFill>
            <a:schemeClr val="tx1">
              <a:lumMod val="65000"/>
              <a:lumOff val="35000"/>
            </a:schemeClr>
          </a:solidFill>
          <a:ln/>
          <a:extLst/>
        </p:spPr>
        <p:txBody>
          <a:bodyPr/>
          <a:lstStyle/>
          <a:p>
            <a:r>
              <a:rPr lang="en-US" sz="2800" dirty="0">
                <a:solidFill>
                  <a:srgbClr val="FFFFFF"/>
                </a:solidFill>
                <a:latin typeface="Arial" charset="0"/>
              </a:rPr>
              <a:t>neutrino and </a:t>
            </a:r>
            <a:r>
              <a:rPr lang="en-US" sz="2800" dirty="0" err="1">
                <a:solidFill>
                  <a:srgbClr val="FFFFFF"/>
                </a:solidFill>
                <a:latin typeface="Arial" charset="0"/>
              </a:rPr>
              <a:t>muon</a:t>
            </a:r>
            <a:r>
              <a:rPr lang="en-US" sz="2800" dirty="0">
                <a:solidFill>
                  <a:srgbClr val="FFFFFF"/>
                </a:solidFill>
                <a:latin typeface="Arial" charset="0"/>
              </a:rPr>
              <a:t> area</a:t>
            </a:r>
            <a:endParaRPr lang="en-US" sz="2800" dirty="0">
              <a:latin typeface="Arial" charset="0"/>
            </a:endParaRPr>
          </a:p>
        </p:txBody>
      </p:sp>
      <p:graphicFrame>
        <p:nvGraphicFramePr>
          <p:cNvPr id="811014" name="Object 6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66978672"/>
              </p:ext>
            </p:extLst>
          </p:nvPr>
        </p:nvGraphicFramePr>
        <p:xfrm>
          <a:off x="609600" y="1754026"/>
          <a:ext cx="7629525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7" name="Equation" r:id="rId6" imgW="2209680" imgH="736560" progId="Equation.3">
                  <p:embed/>
                </p:oleObj>
              </mc:Choice>
              <mc:Fallback>
                <p:oleObj name="Equation" r:id="rId6" imgW="220968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754026"/>
                        <a:ext cx="7629525" cy="254317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10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422953"/>
              </p:ext>
            </p:extLst>
          </p:nvPr>
        </p:nvGraphicFramePr>
        <p:xfrm>
          <a:off x="673418" y="5681093"/>
          <a:ext cx="3511273" cy="1010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Equation" r:id="rId8" imgW="838080" imgH="241200" progId="Equation.3">
                  <p:embed/>
                </p:oleObj>
              </mc:Choice>
              <mc:Fallback>
                <p:oleObj name="Equation" r:id="rId8" imgW="838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418" y="5681093"/>
                        <a:ext cx="3511273" cy="101094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33282" y="5733380"/>
            <a:ext cx="3913902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correct for Earth absorption</a:t>
            </a:r>
          </a:p>
          <a:p>
            <a:r>
              <a:rPr lang="en-US" sz="2400" dirty="0" smtClean="0"/>
              <a:t>           </a:t>
            </a:r>
            <a:r>
              <a:rPr lang="en-US" sz="2400" dirty="0" err="1" smtClean="0"/>
              <a:t>hep-ph</a:t>
            </a:r>
            <a:r>
              <a:rPr lang="en-US" sz="2400" dirty="0" smtClean="0"/>
              <a:t>/0502223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968151"/>
      </p:ext>
    </p:extLst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1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6835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kallen_halzen">
  <a:themeElements>
    <a:clrScheme name="kallen_halze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llen_halze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kallen_halze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llen_halze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Blank Presentation">
  <a:themeElements>
    <a:clrScheme name="2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5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kallen_halzen">
  <a:themeElements>
    <a:clrScheme name="kallen_halze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llen_halze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llen_halze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llen_halze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Default Design">
  <a:themeElements>
    <a:clrScheme name="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7_Default Design">
      <a:majorFont>
        <a:latin typeface="Bitstream Vera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1_Default Design">
  <a:themeElements>
    <a:clrScheme name="5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Default Design">
  <a:themeElements>
    <a:clrScheme name="10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0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0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4_Default Design">
  <a:themeElements>
    <a:clrScheme name="9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9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9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lank Presentation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5F057F"/>
    </a:dk1>
    <a:lt1>
      <a:srgbClr val="FBFF73"/>
    </a:lt1>
    <a:dk2>
      <a:srgbClr val="853EA8"/>
    </a:dk2>
    <a:lt2>
      <a:srgbClr val="000000"/>
    </a:lt2>
    <a:accent1>
      <a:srgbClr val="FFF397"/>
    </a:accent1>
    <a:accent2>
      <a:srgbClr val="333399"/>
    </a:accent2>
    <a:accent3>
      <a:srgbClr val="C2AFD1"/>
    </a:accent3>
    <a:accent4>
      <a:srgbClr val="D6DA61"/>
    </a:accent4>
    <a:accent5>
      <a:srgbClr val="FFF8C9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222EAE"/>
    </a:dk1>
    <a:lt1>
      <a:srgbClr val="FFF580"/>
    </a:lt1>
    <a:dk2>
      <a:srgbClr val="8CB7FF"/>
    </a:dk2>
    <a:lt2>
      <a:srgbClr val="3E087F"/>
    </a:lt2>
    <a:accent1>
      <a:srgbClr val="BBE0E3"/>
    </a:accent1>
    <a:accent2>
      <a:srgbClr val="333399"/>
    </a:accent2>
    <a:accent3>
      <a:srgbClr val="FFF9C0"/>
    </a:accent3>
    <a:accent4>
      <a:srgbClr val="1B2694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640868"/>
    </a:dk1>
    <a:lt1>
      <a:srgbClr val="EDE1FF"/>
    </a:lt1>
    <a:dk2>
      <a:srgbClr val="962FB5"/>
    </a:dk2>
    <a:lt2>
      <a:srgbClr val="000000"/>
    </a:lt2>
    <a:accent1>
      <a:srgbClr val="BBE0E3"/>
    </a:accent1>
    <a:accent2>
      <a:srgbClr val="333399"/>
    </a:accent2>
    <a:accent3>
      <a:srgbClr val="C9ADD7"/>
    </a:accent3>
    <a:accent4>
      <a:srgbClr val="CAC0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34087F"/>
    </a:dk1>
    <a:lt1>
      <a:srgbClr val="C5D8FF"/>
    </a:lt1>
    <a:dk2>
      <a:srgbClr val="661CDC"/>
    </a:dk2>
    <a:lt2>
      <a:srgbClr val="000000"/>
    </a:lt2>
    <a:accent1>
      <a:srgbClr val="BBE0E3"/>
    </a:accent1>
    <a:accent2>
      <a:srgbClr val="333399"/>
    </a:accent2>
    <a:accent3>
      <a:srgbClr val="B8ABEB"/>
    </a:accent3>
    <a:accent4>
      <a:srgbClr val="A8B8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2A087F"/>
    </a:dk1>
    <a:lt1>
      <a:srgbClr val="BDE0FF"/>
    </a:lt1>
    <a:dk2>
      <a:srgbClr val="322B8C"/>
    </a:dk2>
    <a:lt2>
      <a:srgbClr val="FFE978"/>
    </a:lt2>
    <a:accent1>
      <a:srgbClr val="FF7614"/>
    </a:accent1>
    <a:accent2>
      <a:srgbClr val="333399"/>
    </a:accent2>
    <a:accent3>
      <a:srgbClr val="ADACC5"/>
    </a:accent3>
    <a:accent4>
      <a:srgbClr val="A1BFDA"/>
    </a:accent4>
    <a:accent5>
      <a:srgbClr val="FFBD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3A1C7F"/>
    </a:dk1>
    <a:lt1>
      <a:srgbClr val="99FFFC"/>
    </a:lt1>
    <a:dk2>
      <a:srgbClr val="148E9E"/>
    </a:dk2>
    <a:lt2>
      <a:srgbClr val="FFE6C0"/>
    </a:lt2>
    <a:accent1>
      <a:srgbClr val="BBE0E3"/>
    </a:accent1>
    <a:accent2>
      <a:srgbClr val="333399"/>
    </a:accent2>
    <a:accent3>
      <a:srgbClr val="AAC6CC"/>
    </a:accent3>
    <a:accent4>
      <a:srgbClr val="82DAD7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1036</Words>
  <Application>Microsoft Macintosh PowerPoint</Application>
  <PresentationFormat>On-screen Show (4:3)</PresentationFormat>
  <Paragraphs>330</Paragraphs>
  <Slides>44</Slides>
  <Notes>25</Notes>
  <HiddenSlides>9</HiddenSlides>
  <MMClips>0</MMClips>
  <ScaleCrop>false</ScaleCrop>
  <HeadingPairs>
    <vt:vector size="6" baseType="variant">
      <vt:variant>
        <vt:lpstr>Theme</vt:lpstr>
      </vt:variant>
      <vt:variant>
        <vt:i4>22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69" baseType="lpstr">
      <vt:lpstr>2_kallen_halzen</vt:lpstr>
      <vt:lpstr>10_Default Design</vt:lpstr>
      <vt:lpstr>14_Default Design</vt:lpstr>
      <vt:lpstr>1_Office Theme</vt:lpstr>
      <vt:lpstr>7_Default Design</vt:lpstr>
      <vt:lpstr>2_Office Theme</vt:lpstr>
      <vt:lpstr>3_Default Design</vt:lpstr>
      <vt:lpstr>3_Blank Presentation</vt:lpstr>
      <vt:lpstr>1_Blank Presentation</vt:lpstr>
      <vt:lpstr>2_Blank Presentation</vt:lpstr>
      <vt:lpstr>5_Default Design</vt:lpstr>
      <vt:lpstr>Blank Presentation</vt:lpstr>
      <vt:lpstr>8_Default Design</vt:lpstr>
      <vt:lpstr>Custom Design</vt:lpstr>
      <vt:lpstr>kallen_halzen</vt:lpstr>
      <vt:lpstr>9_Default Design</vt:lpstr>
      <vt:lpstr>6_Blank Presentation</vt:lpstr>
      <vt:lpstr>1_Custom Design</vt:lpstr>
      <vt:lpstr>11_Default Design</vt:lpstr>
      <vt:lpstr>8_Blank Presentation</vt:lpstr>
      <vt:lpstr>3_Office Theme</vt:lpstr>
      <vt:lpstr>2_Custom Design</vt:lpstr>
      <vt:lpstr>Equation</vt:lpstr>
      <vt:lpstr>Microsoft Equation</vt:lpstr>
      <vt:lpstr>Image</vt:lpstr>
      <vt:lpstr>PowerPoint Presentation</vt:lpstr>
      <vt:lpstr>PowerPoint Presentation</vt:lpstr>
      <vt:lpstr>definitions</vt:lpstr>
      <vt:lpstr>PowerPoint Presentation</vt:lpstr>
      <vt:lpstr>PowerPoint Presentation</vt:lpstr>
      <vt:lpstr>PowerPoint Presentation</vt:lpstr>
      <vt:lpstr>PowerPoint Presentation</vt:lpstr>
      <vt:lpstr>neutrino and muon area</vt:lpstr>
      <vt:lpstr>PowerPoint Presentation</vt:lpstr>
      <vt:lpstr>PowerPoint Presentation</vt:lpstr>
      <vt:lpstr>definitions</vt:lpstr>
      <vt:lpstr>PowerPoint Presentation</vt:lpstr>
      <vt:lpstr>PowerPoint Presentation</vt:lpstr>
      <vt:lpstr>PowerPoint Presentation</vt:lpstr>
      <vt:lpstr>GRB: g =300  1020eV</vt:lpstr>
      <vt:lpstr>PowerPoint Presentation</vt:lpstr>
      <vt:lpstr>PowerPoint Presentation</vt:lpstr>
      <vt:lpstr>grb  kinematics</vt:lpstr>
      <vt:lpstr>PowerPoint Presentation</vt:lpstr>
      <vt:lpstr>PowerPoint Presentation</vt:lpstr>
      <vt:lpstr>fraction of GRB energy converted into pion (neutrino) production</vt:lpstr>
      <vt:lpstr>PowerPoint Presentation</vt:lpstr>
      <vt:lpstr>definitions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origin of galactic cosmic rays</vt:lpstr>
      <vt:lpstr>PowerPoint Presentation</vt:lpstr>
      <vt:lpstr> flux of galactic cosmic rays</vt:lpstr>
      <vt:lpstr>PowerPoint Presentation</vt:lpstr>
      <vt:lpstr>PowerPoint Presentation</vt:lpstr>
      <vt:lpstr>PowerPoint Presentation</vt:lpstr>
      <vt:lpstr> flux of galactic cosmic rays</vt:lpstr>
      <vt:lpstr>PowerPoint Presentation</vt:lpstr>
      <vt:lpstr> n flux accompanying TeV gammas</vt:lpstr>
      <vt:lpstr> n flux accompanying TeV gammas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 Halzen</dc:creator>
  <cp:lastModifiedBy>Francis Halzen</cp:lastModifiedBy>
  <cp:revision>23</cp:revision>
  <dcterms:created xsi:type="dcterms:W3CDTF">2014-06-09T20:32:57Z</dcterms:created>
  <dcterms:modified xsi:type="dcterms:W3CDTF">2014-06-19T11:54:58Z</dcterms:modified>
</cp:coreProperties>
</file>