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5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7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8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1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2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3.xml" ContentType="application/vnd.openxmlformats-officedocument.theme+xml"/>
  <Override PartName="/ppt/slideLayouts/slideLayout234.xml" ContentType="application/vnd.openxmlformats-officedocument.presentationml.slideLayout+xml"/>
  <Override PartName="/ppt/theme/theme24.xml" ContentType="application/vnd.openxmlformats-officedocument.theme+xml"/>
  <Override PartName="/ppt/slideLayouts/slideLayout235.xml" ContentType="application/vnd.openxmlformats-officedocument.presentationml.slideLayout+xml"/>
  <Override PartName="/ppt/theme/theme2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6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7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8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9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30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31.xml" ContentType="application/vnd.openxmlformats-officedocument.theme+xml"/>
  <Override PartName="/ppt/slideLayouts/slideLayout303.xml" ContentType="application/vnd.openxmlformats-officedocument.presentationml.slideLayout+xml"/>
  <Override PartName="/ppt/theme/theme32.xml" ContentType="application/vnd.openxmlformats-officedocument.theme+xml"/>
  <Override PartName="/ppt/slideLayouts/slideLayout304.xml" ContentType="application/vnd.openxmlformats-officedocument.presentationml.slideLayout+xml"/>
  <Override PartName="/ppt/theme/theme33.xml" ContentType="application/vnd.openxmlformats-officedocument.theme+xml"/>
  <Override PartName="/ppt/slideLayouts/slideLayout305.xml" ContentType="application/vnd.openxmlformats-officedocument.presentationml.slideLayout+xml"/>
  <Override PartName="/ppt/theme/theme34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35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36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7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notesSlides/notesSlide6.xml" ContentType="application/vnd.openxmlformats-officedocument.presentationml.notesSlide+xml"/>
  <Override PartName="/ppt/embeddings/oleObject12.bin" ContentType="application/vnd.openxmlformats-officedocument.oleObject"/>
  <Override PartName="/ppt/notesSlides/notesSlide7.xml" ContentType="application/vnd.openxmlformats-officedocument.presentationml.notesSlide+xml"/>
  <Override PartName="/ppt/embeddings/oleObject1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0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notesSlides/notesSlide12.xml" ContentType="application/vnd.openxmlformats-officedocument.presentationml.notesSlide+xml"/>
  <Override PartName="/ppt/embeddings/oleObject19.bin" ContentType="application/vnd.openxmlformats-officedocument.oleObject"/>
  <Override PartName="/ppt/notesSlides/notesSlide13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4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15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6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19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notesSlides/notesSlide20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698" r:id="rId4"/>
    <p:sldMasterId id="2147483700" r:id="rId5"/>
    <p:sldMasterId id="2147483703" r:id="rId6"/>
    <p:sldMasterId id="2147483722" r:id="rId7"/>
    <p:sldMasterId id="2147483736" r:id="rId8"/>
    <p:sldMasterId id="2147483748" r:id="rId9"/>
    <p:sldMasterId id="2147483750" r:id="rId10"/>
    <p:sldMasterId id="2147483762" r:id="rId11"/>
    <p:sldMasterId id="2147483775" r:id="rId12"/>
    <p:sldMasterId id="2147483802" r:id="rId13"/>
    <p:sldMasterId id="2147483814" r:id="rId14"/>
    <p:sldMasterId id="2147483826" r:id="rId15"/>
    <p:sldMasterId id="2147483838" r:id="rId16"/>
    <p:sldMasterId id="2147483851" r:id="rId17"/>
    <p:sldMasterId id="2147483877" r:id="rId18"/>
    <p:sldMasterId id="2147483889" r:id="rId19"/>
    <p:sldMasterId id="2147483903" r:id="rId20"/>
    <p:sldMasterId id="2147483906" r:id="rId21"/>
    <p:sldMasterId id="2147483918" r:id="rId22"/>
    <p:sldMasterId id="2147483930" r:id="rId23"/>
    <p:sldMasterId id="2147483943" r:id="rId24"/>
    <p:sldMasterId id="2147483957" r:id="rId25"/>
    <p:sldMasterId id="2147483959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34" r:id="rId33"/>
    <p:sldMasterId id="2147484040" r:id="rId34"/>
    <p:sldMasterId id="2147484042" r:id="rId35"/>
    <p:sldMasterId id="2147484054" r:id="rId36"/>
    <p:sldMasterId id="2147484066" r:id="rId37"/>
    <p:sldMasterId id="2147484103" r:id="rId38"/>
  </p:sldMasterIdLst>
  <p:notesMasterIdLst>
    <p:notesMasterId r:id="rId113"/>
  </p:notesMasterIdLst>
  <p:sldIdLst>
    <p:sldId id="257" r:id="rId39"/>
    <p:sldId id="258" r:id="rId40"/>
    <p:sldId id="259" r:id="rId41"/>
    <p:sldId id="260" r:id="rId42"/>
    <p:sldId id="261" r:id="rId43"/>
    <p:sldId id="262" r:id="rId44"/>
    <p:sldId id="264" r:id="rId45"/>
    <p:sldId id="263" r:id="rId46"/>
    <p:sldId id="267" r:id="rId47"/>
    <p:sldId id="265" r:id="rId48"/>
    <p:sldId id="272" r:id="rId49"/>
    <p:sldId id="270" r:id="rId50"/>
    <p:sldId id="273" r:id="rId51"/>
    <p:sldId id="350" r:id="rId52"/>
    <p:sldId id="266" r:id="rId53"/>
    <p:sldId id="268" r:id="rId54"/>
    <p:sldId id="269" r:id="rId55"/>
    <p:sldId id="271" r:id="rId56"/>
    <p:sldId id="277" r:id="rId57"/>
    <p:sldId id="300" r:id="rId58"/>
    <p:sldId id="346" r:id="rId59"/>
    <p:sldId id="278" r:id="rId60"/>
    <p:sldId id="279" r:id="rId61"/>
    <p:sldId id="280" r:id="rId62"/>
    <p:sldId id="281" r:id="rId63"/>
    <p:sldId id="328" r:id="rId64"/>
    <p:sldId id="282" r:id="rId65"/>
    <p:sldId id="327" r:id="rId66"/>
    <p:sldId id="284" r:id="rId67"/>
    <p:sldId id="342" r:id="rId68"/>
    <p:sldId id="286" r:id="rId69"/>
    <p:sldId id="287" r:id="rId70"/>
    <p:sldId id="288" r:id="rId71"/>
    <p:sldId id="289" r:id="rId72"/>
    <p:sldId id="290" r:id="rId73"/>
    <p:sldId id="291" r:id="rId74"/>
    <p:sldId id="292" r:id="rId75"/>
    <p:sldId id="293" r:id="rId76"/>
    <p:sldId id="296" r:id="rId77"/>
    <p:sldId id="297" r:id="rId78"/>
    <p:sldId id="298" r:id="rId79"/>
    <p:sldId id="299" r:id="rId80"/>
    <p:sldId id="301" r:id="rId81"/>
    <p:sldId id="302" r:id="rId82"/>
    <p:sldId id="329" r:id="rId83"/>
    <p:sldId id="304" r:id="rId84"/>
    <p:sldId id="347" r:id="rId85"/>
    <p:sldId id="305" r:id="rId86"/>
    <p:sldId id="339" r:id="rId87"/>
    <p:sldId id="306" r:id="rId88"/>
    <p:sldId id="307" r:id="rId89"/>
    <p:sldId id="308" r:id="rId90"/>
    <p:sldId id="309" r:id="rId91"/>
    <p:sldId id="310" r:id="rId92"/>
    <p:sldId id="336" r:id="rId93"/>
    <p:sldId id="314" r:id="rId94"/>
    <p:sldId id="315" r:id="rId95"/>
    <p:sldId id="348" r:id="rId96"/>
    <p:sldId id="303" r:id="rId97"/>
    <p:sldId id="349" r:id="rId98"/>
    <p:sldId id="317" r:id="rId99"/>
    <p:sldId id="331" r:id="rId100"/>
    <p:sldId id="316" r:id="rId101"/>
    <p:sldId id="340" r:id="rId102"/>
    <p:sldId id="318" r:id="rId103"/>
    <p:sldId id="319" r:id="rId104"/>
    <p:sldId id="351" r:id="rId105"/>
    <p:sldId id="320" r:id="rId106"/>
    <p:sldId id="321" r:id="rId107"/>
    <p:sldId id="322" r:id="rId108"/>
    <p:sldId id="323" r:id="rId109"/>
    <p:sldId id="338" r:id="rId110"/>
    <p:sldId id="332" r:id="rId111"/>
    <p:sldId id="333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2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6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63.xml"/><Relationship Id="rId102" Type="http://schemas.openxmlformats.org/officeDocument/2006/relationships/slide" Target="slides/slide64.xml"/><Relationship Id="rId103" Type="http://schemas.openxmlformats.org/officeDocument/2006/relationships/slide" Target="slides/slide65.xml"/><Relationship Id="rId104" Type="http://schemas.openxmlformats.org/officeDocument/2006/relationships/slide" Target="slides/slide66.xml"/><Relationship Id="rId105" Type="http://schemas.openxmlformats.org/officeDocument/2006/relationships/slide" Target="slides/slide67.xml"/><Relationship Id="rId106" Type="http://schemas.openxmlformats.org/officeDocument/2006/relationships/slide" Target="slides/slide68.xml"/><Relationship Id="rId107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70.xml"/><Relationship Id="rId109" Type="http://schemas.openxmlformats.org/officeDocument/2006/relationships/slide" Target="slides/slide7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" Target="slides/slide1.xml"/><Relationship Id="rId50" Type="http://schemas.openxmlformats.org/officeDocument/2006/relationships/slide" Target="slides/slide12.xml"/><Relationship Id="rId51" Type="http://schemas.openxmlformats.org/officeDocument/2006/relationships/slide" Target="slides/slide13.xml"/><Relationship Id="rId52" Type="http://schemas.openxmlformats.org/officeDocument/2006/relationships/slide" Target="slides/slide14.xml"/><Relationship Id="rId53" Type="http://schemas.openxmlformats.org/officeDocument/2006/relationships/slide" Target="slides/slide15.xml"/><Relationship Id="rId54" Type="http://schemas.openxmlformats.org/officeDocument/2006/relationships/slide" Target="slides/slide16.xml"/><Relationship Id="rId55" Type="http://schemas.openxmlformats.org/officeDocument/2006/relationships/slide" Target="slides/slide17.xml"/><Relationship Id="rId56" Type="http://schemas.openxmlformats.org/officeDocument/2006/relationships/slide" Target="slides/slide18.xml"/><Relationship Id="rId57" Type="http://schemas.openxmlformats.org/officeDocument/2006/relationships/slide" Target="slides/slide19.xml"/><Relationship Id="rId58" Type="http://schemas.openxmlformats.org/officeDocument/2006/relationships/slide" Target="slides/slide20.xml"/><Relationship Id="rId59" Type="http://schemas.openxmlformats.org/officeDocument/2006/relationships/slide" Target="slides/slide21.xml"/><Relationship Id="rId70" Type="http://schemas.openxmlformats.org/officeDocument/2006/relationships/slide" Target="slides/slide32.xml"/><Relationship Id="rId71" Type="http://schemas.openxmlformats.org/officeDocument/2006/relationships/slide" Target="slides/slide33.xml"/><Relationship Id="rId72" Type="http://schemas.openxmlformats.org/officeDocument/2006/relationships/slide" Target="slides/slide34.xml"/><Relationship Id="rId73" Type="http://schemas.openxmlformats.org/officeDocument/2006/relationships/slide" Target="slides/slide35.xml"/><Relationship Id="rId74" Type="http://schemas.openxmlformats.org/officeDocument/2006/relationships/slide" Target="slides/slide36.xml"/><Relationship Id="rId75" Type="http://schemas.openxmlformats.org/officeDocument/2006/relationships/slide" Target="slides/slide37.xml"/><Relationship Id="rId76" Type="http://schemas.openxmlformats.org/officeDocument/2006/relationships/slide" Target="slides/slide38.xml"/><Relationship Id="rId77" Type="http://schemas.openxmlformats.org/officeDocument/2006/relationships/slide" Target="slides/slide39.xml"/><Relationship Id="rId78" Type="http://schemas.openxmlformats.org/officeDocument/2006/relationships/slide" Target="slides/slide40.xml"/><Relationship Id="rId79" Type="http://schemas.openxmlformats.org/officeDocument/2006/relationships/slide" Target="slides/slide41.xml"/><Relationship Id="rId110" Type="http://schemas.openxmlformats.org/officeDocument/2006/relationships/slide" Target="slides/slide72.xml"/><Relationship Id="rId90" Type="http://schemas.openxmlformats.org/officeDocument/2006/relationships/slide" Target="slides/slide52.xml"/><Relationship Id="rId91" Type="http://schemas.openxmlformats.org/officeDocument/2006/relationships/slide" Target="slides/slide53.xml"/><Relationship Id="rId92" Type="http://schemas.openxmlformats.org/officeDocument/2006/relationships/slide" Target="slides/slide54.xml"/><Relationship Id="rId93" Type="http://schemas.openxmlformats.org/officeDocument/2006/relationships/slide" Target="slides/slide55.xml"/><Relationship Id="rId94" Type="http://schemas.openxmlformats.org/officeDocument/2006/relationships/slide" Target="slides/slide56.xml"/><Relationship Id="rId95" Type="http://schemas.openxmlformats.org/officeDocument/2006/relationships/slide" Target="slides/slide57.xml"/><Relationship Id="rId96" Type="http://schemas.openxmlformats.org/officeDocument/2006/relationships/slide" Target="slides/slide58.xml"/><Relationship Id="rId97" Type="http://schemas.openxmlformats.org/officeDocument/2006/relationships/slide" Target="slides/slide59.xml"/><Relationship Id="rId98" Type="http://schemas.openxmlformats.org/officeDocument/2006/relationships/slide" Target="slides/slide60.xml"/><Relationship Id="rId99" Type="http://schemas.openxmlformats.org/officeDocument/2006/relationships/slide" Target="slides/slide61.xml"/><Relationship Id="rId111" Type="http://schemas.openxmlformats.org/officeDocument/2006/relationships/slide" Target="slides/slide73.xml"/><Relationship Id="rId112" Type="http://schemas.openxmlformats.org/officeDocument/2006/relationships/slide" Target="slides/slide74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2.xml"/><Relationship Id="rId41" Type="http://schemas.openxmlformats.org/officeDocument/2006/relationships/slide" Target="slides/slide3.xml"/><Relationship Id="rId42" Type="http://schemas.openxmlformats.org/officeDocument/2006/relationships/slide" Target="slides/slide4.xml"/><Relationship Id="rId43" Type="http://schemas.openxmlformats.org/officeDocument/2006/relationships/slide" Target="slides/slide5.xml"/><Relationship Id="rId44" Type="http://schemas.openxmlformats.org/officeDocument/2006/relationships/slide" Target="slides/slide6.xml"/><Relationship Id="rId45" Type="http://schemas.openxmlformats.org/officeDocument/2006/relationships/slide" Target="slides/slide7.xml"/><Relationship Id="rId46" Type="http://schemas.openxmlformats.org/officeDocument/2006/relationships/slide" Target="slides/slide8.xml"/><Relationship Id="rId47" Type="http://schemas.openxmlformats.org/officeDocument/2006/relationships/slide" Target="slides/slide9.xml"/><Relationship Id="rId48" Type="http://schemas.openxmlformats.org/officeDocument/2006/relationships/slide" Target="slides/slide10.xml"/><Relationship Id="rId49" Type="http://schemas.openxmlformats.org/officeDocument/2006/relationships/slide" Target="slides/slide11.xml"/><Relationship Id="rId60" Type="http://schemas.openxmlformats.org/officeDocument/2006/relationships/slide" Target="slides/slide22.xml"/><Relationship Id="rId61" Type="http://schemas.openxmlformats.org/officeDocument/2006/relationships/slide" Target="slides/slide23.xml"/><Relationship Id="rId62" Type="http://schemas.openxmlformats.org/officeDocument/2006/relationships/slide" Target="slides/slide24.xml"/><Relationship Id="rId63" Type="http://schemas.openxmlformats.org/officeDocument/2006/relationships/slide" Target="slides/slide25.xml"/><Relationship Id="rId64" Type="http://schemas.openxmlformats.org/officeDocument/2006/relationships/slide" Target="slides/slide26.xml"/><Relationship Id="rId65" Type="http://schemas.openxmlformats.org/officeDocument/2006/relationships/slide" Target="slides/slide27.xml"/><Relationship Id="rId66" Type="http://schemas.openxmlformats.org/officeDocument/2006/relationships/slide" Target="slides/slide28.xml"/><Relationship Id="rId67" Type="http://schemas.openxmlformats.org/officeDocument/2006/relationships/slide" Target="slides/slide29.xml"/><Relationship Id="rId68" Type="http://schemas.openxmlformats.org/officeDocument/2006/relationships/slide" Target="slides/slide30.xml"/><Relationship Id="rId69" Type="http://schemas.openxmlformats.org/officeDocument/2006/relationships/slide" Target="slides/slide31.xml"/><Relationship Id="rId100" Type="http://schemas.openxmlformats.org/officeDocument/2006/relationships/slide" Target="slides/slide62.xml"/><Relationship Id="rId80" Type="http://schemas.openxmlformats.org/officeDocument/2006/relationships/slide" Target="slides/slide42.xml"/><Relationship Id="rId81" Type="http://schemas.openxmlformats.org/officeDocument/2006/relationships/slide" Target="slides/slide43.xml"/><Relationship Id="rId82" Type="http://schemas.openxmlformats.org/officeDocument/2006/relationships/slide" Target="slides/slide44.xml"/><Relationship Id="rId83" Type="http://schemas.openxmlformats.org/officeDocument/2006/relationships/slide" Target="slides/slide45.xml"/><Relationship Id="rId84" Type="http://schemas.openxmlformats.org/officeDocument/2006/relationships/slide" Target="slides/slide46.xml"/><Relationship Id="rId85" Type="http://schemas.openxmlformats.org/officeDocument/2006/relationships/slide" Target="slides/slide47.xml"/><Relationship Id="rId86" Type="http://schemas.openxmlformats.org/officeDocument/2006/relationships/slide" Target="slides/slide48.xml"/><Relationship Id="rId87" Type="http://schemas.openxmlformats.org/officeDocument/2006/relationships/slide" Target="slides/slide49.xml"/><Relationship Id="rId88" Type="http://schemas.openxmlformats.org/officeDocument/2006/relationships/slide" Target="slides/slide50.xml"/><Relationship Id="rId89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58.wmf"/><Relationship Id="rId5" Type="http://schemas.openxmlformats.org/officeDocument/2006/relationships/image" Target="../media/image10.wmf"/><Relationship Id="rId1" Type="http://schemas.openxmlformats.org/officeDocument/2006/relationships/image" Target="../media/image7.png"/><Relationship Id="rId2" Type="http://schemas.openxmlformats.org/officeDocument/2006/relationships/image" Target="../media/image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image" Target="../media/image7.png"/><Relationship Id="rId2" Type="http://schemas.openxmlformats.org/officeDocument/2006/relationships/image" Target="../media/image8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9E15-0D5F-1946-9E8A-FE42F1DB8D67}" type="datetimeFigureOut">
              <a:rPr lang="en-US" smtClean="0"/>
              <a:t>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1E7F-760E-B340-8729-EF331267B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6CECF-65B7-F246-8E67-F6650F3F4A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6394BF-0CD9-8B43-B0C8-720E805968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B32AE9-C56A-B74A-92C4-D2DE569327F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550BD7-4CB8-B54D-88EC-3747A7C6A10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9278E-40DF-8141-BBE5-C411DB92CF88}" type="slidenum">
              <a:rPr lang="en-US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C22035-69CC-6346-A5A6-071EC640C7F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36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9DD1BF8D-E99F-9F4A-A3CA-430949429831}" type="slidenum">
              <a:rPr lang="en-US" sz="1200">
                <a:solidFill>
                  <a:srgbClr val="000000"/>
                </a:solidFill>
                <a:cs typeface="Arial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203F4-FD30-3A46-9D44-64B0E99925C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0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Ernie-2.mp4</a:t>
            </a:r>
          </a:p>
        </p:txBody>
      </p:sp>
      <p:sp>
        <p:nvSpPr>
          <p:cNvPr id="620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178FE9-1873-F144-B6A5-17544929262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6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Photons from an electromagnetic shower in South Pole ice [1080p]-2.mp4</a:t>
            </a:r>
          </a:p>
        </p:txBody>
      </p:sp>
      <p:sp>
        <p:nvSpPr>
          <p:cNvPr id="626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288B4-727C-0F4D-A82A-90EBEFC1B28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2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C98698-F7FB-8246-BBB1-90475ECCCBF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9E8182-F709-3646-8BFB-BB8FE6E11D3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13 Snuffleupagus-1_1.mp4</a:t>
            </a:r>
          </a:p>
        </p:txBody>
      </p:sp>
      <p:sp>
        <p:nvSpPr>
          <p:cNvPr id="64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5FAE9B-5710-F647-9959-1C277A889D8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74F675-DC3D-1847-988E-B5D930221F8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87AF8-6BD8-5D41-8D4E-EC3ED17E62B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3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37B5AF-9499-5342-9865-2BEB343988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71D53-4E40-E041-8752-88CEE13A19B5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232A1-3BA4-4743-8D6B-B9FAA645207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4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AB95A2E-241E-0944-99D8-E11AAB691D54}" type="slidenum">
              <a:rPr lang="en-US" sz="1200">
                <a:solidFill>
                  <a:srgbClr val="000000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923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96BFA1-2DDE-674C-884D-8A4401D7A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1048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7451DC-A57F-7647-8D76-ACAEFF6B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050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F9330-E3FA-BE45-82E9-B7DB5BF7D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17324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19EB57-6A78-5846-96B2-DA3DD86D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7951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979F4-3808-A74B-905B-CB059C8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912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8A7AB2-10FD-D949-9423-ABAC400B4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420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D9BEC3-AADD-AA46-AE59-6BE0CDC1E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9552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551535-35F7-6443-88B6-9292A8B1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12846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B2360A8-0D20-8B45-BC49-25F817EB0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338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2695BF-17E9-7544-BD7E-7C876713F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7067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2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C7FD48-E2E0-F54F-BEA2-757D9678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087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F17163-94C0-8941-86A2-A2B2C4D8D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21694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219B45-6AA9-4D48-AE88-322596865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5859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F35A30-B084-614C-86A2-8C4299561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3431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DC478D-48C5-D54A-A1EA-E9BB8C44B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894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976F4C-F011-7740-AE2F-596B465B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9407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FB5E18-3380-694B-825B-65B7D92B4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469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65C397-C37C-C241-938B-AF16841D4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09857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9DC8ED-2A2F-8945-9485-3EBC2CA58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48645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142A88-6999-914A-8476-C143E12EC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0954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70E1B87-F11F-CC4A-A581-6835C93A6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43388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C8FBAE-7C0D-A542-BF70-DD4D0A4C8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3218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B3CD45-AEE7-504C-83B4-774864F77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45368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7974C1-7EAF-B643-B6F7-88C67D631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4454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22BA54-9BC1-A746-A5FD-BF4F12F2C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78096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AF9B36-E1CC-8E40-B0D2-B1528D0E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7854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7FE5E9-C7F9-AD43-9152-983EF8ED7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4742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CF0203-C4B1-BD4F-8C4B-76D7E2CC9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0181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65DD47-3F76-B64F-AA88-5F4839DD2DB0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EFB316-6145-9C42-8B92-7E1C63498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3494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280304-C447-7A40-81EB-FB7FD238B8BB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E10D63-7F8A-E343-AD39-546C0F406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2285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4CB729-157D-1D48-9127-A1F7454EFC7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18F6AE-EB02-A34E-AB17-822619867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5768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EBD5CF5-494F-D64C-95DF-CBDF4C76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54125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5BC637-B112-1948-8371-503313CB56F1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F97C27-CADA-9D4B-BD03-AF2C2AF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767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B9FC59-7E93-8842-9349-41050EB0F0A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081843-D62E-DD49-97BA-EB4B2B5D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22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F561B5-3283-5543-91A2-B385186FD9A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815890-BBEF-B34C-B980-01838D039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09570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C5479F-4E9D-CA40-BE62-B6363F2BA52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C7F5A-BFDE-2F43-8723-87601773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195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904542-61BC-A94F-96A3-145871CD7B2F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B5AAF6-B4DE-FB49-AA2C-AD8FC0366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6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488FDB-6864-5D4F-9212-1780B19C9BA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EC4E07-20DB-A044-9305-5002ABCC4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0310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7FF6F4-BE4D-584C-A49A-A10844CD56CC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B33509-6B65-E24B-8914-226B55EC7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508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B489AA-F3C5-E04C-9EE5-185F9704A4C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0A175D-0021-AB4D-A298-0D31A8F4D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109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87C81A4-3BA1-CB46-87B7-9C3CB0C511D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20456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357AF1-5598-964C-8DCE-2F8255BF81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4885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2B95D8-3B00-7944-8A1F-33963249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0147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772C04-3D32-2D40-B24E-7749912538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31604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0B0369-8E2E-184C-85E2-7924B3BE89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092963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2ACF24-9857-124F-BCA8-7332FE6570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22549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4797AFD-9703-3147-A948-17BCCF18B4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21755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EF0F2E-B268-064C-995A-E69C1C01D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498191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18DF1B-2BFF-314E-96E6-B5B8AA49A1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89217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992F99-89A4-EA44-9071-F1ACE1275E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358872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C72664-ABD9-7F4F-BEC5-7BFBA53513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180816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0D23BE-D164-A24A-A027-E123476E66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71693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87DDD0-EC25-154D-993A-8F322794B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969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D26D56B-368F-684B-A4A6-EB381332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59880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11D9FB-DD8E-EC4C-9C55-2433D308B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4975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E2E2A8-7855-384E-807E-30EFEB440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77008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E6BB5F-D50D-234D-BA9B-418F6B81C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6114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C6C8A0-57CE-6F4C-9DC7-12834AC63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11182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96994-A68B-A140-8331-DCDF93866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8954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57304C1-AFB8-E64D-80F0-96AA9D0D6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4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7D2D8A-B6C5-A543-8E4B-E4A07060E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86006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3414AD-F575-F44C-8ACA-6DBF77DC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3730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2849C6-E218-9C4F-80E2-21BD86DA0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6685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285877-BF42-0243-8783-6D57652DD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817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C88169F-AECD-CB45-A63C-515C945F6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467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5790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80637C-B67B-994A-9BD3-4C0BE00B3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8893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B42BA9F-369C-704F-B8C7-E5C97387B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13257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098297-6EA3-CC44-93FD-F60C2B79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4249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78A32D-6821-EC44-9141-8B00075B4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41201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81E72D-AFA9-B849-8D33-023F94B45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685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7ABFAE-2015-A546-A2A7-080DE51EA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8137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4B05D6-7960-5E4A-A993-DA8F32E3A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47216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00D1EB-7F8A-114B-A2DA-F417599C0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80842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09BD42-1B15-7A4B-B6EF-79E271C73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17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223735-4E06-E349-B79B-5C51243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64036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D0D660-0960-C042-9BC5-E13C29D60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72516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195BC4-DA46-2C42-AC35-268C6735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49359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5FCC8-6E8A-7942-9CB8-829197C54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970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74CA97-CCA6-5942-9011-01CBBF7CB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81732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8B04C-96B9-9448-91DF-D6509F29125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2985064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C0E8-2D6E-C34D-8A33-E436BE46246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6412479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529EB-EA3A-AE42-BE25-545306AD15F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859565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713EF-06A6-C14B-A903-EE3714C59C2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1560101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EBEEA-1520-4341-8365-8FDE9B0712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2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1577F-B240-454A-8464-6DF86F91C9D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596976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FB1C56-5E6C-464F-A7C2-0D8D63A4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8925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93217-2EF6-8E46-A58C-544003AB48E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8555244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B63AD-6855-054F-A707-84A105640E9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4476509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712D6-BB93-0046-A3B0-A985ED18296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1235058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566F9-E8BE-3244-B57A-E913AA51D26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2297648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A7AF-237A-5944-859C-B51BD2946D2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2799314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2243336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0035959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8864125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2279871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732859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0553002-6FA5-4148-B40A-4D19E518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83285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4067960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0405117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7234198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2982740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93375298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1789538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1375880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6710412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72241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D75D7CA-3C68-5047-8712-0D848CBE438F}" type="slidenum">
              <a: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9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2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F826A82-E5EA-E043-B805-89B99F1E1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32700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219D2-9C24-024B-ADE4-C877E2B1C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48268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B01DD-A565-6649-A3E4-0C5FE4E6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6402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9D0C3-903C-3B41-8466-A6CCB2A7C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7181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52EF-CFEE-3E4A-A324-AE8972E38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3033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31FDB-6EF3-C843-B4FE-1B745E2E1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62145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68AA-4C3D-9347-8C4D-99975A3AD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11488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62DF-C4C5-6E49-BDD7-370D95F1B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10329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70C40-2CE2-9E4A-A7E5-D20DA37D5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7794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F512-2DF2-D449-A276-06FB19E74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8973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9E5DE-A577-F04A-8555-8E84C30C5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1844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40AFE2F-EB25-FE4A-BE82-B2468CBBF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505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43350-8BED-6747-B5A0-115582E94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49412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C4FA-7AD9-7242-9F16-43FB383BDC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2191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E535-3B0E-D548-B651-4BF8F5411C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8117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803A-A1EB-554B-A29F-E5CEA84ECC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5638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88EE2-0B45-294A-8C6B-56EFCDDF2D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58463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CBD17-0DEF-C74A-A61D-84DF3F8E51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41678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7BAC6-8553-1B4A-9D77-5577D07AC5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9121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C843-9E2B-4046-949D-9DDB3B0C0A5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309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E909-414D-CF43-A7DA-3284A81DE9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5907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165B-17EC-6845-8F25-0B88BA9534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24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CA5E062-4E0A-6C4B-B80E-A1ACEBAA1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06108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EF68-18D6-184A-9CEC-711FD3311E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9220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59A1-762F-3645-937D-93DF84CC7A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0136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70AF66-B4CD-614D-A349-6F38F90DD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3523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71F419-20ED-0143-B391-60E37036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1758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AC0440-EF9F-4748-9353-5862AA39E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78177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E351465-D3F3-B045-91D8-5FF1BB23A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53597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09FFC1-59EF-6944-B617-6BF9DFC37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938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13550D-6516-DF4E-83A1-108A56081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490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B71484-3175-A54E-AE4C-9D6D6E8A2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6576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895A4BF-0FEB-5148-A1D6-6DBD87732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76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DFC54E-E5F3-8044-A6DA-0E5D5C44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59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B64999-4A2C-6C46-B18E-DFB67E0E1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8403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B14A68-7851-2F43-AB6C-4BDCE1F4F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46521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393753-A0AB-724C-9ECB-5065D0E9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12001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04B5F1-51E1-2B4E-BDC8-4D7B342A2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5749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C9FEF3-DF03-4045-880F-085EEA7E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5904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8741A50-CA3B-1348-99D9-626713A09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44359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057A-3176-D844-9F8D-6064EBACB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7015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5219-0BC6-3549-A44F-4E71E1DD2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57856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EEDCA-E3CB-1A4D-B834-F23BFED2B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4497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D7859-1128-0143-ABA6-4C0621C9F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760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44B3C99-EA54-6D4D-B1EB-FFF00263E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54970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E773-12BC-1842-9A9B-C83C83A3D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00466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C47B0-241B-D542-99EC-998330361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31586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0D9E-9A04-8C48-AE9A-BF5AB91C7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45914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8E9A-C2CB-0647-869D-7437497D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61691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39C4-12EE-6A49-BD66-9F798AAA0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3160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7543-0F75-6040-BE67-A3EA2CF0B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7454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DCAF-2C49-0247-A758-1C006559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88330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4CE2-5122-4F46-971C-0A8508547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12825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DF79D-01C6-8A47-B247-64BB259F253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31AAD-23BF-B84A-AE95-B6B3F77C3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3732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8623-BB21-0146-9963-DFAD1278D45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7E2BA-4357-6D4F-B03C-09ED5BEF8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5798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8B62FD5-67EF-2C48-947C-006FC8F0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5218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2206-4E96-304C-9FAD-C8635AAEF9D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4D79A-0283-3345-9D3B-684721D04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30820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D7F9-3EFE-E24B-A2BD-08632302E82C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C4D5-8144-A542-A834-07FEE9CF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5844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4CC6-9AA0-464C-9DA0-A3FF8B2C2D7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B5F7-49ED-E34C-8669-32CA451E3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565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4C44-2EE1-9449-913C-B8B87F60933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7A0A6-4A08-C34A-A09D-900ADE037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59217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09030-519F-F44D-8458-B9933FCE174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F8E8-CF32-F040-AAE1-2D094184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7727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59B6-2E16-9F4B-8203-19406223623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7F3FB-98BE-F64E-80D0-43293E303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4854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419B-633B-D646-96C7-71763467673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2E5A-24A4-DD4E-AE21-C98DE4F4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0237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19B9-BA48-964E-8EB5-AB446E1A0EFC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9333E-0185-9044-99B2-D39416CE8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0461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BA1CC-DB56-0049-BF8F-A22DEEB56EC2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BB4B0-F2B2-494A-A35A-215DDBE57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0380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4344DCF-8520-D847-839B-60017D80FD38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7898DAC-5DF2-364A-9AF3-28C5EA7D1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1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C74B873-7D40-904E-8C5D-64F015B5A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4262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DFBF2AC-46A8-D841-B498-4E705FEBD7A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F6C7398-AE5A-C044-877F-6C6015238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3478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3445CE-3937-3A45-B174-876220020D4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9078408-2071-1F4E-BDC0-1BDF76CA4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03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8EE864E-F1BF-5D4F-9F61-7BC5465191C9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E3C374C-B99C-D742-9C6A-0B8A9942C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3706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62103E4-6A07-6F41-85E7-F06EFAE2D16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3F829BF6-169F-9D46-A22C-93F9AE29A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5156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356155F-C7B7-3D4D-BE3F-102549E1A01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C1D575B-DE1D-D346-8D48-A7E3F9250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876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86314ED-2F06-464A-80BB-2D1E7E471F6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047D8C1-6829-944C-A221-0A1B758DA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481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58ED82FF-0852-8A4E-B32B-765E3E7487D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C5878AE-EC62-9349-AAD7-BB4BB76F1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168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B50DAFD7-4947-0347-ABA5-29406C4BE7C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55B6473B-0E0A-F14B-BFC9-9BFB40A9D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793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84C968E7-FF0E-3845-9803-9AC9F73A6DA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11A416A-35C6-084F-867A-5D4B726CA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350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A1F6CBB-91B6-194F-82FD-500D6E6FE955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5B3CE70-E16D-1844-9B6C-13B65D48D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9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0BE68D61-8D6F-6D45-9BC6-738A4BEE8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0601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5D8913-6B78-5649-8E82-4443022D738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90F3A9-1AEB-D949-9562-102153EA4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1247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EA7A29-85DC-0B4A-AB65-A85B15A4855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DDC852-A3CD-6F4C-ACDF-9B34F53C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73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FA8B4B-DD90-244B-9066-116A0259DB9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58C9D76-C478-2B4C-AFAB-E98914352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132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CF03EA-E2EC-214D-B5CE-D1B4ABD39C5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AB2AE76-5E49-6548-9D61-925BA8E4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64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19224-55E2-CC47-A55C-047DE730892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1A3870-7350-D846-B924-DC8BB2038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62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2711C2-8EF4-A543-A8F4-7107428E8E0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619DBF-503D-E54D-BBA8-298FD8FF8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558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64EF59-CA29-9D4E-A992-F61F5597A71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5C280E-544F-6C49-B8D1-89F203A88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7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44F4D1-165D-594F-87BD-BA69D8E6609F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9C4E6C-A946-954A-9034-C65F79D8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09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0D17DE-86B8-1546-B437-04EFA0F27B6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BEF61C-02F7-7A45-8853-D1A407DB3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834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DCE287-BE0F-6A4E-A185-96AB51F3FE9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F1CB60-D049-5F44-AF9B-CE3EEA841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8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16A2C834-D30C-7F47-9DF0-47624C9B7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32736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892458-AA26-EB43-9D0F-EA5EBDFC42EF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22C373-53FE-3649-9C79-C2BE4F54C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89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54A4A-3025-7140-9C41-AE54B629E1D1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964F3-FE56-8246-BE5C-E1989D4E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4632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71A2-9E48-B846-B222-602F3EC486B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A0CFC-2615-C144-8885-8C483778B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37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68D1-1378-1B4D-B73C-449DB3F5BF7C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ADD6-3606-D643-8AE5-7EB791673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182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9F2-86E4-5049-88BD-814400BCC2B2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3C92-166F-7B46-A7DE-E6477B5C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93218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BA77-959A-B44D-A25A-A4EE577F2FD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6DEA0-63A3-2B49-AD1E-38B5A9F4E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2997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2B59-78AD-2247-B384-4A4DD833656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0F926-5907-BD42-A0FB-E0E65D2FE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4792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ECBB-8152-644D-B4E0-985BEB8E6DA9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67DE-7031-E34E-B2A3-9C252FE1A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8514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73DB-147A-054F-8F31-AFC9FFA47EB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FBF9-8B6C-7E47-AA3B-D30BBC8E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5547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BFAD-0787-1549-A501-D5540C2C93C2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F6F2B-0905-D74C-831F-DAEBA121A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1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084032A-17FE-A347-A075-A521788DA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17440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F1F03-623D-B24D-B2C3-815CCD8F25F2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2FDA-1EF5-E34F-A5D2-BB70F3710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81362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C9EA-26D3-8441-9990-589ABC7C2281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4A23-A6D8-CC4E-9A0D-7D350A2CD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04273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3D20800-4BB5-F246-B505-889A52B96C69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E1BF8E-4356-C048-82E0-76D2586AF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94425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839CC3-50ED-C64F-8D7A-41A98DDAF83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A251A57-7E41-2C48-BB2B-4CBAC4BC6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39232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96A466A-5956-D14E-85F1-8106AA2E057B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8490FA-B6A8-344F-9CDC-97846DDA5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2446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1927A0-13BB-D94E-89B0-0B6508ABFEE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4B2941-48DD-BD4C-856D-3AB584F5E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65693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FE3BF0E-E21D-E44C-8196-D6407CBD452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24C501-FFAE-F846-86F3-3D7070432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6841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3007E60-02EF-EB45-9273-0B3A6199D5D8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13E5DCB-BAAA-064C-803E-86F77842B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9542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075161-8D4A-2F4A-91CE-09A1C8AD3BA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78DF9C-6EEB-A944-B24D-20925E998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3205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ABA7FC-2642-DD44-ABD2-CE6E79CD230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837676-BBDC-E744-8AE7-9AC3C0FDB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3000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1F8DD0C-46DE-CA48-ABA5-D7F35EE85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2755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EE7254-EA50-2D46-B355-2CA969A4ED7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6AE6CC6-E99F-0C4A-90EC-78AB5B725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0625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21803E-EFE2-714C-A462-6BFFA50AF82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60F98E0-37D4-D641-B6CD-F3595C290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8850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AFBB8A-86E2-F64B-BBF1-443E0669C5E0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16CCDD-70D1-7D47-909D-6C0032F1C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65012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C9FEF3-DF03-4045-880F-085EEA7E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70665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B8A72D-DAF2-4F4E-B5C2-145DC16E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994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83DCE6A9-2569-482D-B2FA-603C9013E17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82621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6F2A8A-03D2-AB40-9CC6-9B12AD466B75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BDDB88-F2DC-D447-9BAD-0B39B5282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31439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CD1FB8-6404-4B4A-B8EB-C6B2D24C64F9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A3F3C0-1921-4141-BFCC-9B30A00F0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1567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F6DA4B4-5CF6-BE4E-9D42-58AB8E553FB7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9584DA-C1B5-ED41-A959-C54F75190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173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518E02F-9584-274F-B0CA-B73A8ED54E5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47ACA7-1EAF-AA4E-BFE6-DB9D2D078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423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894E521-62D8-FD49-870D-67EB321A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754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82A12D-3351-8440-A658-69104A02EBF3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FD8D13-7FFC-AE47-B497-FA483F349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88876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D4372F-E8BF-E44F-88E8-2E6AB9E5A12B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7B3023D-2908-DD42-BBAD-22239A49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9718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994DE4-CF06-5340-B3E8-4D6A6FDFD7E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2B8B43-824A-D241-9DB6-5BFF6B160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46987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3002A4-B2FE-A745-B262-97A768ABD91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1D5A6D7-3703-B248-92C6-B1EFC808C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44659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94851FD-625E-1540-8E0D-A32D289BD18F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7BAEBD-1529-A544-AA16-2D3EA8663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72279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C71622-CF6A-5C4C-BA4A-2A17BE0C3422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1B9B73-E8E9-7646-BC3B-693B5FD97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77959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29F0DE-4BEC-7B4E-8AD1-8370B2C45BF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638763-4379-5640-B428-DB2820FE1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24836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422E73F-D467-FD4D-B05B-E84E45710DC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CCD8C3-6A8A-AA40-810E-5A76A3196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884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058CC7-987B-D549-91A0-4EFF62E6CEC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AD4BF7A-F311-8444-B88E-9E1536B3E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4231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07857C-16AB-2F4F-BE3A-035C35BF428B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6A62D05-AA1D-9241-B450-157CC3EC3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77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BEDFC9C2-52DD-BC43-862A-621517902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8294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FD6851E-479C-C14F-AD6C-49637A953BE5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AD4B652-BC0E-4F4D-8786-76A6ADE36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4912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BD13BF-DB49-384D-AB6C-D6B16B1333C1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DD7442-898B-384F-A1D3-5410558B8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034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CAFF2D-1385-3444-AF99-504D8F94D5B8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A90A1AF-FAEC-244F-A45D-04D54C657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58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C8ED31-A261-F643-BC33-6C7554D4989D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B80611-FAB6-3C41-9960-C8BBB2A9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631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A18AD8-D1B0-D943-AE4C-1E63FBCC03EE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208F6ED-8659-5341-BA07-A09D998E3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536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99C82E-35A8-0847-B2CB-BC71929F89A4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623277C-7E29-9943-9C1B-0875034F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6939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2C14C2-B707-F441-8F90-4CB418B556BA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C09097-B2FB-9C46-A075-88C65C10A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2642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2133CE0-9F25-E14D-9C58-14C64FE4E6F6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941CE42-8633-FC4C-863C-724304424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4176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2D1B8-7CBB-9E4C-B413-A0D74895D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596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00B37-94DF-9942-ABDC-AFFD45D91C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5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DADC458-E591-EA45-AB7F-4EDEC63F6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2451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CBB2D-7B10-0345-A796-4B8EFC687F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3637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60DA4-0C4C-C944-A809-527406FC3C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6471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03AF5-BACD-1C41-A567-5A00F7EBC9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709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44A4D-D71F-6944-993E-742EE9847C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8928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E7ADD-3B25-284E-9819-0E21259A49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2424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5B3CA-A876-EF40-95AA-E12CC6ACF5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3243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DF4CC-9F9E-A746-A3F0-AA9AE1BF9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839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2B3D3-8BC6-5A4B-BCF1-36AD5B8E1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458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5BF07-7DA0-3647-9F26-7F9EC0993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704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EA8F-4B72-8A4C-850F-27C452F5F13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9238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F196C44-7B25-EB4E-A9D0-92713D2A6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45944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BA3B-7E7D-B645-95EA-0231039032F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805332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D565-14DD-214B-829A-911E5E4C337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221392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675A-2CA4-354C-8ACE-00855F45876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023013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BD4B-6B41-B543-B912-4D188EE6B25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806402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627D-F1C5-1349-B86C-FC61D603A69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372509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C2E4-6835-0342-B58E-F2E0269595E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0697567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0730-4758-B345-903C-DF356708E12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76086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149B-631D-F44A-BB84-B6742EDE7B6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245137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575BA-33E2-F34A-8971-04E109C302D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567758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F104-C651-1D4C-B08C-82BFB556DA4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8048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AAE7C41-2974-7A4C-A42C-043248FDF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00950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1E3C-7E1D-2440-B755-73B257933A2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981532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F3C3-EF77-004F-8CEB-0A87B58C829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503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4283B5-D608-D647-BD71-A8EC5F2B0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9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4C994A-F728-9C46-93F7-E7F6BB4B5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4966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73F0E4-816E-874F-99AA-B2E08AACC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458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2048D-13E9-8E4F-A3BF-D6FA7AFC81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39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23025-9C3C-084B-AE12-8A7A7E9EB1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8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866ED-8628-7B4C-BA68-D7C7B5C70A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8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76E50-08A6-E743-AA82-16EAA70E6A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8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A74AD-188A-7946-9C8B-A5D293DA3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7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D388-43C9-F240-BFEE-3AFE27DDB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66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E4904-A59A-4B4D-A8D5-19C7E1A9F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7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DF60-CB74-254A-BD86-618574256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03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CFCCD-944C-AC4E-B0F7-3B9CCE0772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0B76-FE47-D54B-97CE-9B24BE1458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27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0F6D7-6CB7-3943-80F6-5C27D9C6A2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1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722664-FE00-CA4F-AD9B-2D21D6A8D1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6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E8F66A-5090-0544-8E8D-9B4F693ED8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28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D39700-BFB6-3B49-9D22-618D09FA40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1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690ABD7-3746-D144-9ED4-9499270F6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96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6DC421-14DE-214E-85E7-506FA87A0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34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5DA2C3-B1FB-4641-A383-57E03DD5C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32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2BA00A-809E-FB4B-91C8-F5DF6EA258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92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EA8F-4B72-8A4C-850F-27C452F5F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9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BA3B-7E7D-B645-95EA-023103903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4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D565-14DD-214B-829A-911E5E4C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50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675A-2CA4-354C-8ACE-00855F458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7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BD4B-6B41-B543-B912-4D188EE6B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9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627D-F1C5-1349-B86C-FC61D603A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8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C2E4-6835-0342-B58E-F2E026959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94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0730-4758-B345-903C-DF356708E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66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149B-631D-F44A-BB84-B6742EDE7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2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575BA-33E2-F34A-8971-04E109C3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21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F104-C651-1D4C-B08C-82BFB556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70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1E3C-7E1D-2440-B755-73B257933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76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F3C3-EF77-004F-8CEB-0A87B58C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88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80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37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319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3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14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9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563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627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072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3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806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C729F59-C188-E64D-A949-EEA625CB0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8033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F0EB2-3AC0-7D40-B91D-79887390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650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30F0-F2E4-CE4C-975F-C1397FE1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364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CFE3-0ED3-6841-B19F-B61C36D3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88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04FCF-D7CE-9F42-852E-0CA0D4BC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71057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6F740-0826-B64A-BE3A-5F4861C21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6377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9027-FC1E-3648-ADB2-BB8D999D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9287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B0FC-6D3E-BB44-841C-BE0C33C8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270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C9A5-5055-0D40-B067-6150BBFCE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798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85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7432-0061-D24F-B838-B0D2873F6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636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73EC-7313-264D-BE6E-D192BCBB6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0710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3110-2FF3-9F4C-97FB-31201714B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1795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C25F43-4EFC-3B4B-9B22-DAD2CF523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4872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848E34-ED0E-BD49-8E3A-FA50A190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6890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BB88B4-0C88-4C48-97C8-AA7D7992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8802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6EB2EB-3FE4-B440-809A-2DDB4843D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1660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4141D1-6A26-0E44-AB3C-6B60F055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2218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8C6485-0E3A-5743-8B51-A5BBEA05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0167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4740EB-4E1E-7349-A3DC-436019C1D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191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0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3.xml"/><Relationship Id="rId14" Type="http://schemas.openxmlformats.org/officeDocument/2006/relationships/theme" Target="../theme/theme17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4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3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197.xml"/><Relationship Id="rId14" Type="http://schemas.openxmlformats.org/officeDocument/2006/relationships/theme" Target="../theme/theme19.xml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9.xml"/><Relationship Id="rId3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3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47.xml"/><Relationship Id="rId13" Type="http://schemas.openxmlformats.org/officeDocument/2006/relationships/theme" Target="../theme/theme26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8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0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Relationship Id="rId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Relationship Id="rId2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6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2.xml"/><Relationship Id="rId8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5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7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3.xml"/><Relationship Id="rId8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26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8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4.xml"/><Relationship Id="rId8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37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51.xml"/><Relationship Id="rId14" Type="http://schemas.openxmlformats.org/officeDocument/2006/relationships/theme" Target="../theme/theme38.xml"/><Relationship Id="rId1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48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803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E15F7A-E576-A94D-B5BF-D0805C9B45A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D9B7D-0AC3-1E40-8932-D8779C253A8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4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5538" y="152400"/>
            <a:ext cx="6823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A9AA07E-E0EE-2D4C-8AAE-FACCD574468E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DABE903-15D5-1B4A-9793-25B960266DF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2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22D30C-4E48-9145-8DBE-F876E00E4E72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FD571C-CCD8-3345-B278-2D5CF6FED85E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0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latin typeface="Times New Roman"/>
            </a:endParaRPr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latin typeface="Times New Roman"/>
            </a:endParaRP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A2362B-AA97-EB4A-94BE-55DF28A1F46E}" type="slidenum">
              <a:rPr lang="de-DE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9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EBB9BB-F07E-6F46-A784-13E729ACD677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4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2CADE4-2F6A-B64A-94FB-561118B5A8F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5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BBEF47-4E93-3D4B-AE22-C7C1113E7F69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8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666AC4-BA7C-7044-BA09-D76930113EE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751262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455613" y="1384300"/>
            <a:ext cx="3606800" cy="9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7512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26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ransition xmlns:p14="http://schemas.microsoft.com/office/powerpoint/2010/main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  <a:sym typeface="Gill Sans Light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9pPr>
    </p:titleStyle>
    <p:bodyStyle>
      <a:lvl1pPr marL="187325" indent="-187325" algn="l" defTabSz="642938" rtl="0" eaLnBrk="0" fontAlgn="base" hangingPunct="0">
        <a:spcBef>
          <a:spcPts val="2113"/>
        </a:spcBef>
        <a:spcAft>
          <a:spcPct val="0"/>
        </a:spcAft>
        <a:buClr>
          <a:srgbClr val="000000"/>
        </a:buClr>
        <a:buSzPct val="100000"/>
        <a:buFont typeface="Helvetica Neue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  <a:sym typeface="Helvetica Neue" charset="0"/>
        </a:defRPr>
      </a:lvl1pPr>
      <a:lvl2pPr marL="463550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2pPr>
      <a:lvl3pPr marL="776288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3pPr>
      <a:lvl4pPr marL="1089025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4pPr>
      <a:lvl5pPr marL="1401763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B70B8CC-32B1-EC42-9B4B-96EE9908D03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4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et modifiez le titre</a:t>
            </a:r>
            <a:endParaRPr lang="fr-FR"/>
          </a:p>
        </p:txBody>
      </p:sp>
      <p:sp>
        <p:nvSpPr>
          <p:cNvPr id="1085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6A70409-1206-0C44-96AA-811BD62C0395}" type="slidenum">
              <a:rPr lang="fr-FR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2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020042-B48A-0342-8828-A53739AB97F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4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394DA7-627F-B743-860E-6EE82C45C45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4446588" y="6510338"/>
            <a:ext cx="241300" cy="258762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FFFFFF"/>
                </a:solidFill>
                <a:cs typeface="ＭＳ Ｐゴシック" charset="0"/>
                <a:sym typeface="Gill San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129DF0-0EEB-794C-A71A-7FE5465EDCE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94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ヒラギノ角ゴ ProN W3" charset="-128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5pPr>
      <a:lvl6pPr marL="23320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27892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2464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37036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9DB187-FE8D-2545-9131-C0E8F12C0C58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7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5464F8-2C4F-134D-8236-AB96F7E46F60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90CC1E9-3A6B-A149-9B26-F4DF996A6D3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19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4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5B3A4-F017-FD4A-9C70-FEC3C3A84E76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AB55-D7F8-E544-B46A-D5B26C61EEF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2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0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DF2894C-6352-5F4F-BDB8-682094728025}" type="datetimeFigureOut">
              <a:rPr lang="en-US"/>
              <a:pPr>
                <a:defRPr/>
              </a:pPr>
              <a:t>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F2D37D1-93AE-B94E-97A9-97A01797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38A274-EFE7-3542-AFCE-1F0062DE61E6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05399DD-020F-C945-B47A-326AA078EE6A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6E7B631-05D9-F041-8C8E-855A875D57E1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7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F62D921-CCF0-EE46-97D6-0C50F02E2C6B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BB5BEA7-3402-1D41-8E2E-DA0612C8F960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7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394DA7-627F-B743-860E-6EE82C45C45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8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D79BC3-AAC4-DE4D-8785-E10C428C3003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 charset="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 charset="0"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774AD8-C73F-4BAC-B983-40345A7B3F2E}" type="slidenum">
              <a:rPr lang="en-US"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4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9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EB054C2-FF3B-DF42-9A52-24444C68AFC0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0268D1-2F25-1A4E-9B38-266A63922627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51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C62510-1BA4-8D45-90B7-016B3E491283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1/11/14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FB313FE-EC0E-A147-8614-A15FF4D3FDD7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5538" y="152400"/>
            <a:ext cx="6823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636349F-BD8B-CE4A-8ABC-4181E2B66154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7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454985-3AE8-F742-85D2-1BEDCE790D1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1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55E5B5-5EED-1E4E-875F-F1B551FED0F9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2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4D0FED-A3C9-934D-A6E4-0DB81186B6B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3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20795AD-F92F-A641-8B7F-F0406B953000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454985-3AE8-F742-85D2-1BEDCE790D1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C7E153-2058-3640-8F5B-9D0E798298C0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1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2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.png"/><Relationship Id="rId6" Type="http://schemas.openxmlformats.org/officeDocument/2006/relationships/image" Target="../media/image25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1.jpe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0.wmf"/><Relationship Id="rId7" Type="http://schemas.openxmlformats.org/officeDocument/2006/relationships/image" Target="../media/image3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3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2.xml"/><Relationship Id="rId4" Type="http://schemas.openxmlformats.org/officeDocument/2006/relationships/image" Target="../media/image34.png"/><Relationship Id="rId1" Type="http://schemas.microsoft.com/office/2007/relationships/media" Target="file://localhost/Users/halzen/Desktop/active%20talks/C-light%20track.avi" TargetMode="External"/><Relationship Id="rId2" Type="http://schemas.openxmlformats.org/officeDocument/2006/relationships/video" Target="file://localhost/Users/halzen/Desktop/active%20talks/C-light%20track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.png"/><Relationship Id="rId5" Type="http://schemas.openxmlformats.org/officeDocument/2006/relationships/image" Target="../media/image3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0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9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3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3.png"/><Relationship Id="rId6" Type="http://schemas.openxmlformats.org/officeDocument/2006/relationships/image" Target="../media/image53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4" Type="http://schemas.openxmlformats.org/officeDocument/2006/relationships/image" Target="../media/image54.png"/><Relationship Id="rId1" Type="http://schemas.microsoft.com/office/2007/relationships/media" Target="file://localhost/Users/halzen/Desktop/active%20talks/10ms_event_movie.avi" TargetMode="External"/><Relationship Id="rId2" Type="http://schemas.openxmlformats.org/officeDocument/2006/relationships/video" Target="file://localhost/Users/halzen/Desktop/active%20talks/10ms_event_movie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3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7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8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9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4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w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10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47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7.pn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8.w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9.wmf"/><Relationship Id="rId10" Type="http://schemas.openxmlformats.org/officeDocument/2006/relationships/oleObject" Target="../embeddings/oleObject3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8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6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8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7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7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3.png"/><Relationship Id="rId5" Type="http://schemas.openxmlformats.org/officeDocument/2006/relationships/image" Target="../media/image73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6.xml"/><Relationship Id="rId2" Type="http://schemas.openxmlformats.org/officeDocument/2006/relationships/image" Target="../media/image78.png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3.png"/><Relationship Id="rId5" Type="http://schemas.openxmlformats.org/officeDocument/2006/relationships/image" Target="../media/image79.png"/><Relationship Id="rId6" Type="http://schemas.openxmlformats.org/officeDocument/2006/relationships/image" Target="../media/image80.jpe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8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82.png"/><Relationship Id="rId5" Type="http://schemas.openxmlformats.org/officeDocument/2006/relationships/oleObject" Target="../embeddings/oleObject40.bin"/><Relationship Id="rId6" Type="http://schemas.openxmlformats.org/officeDocument/2006/relationships/image" Target="../media/image81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9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oleObject" Target="../embeddings/oleObject41.bin"/><Relationship Id="rId5" Type="http://schemas.openxmlformats.org/officeDocument/2006/relationships/image" Target="../media/image84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3.png"/><Relationship Id="rId5" Type="http://schemas.openxmlformats.org/officeDocument/2006/relationships/image" Target="../media/image87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30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8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88.png"/><Relationship Id="rId1" Type="http://schemas.microsoft.com/office/2007/relationships/media" Target="file://localhost/Users/halzen/Desktop/active%20talks/ICRCRIO_Halzen/media/13%20Snuffleupagus-1_1.mp4" TargetMode="External"/><Relationship Id="rId2" Type="http://schemas.openxmlformats.org/officeDocument/2006/relationships/video" Target="file://localhost/Users/halzen/Desktop/active%20talks/ICRCRIO_Halzen/media/13%20Snuffleupagus-1_1.mp4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3.png"/><Relationship Id="rId5" Type="http://schemas.openxmlformats.org/officeDocument/2006/relationships/image" Target="../media/image89.emf"/><Relationship Id="rId6" Type="http://schemas.openxmlformats.org/officeDocument/2006/relationships/image" Target="../media/image90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8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Relationship Id="rId2" Type="http://schemas.openxmlformats.org/officeDocument/2006/relationships/image" Target="../media/image9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oleObject" Target="../embeddings/oleObject44.bin"/><Relationship Id="rId5" Type="http://schemas.openxmlformats.org/officeDocument/2006/relationships/image" Target="../media/image96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33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Relationship Id="rId2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9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686172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cs typeface="ＭＳ Ｐゴシック" charset="0"/>
              </a:rPr>
              <a:t>IceCube</a:t>
            </a:r>
            <a:endParaRPr lang="en-US" sz="3200" dirty="0" smtClean="0">
              <a:solidFill>
                <a:srgbClr val="FFFFFF"/>
              </a:solidFill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cosmogenic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000" dirty="0" smtClean="0">
              <a:solidFill>
                <a:srgbClr val="FFFFFF"/>
              </a:solidFill>
              <a:cs typeface="ＭＳ Ｐゴシック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smtClean="0">
                <a:solidFill>
                  <a:srgbClr val="FFFFFF"/>
                </a:solidFill>
                <a:cs typeface="ＭＳ Ｐゴシック" charset="0"/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875613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remnants</a:t>
            </a:r>
            <a:endParaRPr 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018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58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586" name="Picture 3"/>
          <p:cNvPicPr>
            <a:picLocks noChangeAspect="1" noChangeArrowheads="1"/>
          </p:cNvPicPr>
          <p:nvPr/>
        </p:nvPicPr>
        <p:blipFill>
          <a:blip r:embed="rId6">
            <a:lum bright="-2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-122238"/>
            <a:ext cx="6929437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Text Box 4"/>
          <p:cNvSpPr txBox="1">
            <a:spLocks noChangeArrowheads="1"/>
          </p:cNvSpPr>
          <p:nvPr/>
        </p:nvSpPr>
        <p:spPr bwMode="auto">
          <a:xfrm>
            <a:off x="-76200" y="47625"/>
            <a:ext cx="2286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neutrinos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from supernova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remnants</a:t>
            </a:r>
            <a:r>
              <a:rPr lang="en-US" sz="2800">
                <a:solidFill>
                  <a:srgbClr val="FFFFFF"/>
                </a:solidFill>
              </a:rPr>
              <a:t> :</a:t>
            </a:r>
            <a:endParaRPr lang="en-US" sz="2800">
              <a:solidFill>
                <a:srgbClr val="FFFFFF"/>
              </a:solidFill>
              <a:sym typeface="Wingdings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molecular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clouds in star-forming regions where super-nova explode: beam dumps!</a:t>
            </a:r>
            <a:endParaRPr lang="en-US" sz="2800">
              <a:solidFill>
                <a:srgbClr val="FCF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53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1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22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7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1" name="Picture 4" descr="zwicky_fritz_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590800"/>
            <a:ext cx="29622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2197100"/>
            <a:ext cx="57340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3" name="Picture 8" descr="zwick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590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89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682" name="Rectangle 3"/>
          <p:cNvSpPr>
            <a:spLocks noChangeArrowheads="1"/>
          </p:cNvSpPr>
          <p:nvPr/>
        </p:nvSpPr>
        <p:spPr bwMode="auto">
          <a:xfrm>
            <a:off x="5715000" y="213360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>
                <a:solidFill>
                  <a:srgbClr val="333399"/>
                </a:solidFill>
                <a:latin typeface="Symbol" charset="0"/>
                <a:ea typeface="ＭＳ Ｐゴシック" charset="0"/>
                <a:cs typeface="ＭＳ Ｐゴシック" charset="0"/>
              </a:rPr>
              <a:t>  </a:t>
            </a: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4"/>
          <p:cNvSpPr>
            <a:spLocks noChangeArrowheads="1"/>
          </p:cNvSpPr>
          <p:nvPr/>
        </p:nvSpPr>
        <p:spPr bwMode="auto">
          <a:xfrm>
            <a:off x="6858000" y="2133600"/>
            <a:ext cx="124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    m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4" name="Rectangle 5"/>
          <p:cNvSpPr>
            <a:spLocks noChangeArrowheads="1"/>
          </p:cNvSpPr>
          <p:nvPr/>
        </p:nvSpPr>
        <p:spPr bwMode="auto">
          <a:xfrm>
            <a:off x="7010400" y="4419600"/>
            <a:ext cx="61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5" name="Rectangle 6"/>
          <p:cNvSpPr>
            <a:spLocks noChangeArrowheads="1"/>
          </p:cNvSpPr>
          <p:nvPr/>
        </p:nvSpPr>
        <p:spPr bwMode="auto">
          <a:xfrm>
            <a:off x="6019800" y="1219200"/>
            <a:ext cx="606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6" name="Rectangle 7"/>
          <p:cNvSpPr>
            <a:spLocks noChangeArrowheads="1"/>
          </p:cNvSpPr>
          <p:nvPr/>
        </p:nvSpPr>
        <p:spPr bwMode="auto">
          <a:xfrm>
            <a:off x="7162800" y="1143000"/>
            <a:ext cx="536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Line 8"/>
          <p:cNvSpPr>
            <a:spLocks noChangeShapeType="1"/>
          </p:cNvSpPr>
          <p:nvPr/>
        </p:nvSpPr>
        <p:spPr bwMode="auto">
          <a:xfrm flipH="1">
            <a:off x="7086600" y="17526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Line 9"/>
          <p:cNvSpPr>
            <a:spLocks noChangeShapeType="1"/>
          </p:cNvSpPr>
          <p:nvPr/>
        </p:nvSpPr>
        <p:spPr bwMode="auto">
          <a:xfrm rot="18733452" flipH="1">
            <a:off x="7505700" y="17907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Line 10"/>
          <p:cNvSpPr>
            <a:spLocks noChangeShapeType="1"/>
          </p:cNvSpPr>
          <p:nvPr/>
        </p:nvSpPr>
        <p:spPr bwMode="auto">
          <a:xfrm rot="18733452" flipH="1">
            <a:off x="6438900" y="18669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Line 11"/>
          <p:cNvSpPr>
            <a:spLocks noChangeShapeType="1"/>
          </p:cNvSpPr>
          <p:nvPr/>
        </p:nvSpPr>
        <p:spPr bwMode="auto">
          <a:xfrm>
            <a:off x="6629400" y="2743200"/>
            <a:ext cx="53340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Line 12"/>
          <p:cNvSpPr>
            <a:spLocks noChangeShapeType="1"/>
          </p:cNvSpPr>
          <p:nvPr/>
        </p:nvSpPr>
        <p:spPr bwMode="auto">
          <a:xfrm flipH="1">
            <a:off x="6629400" y="5029200"/>
            <a:ext cx="304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Line 13"/>
          <p:cNvSpPr>
            <a:spLocks noChangeShapeType="1"/>
          </p:cNvSpPr>
          <p:nvPr/>
        </p:nvSpPr>
        <p:spPr bwMode="auto">
          <a:xfrm rot="18733452" flipH="1">
            <a:off x="7585869" y="4909344"/>
            <a:ext cx="87312" cy="501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4"/>
          <p:cNvSpPr>
            <a:spLocks noChangeShapeType="1"/>
          </p:cNvSpPr>
          <p:nvPr/>
        </p:nvSpPr>
        <p:spPr bwMode="auto">
          <a:xfrm>
            <a:off x="7239000" y="5029200"/>
            <a:ext cx="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Rectangle 15"/>
          <p:cNvSpPr>
            <a:spLocks noChangeArrowheads="1"/>
          </p:cNvSpPr>
          <p:nvPr/>
        </p:nvSpPr>
        <p:spPr bwMode="auto">
          <a:xfrm>
            <a:off x="6172200" y="5257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5" name="Rectangle 16"/>
          <p:cNvSpPr>
            <a:spLocks noChangeArrowheads="1"/>
          </p:cNvSpPr>
          <p:nvPr/>
        </p:nvSpPr>
        <p:spPr bwMode="auto">
          <a:xfrm>
            <a:off x="7010400" y="5226050"/>
            <a:ext cx="59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endParaRPr lang="en-GB" sz="3600" baseline="-250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6" name="Rectangle 17"/>
          <p:cNvSpPr>
            <a:spLocks noChangeArrowheads="1"/>
          </p:cNvSpPr>
          <p:nvPr/>
        </p:nvSpPr>
        <p:spPr bwMode="auto">
          <a:xfrm>
            <a:off x="4191000" y="2971800"/>
            <a:ext cx="116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    </a:t>
            </a: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7" name="Rectangle 18"/>
          <p:cNvSpPr>
            <a:spLocks noChangeArrowheads="1"/>
          </p:cNvSpPr>
          <p:nvPr/>
        </p:nvSpPr>
        <p:spPr bwMode="auto">
          <a:xfrm>
            <a:off x="3886200" y="3733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8" name="Line 19"/>
          <p:cNvSpPr>
            <a:spLocks noChangeShapeType="1"/>
          </p:cNvSpPr>
          <p:nvPr/>
        </p:nvSpPr>
        <p:spPr bwMode="auto">
          <a:xfrm flipH="1">
            <a:off x="4191000" y="3505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9" name="Rectangle 20"/>
          <p:cNvSpPr>
            <a:spLocks noChangeArrowheads="1"/>
          </p:cNvSpPr>
          <p:nvPr/>
        </p:nvSpPr>
        <p:spPr bwMode="auto">
          <a:xfrm>
            <a:off x="45720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0" name="Rectangle 21"/>
          <p:cNvSpPr>
            <a:spLocks noChangeArrowheads="1"/>
          </p:cNvSpPr>
          <p:nvPr/>
        </p:nvSpPr>
        <p:spPr bwMode="auto">
          <a:xfrm>
            <a:off x="4800600" y="1219200"/>
            <a:ext cx="58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1" name="Rectangle 22"/>
          <p:cNvSpPr>
            <a:spLocks noChangeArrowheads="1"/>
          </p:cNvSpPr>
          <p:nvPr/>
        </p:nvSpPr>
        <p:spPr bwMode="auto">
          <a:xfrm>
            <a:off x="51054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2" name="Rectangle 23"/>
          <p:cNvSpPr>
            <a:spLocks noChangeArrowheads="1"/>
          </p:cNvSpPr>
          <p:nvPr/>
        </p:nvSpPr>
        <p:spPr bwMode="auto">
          <a:xfrm>
            <a:off x="4419600" y="37338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3" name="Line 24"/>
          <p:cNvSpPr>
            <a:spLocks noChangeShapeType="1"/>
          </p:cNvSpPr>
          <p:nvPr/>
        </p:nvSpPr>
        <p:spPr bwMode="auto">
          <a:xfrm rot="18733452" flipH="1">
            <a:off x="4838700" y="2705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4" name="Line 25"/>
          <p:cNvSpPr>
            <a:spLocks noChangeShapeType="1"/>
          </p:cNvSpPr>
          <p:nvPr/>
        </p:nvSpPr>
        <p:spPr bwMode="auto">
          <a:xfrm flipH="1">
            <a:off x="4495800" y="2743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5" name="Line 26"/>
          <p:cNvSpPr>
            <a:spLocks noChangeShapeType="1"/>
          </p:cNvSpPr>
          <p:nvPr/>
        </p:nvSpPr>
        <p:spPr bwMode="auto">
          <a:xfrm rot="18733452" flipH="1">
            <a:off x="4457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6" name="Line 27"/>
          <p:cNvSpPr>
            <a:spLocks noChangeShapeType="1"/>
          </p:cNvSpPr>
          <p:nvPr/>
        </p:nvSpPr>
        <p:spPr bwMode="auto">
          <a:xfrm rot="18733452" flipH="1">
            <a:off x="5219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7" name="Rectangle 28"/>
          <p:cNvSpPr>
            <a:spLocks noChangeArrowheads="1"/>
          </p:cNvSpPr>
          <p:nvPr/>
        </p:nvSpPr>
        <p:spPr bwMode="auto">
          <a:xfrm>
            <a:off x="5181600" y="373380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8" name="Line 29"/>
          <p:cNvSpPr>
            <a:spLocks noChangeShapeType="1"/>
          </p:cNvSpPr>
          <p:nvPr/>
        </p:nvSpPr>
        <p:spPr bwMode="auto">
          <a:xfrm flipH="1">
            <a:off x="4800600" y="19050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9" name="Line 30"/>
          <p:cNvSpPr>
            <a:spLocks noChangeShapeType="1"/>
          </p:cNvSpPr>
          <p:nvPr/>
        </p:nvSpPr>
        <p:spPr bwMode="auto">
          <a:xfrm rot="18733452" flipH="1">
            <a:off x="5067300" y="1943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0" name="Line 31"/>
          <p:cNvSpPr>
            <a:spLocks noChangeShapeType="1"/>
          </p:cNvSpPr>
          <p:nvPr/>
        </p:nvSpPr>
        <p:spPr bwMode="auto">
          <a:xfrm flipH="1">
            <a:off x="5943600" y="18288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1" name="Rectangle 32"/>
          <p:cNvSpPr>
            <a:spLocks noChangeArrowheads="1"/>
          </p:cNvSpPr>
          <p:nvPr/>
        </p:nvSpPr>
        <p:spPr bwMode="auto">
          <a:xfrm>
            <a:off x="3505200" y="45720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2" name="Rectangle 33"/>
          <p:cNvSpPr>
            <a:spLocks noChangeArrowheads="1"/>
          </p:cNvSpPr>
          <p:nvPr/>
        </p:nvSpPr>
        <p:spPr bwMode="auto">
          <a:xfrm>
            <a:off x="4114800" y="45720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3" name="Line 34"/>
          <p:cNvSpPr>
            <a:spLocks noChangeShapeType="1"/>
          </p:cNvSpPr>
          <p:nvPr/>
        </p:nvSpPr>
        <p:spPr bwMode="auto">
          <a:xfrm flipH="1">
            <a:off x="3810000" y="43434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4" name="Line 35"/>
          <p:cNvSpPr>
            <a:spLocks noChangeShapeType="1"/>
          </p:cNvSpPr>
          <p:nvPr/>
        </p:nvSpPr>
        <p:spPr bwMode="auto">
          <a:xfrm rot="18733452" flipH="1">
            <a:off x="4152900" y="4305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5" name="Line 36"/>
          <p:cNvSpPr>
            <a:spLocks noChangeShapeType="1"/>
          </p:cNvSpPr>
          <p:nvPr/>
        </p:nvSpPr>
        <p:spPr bwMode="auto">
          <a:xfrm>
            <a:off x="7848600" y="2743200"/>
            <a:ext cx="1219200" cy="3200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6" name="Rectangle 37"/>
          <p:cNvSpPr>
            <a:spLocks noChangeArrowheads="1"/>
          </p:cNvSpPr>
          <p:nvPr/>
        </p:nvSpPr>
        <p:spPr bwMode="auto">
          <a:xfrm>
            <a:off x="7731125" y="5257800"/>
            <a:ext cx="598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endParaRPr lang="en-GB" sz="3600" baseline="-250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630" name="Text Box 38"/>
          <p:cNvSpPr txBox="1">
            <a:spLocks noChangeArrowheads="1"/>
          </p:cNvSpPr>
          <p:nvPr/>
        </p:nvSpPr>
        <p:spPr bwMode="auto">
          <a:xfrm>
            <a:off x="228600" y="1195388"/>
            <a:ext cx="3254375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neutral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gamma rays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charged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neutrinos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83718" name="Rectangle 39"/>
          <p:cNvSpPr>
            <a:spLocks noChangeArrowheads="1"/>
          </p:cNvSpPr>
          <p:nvPr/>
        </p:nvSpPr>
        <p:spPr bwMode="auto">
          <a:xfrm>
            <a:off x="4114800" y="1219200"/>
            <a:ext cx="43434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9" name="Oval 41"/>
          <p:cNvSpPr>
            <a:spLocks noChangeArrowheads="1"/>
          </p:cNvSpPr>
          <p:nvPr/>
        </p:nvSpPr>
        <p:spPr bwMode="auto">
          <a:xfrm>
            <a:off x="57150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0" name="Oval 42"/>
          <p:cNvSpPr>
            <a:spLocks noChangeArrowheads="1"/>
          </p:cNvSpPr>
          <p:nvPr/>
        </p:nvSpPr>
        <p:spPr bwMode="auto">
          <a:xfrm>
            <a:off x="7772400" y="53340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1" name="Oval 43"/>
          <p:cNvSpPr>
            <a:spLocks noChangeArrowheads="1"/>
          </p:cNvSpPr>
          <p:nvPr/>
        </p:nvSpPr>
        <p:spPr bwMode="auto">
          <a:xfrm>
            <a:off x="44196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2" name="Oval 44"/>
          <p:cNvSpPr>
            <a:spLocks noChangeArrowheads="1"/>
          </p:cNvSpPr>
          <p:nvPr/>
        </p:nvSpPr>
        <p:spPr bwMode="auto">
          <a:xfrm>
            <a:off x="50292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23" name="Object 3"/>
          <p:cNvGraphicFramePr>
            <a:graphicFrameLocks noChangeAspect="1"/>
          </p:cNvGraphicFramePr>
          <p:nvPr/>
        </p:nvGraphicFramePr>
        <p:xfrm>
          <a:off x="1600200" y="5562600"/>
          <a:ext cx="32496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2" name="Equation" r:id="rId6" imgW="939392" imgH="241195" progId="Equation.3">
                  <p:embed/>
                </p:oleObj>
              </mc:Choice>
              <mc:Fallback>
                <p:oleObj name="Equation" r:id="rId6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562600"/>
                        <a:ext cx="3249613" cy="8350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648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remnants</a:t>
            </a:r>
            <a:endParaRPr 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726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1" name="Object 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42" name="Picture 2" descr="XmasBurst_single_ps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41500"/>
            <a:ext cx="5080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43" name="Picture 1" descr="_59737750_5973739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43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5"/>
          <p:cNvSpPr>
            <a:spLocks noChangeArrowheads="1"/>
          </p:cNvSpPr>
          <p:nvPr/>
        </p:nvSpPr>
        <p:spPr bwMode="auto">
          <a:xfrm>
            <a:off x="4800600" y="1524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…and if the star collapses to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 black hole…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gamma ray burst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46488"/>
            <a:ext cx="4572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happens in seconds</a:t>
            </a:r>
          </a:p>
          <a:p>
            <a:pPr defTabSz="914400"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     not thousands of year</a:t>
            </a:r>
          </a:p>
          <a:p>
            <a:pPr defTabSz="914400">
              <a:defRPr/>
            </a:pPr>
            <a:endParaRPr lang="en-US" sz="2400" kern="0" dirty="0">
              <a:solidFill>
                <a:srgbClr val="FFFFFF"/>
              </a:solidFill>
              <a:latin typeface="Arial"/>
              <a:ea typeface="ＭＳ Ｐゴシック"/>
              <a:cs typeface="Arial" pitchFamily="34" charset="0"/>
            </a:endParaRPr>
          </a:p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beamed along the spin</a:t>
            </a:r>
          </a:p>
          <a:p>
            <a:pPr defTabSz="914400"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     axis of the black hole</a:t>
            </a:r>
            <a:b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</a:br>
            <a:endParaRPr lang="en-US" sz="2400" kern="0" dirty="0">
              <a:solidFill>
                <a:srgbClr val="FFFFFF"/>
              </a:solidFill>
              <a:latin typeface="Arial"/>
              <a:ea typeface="ＭＳ Ｐゴシック"/>
              <a:cs typeface="Arial" pitchFamily="34" charset="0"/>
            </a:endParaRPr>
          </a:p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simulation not image</a:t>
            </a:r>
            <a:endParaRPr lang="en-US" sz="1600" kern="0" dirty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6" name="Object 2"/>
          <p:cNvGraphicFramePr>
            <a:graphicFrameLocks noChangeAspect="1"/>
          </p:cNvGraphicFramePr>
          <p:nvPr/>
        </p:nvGraphicFramePr>
        <p:xfrm>
          <a:off x="457200" y="0"/>
          <a:ext cx="8077200" cy="646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Document" r:id="rId3" imgW="16461498" imgH="13184440" progId="Word.Document.12">
                  <p:link updateAutomatic="1"/>
                </p:oleObj>
              </mc:Choice>
              <mc:Fallback>
                <p:oleObj name="Document" r:id="rId3" imgW="16461498" imgH="131844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0"/>
                        <a:ext cx="8077200" cy="646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4467" name="Group 4"/>
          <p:cNvGrpSpPr>
            <a:grpSpLocks/>
          </p:cNvGrpSpPr>
          <p:nvPr/>
        </p:nvGrpSpPr>
        <p:grpSpPr bwMode="auto">
          <a:xfrm rot="-6480447">
            <a:off x="2710656" y="794544"/>
            <a:ext cx="2960688" cy="2438400"/>
            <a:chOff x="3016" y="799"/>
            <a:chExt cx="1769" cy="1543"/>
          </a:xfrm>
        </p:grpSpPr>
        <p:sp>
          <p:nvSpPr>
            <p:cNvPr id="57446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447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4468" name="Title 1"/>
          <p:cNvSpPr>
            <a:spLocks noGrp="1"/>
          </p:cNvSpPr>
          <p:nvPr>
            <p:ph type="title" idx="4294967295"/>
          </p:nvPr>
        </p:nvSpPr>
        <p:spPr>
          <a:xfrm>
            <a:off x="6400800" y="5334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active galaxy</a:t>
            </a:r>
            <a:b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particle flows near</a:t>
            </a:r>
            <a:b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supermassive</a:t>
            </a:r>
            <a:b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black hole</a:t>
            </a: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22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5489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5490" name="Text Box 4"/>
          <p:cNvSpPr txBox="1">
            <a:spLocks noChangeArrowheads="1"/>
          </p:cNvSpPr>
          <p:nvPr/>
        </p:nvSpPr>
        <p:spPr bwMode="auto">
          <a:xfrm>
            <a:off x="46037" y="1219201"/>
            <a:ext cx="20113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Galactic: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supernova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remnants?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575491" name="Rectangle 5"/>
          <p:cNvSpPr>
            <a:spLocks noChangeArrowheads="1"/>
          </p:cNvSpPr>
          <p:nvPr/>
        </p:nvSpPr>
        <p:spPr bwMode="auto">
          <a:xfrm>
            <a:off x="0" y="44196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extragalactic: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gamma ray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bursts??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active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galaxies?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549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90575"/>
            <a:ext cx="6467475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3" name="Line 12"/>
          <p:cNvSpPr>
            <a:spLocks noChangeShapeType="1"/>
          </p:cNvSpPr>
          <p:nvPr/>
        </p:nvSpPr>
        <p:spPr bwMode="auto">
          <a:xfrm>
            <a:off x="1600200" y="1752600"/>
            <a:ext cx="762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5494" name="TextBox 12"/>
          <p:cNvSpPr txBox="1">
            <a:spLocks noChangeArrowheads="1"/>
          </p:cNvSpPr>
          <p:nvPr/>
        </p:nvSpPr>
        <p:spPr bwMode="auto">
          <a:xfrm>
            <a:off x="173038" y="76200"/>
            <a:ext cx="8666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sources accommodating the observed energy budget</a:t>
            </a:r>
          </a:p>
        </p:txBody>
      </p:sp>
      <p:sp>
        <p:nvSpPr>
          <p:cNvPr id="575495" name="Line 7"/>
          <p:cNvSpPr>
            <a:spLocks noChangeShapeType="1"/>
          </p:cNvSpPr>
          <p:nvPr/>
        </p:nvSpPr>
        <p:spPr bwMode="auto">
          <a:xfrm>
            <a:off x="2362200" y="17526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5496" name="Line 8"/>
          <p:cNvSpPr>
            <a:spLocks noChangeShapeType="1"/>
          </p:cNvSpPr>
          <p:nvPr/>
        </p:nvSpPr>
        <p:spPr bwMode="auto">
          <a:xfrm>
            <a:off x="2362200" y="4724400"/>
            <a:ext cx="510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>
            <a:endCxn id="575496" idx="0"/>
          </p:cNvCxnSpPr>
          <p:nvPr/>
        </p:nvCxnSpPr>
        <p:spPr bwMode="auto">
          <a:xfrm>
            <a:off x="2057400" y="47244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3035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cs typeface="Arial" pitchFamily="34" charset="0"/>
              </a:rPr>
              <a:t>IceCube</a:t>
            </a:r>
            <a:endParaRPr lang="en-US" sz="3200" dirty="0" smtClean="0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2328974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7" name="Picture 1" descr="discovery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4343400"/>
            <a:ext cx="1066800" cy="1447800"/>
          </a:xfrm>
          <a:prstGeom prst="rect">
            <a:avLst/>
          </a:prstGeom>
          <a:solidFill>
            <a:schemeClr val="tx1">
              <a:lumMod val="65000"/>
              <a:lumOff val="35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20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00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5010" name="AutoShape 3"/>
          <p:cNvSpPr>
            <a:spLocks noChangeArrowheads="1"/>
          </p:cNvSpPr>
          <p:nvPr/>
        </p:nvSpPr>
        <p:spPr bwMode="auto">
          <a:xfrm>
            <a:off x="685800" y="-12954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5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7392988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475413" y="2667000"/>
            <a:ext cx="2182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TeV</a:t>
            </a: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sources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7467600" y="3371850"/>
            <a:ext cx="13017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cosmic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  rays</a:t>
            </a:r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>
            <a:off x="6934200" y="3124200"/>
            <a:ext cx="0" cy="12954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55029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0" name="Oval 10"/>
            <p:cNvSpPr>
              <a:spLocks noChangeArrowheads="1"/>
            </p:cNvSpPr>
            <p:nvPr/>
          </p:nvSpPr>
          <p:spPr bwMode="auto">
            <a:xfrm>
              <a:off x="4272" y="21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1" name="Oval 11"/>
            <p:cNvSpPr>
              <a:spLocks noChangeArrowheads="1"/>
            </p:cNvSpPr>
            <p:nvPr/>
          </p:nvSpPr>
          <p:spPr bwMode="auto">
            <a:xfrm>
              <a:off x="4320" y="220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2" name="Oval 12"/>
            <p:cNvSpPr>
              <a:spLocks noChangeArrowheads="1"/>
            </p:cNvSpPr>
            <p:nvPr/>
          </p:nvSpPr>
          <p:spPr bwMode="auto">
            <a:xfrm>
              <a:off x="4416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3" name="Oval 13"/>
            <p:cNvSpPr>
              <a:spLocks noChangeArrowheads="1"/>
            </p:cNvSpPr>
            <p:nvPr/>
          </p:nvSpPr>
          <p:spPr bwMode="auto">
            <a:xfrm>
              <a:off x="4512" y="24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4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5" name="Oval 15"/>
            <p:cNvSpPr>
              <a:spLocks noChangeArrowheads="1"/>
            </p:cNvSpPr>
            <p:nvPr/>
          </p:nvSpPr>
          <p:spPr bwMode="auto">
            <a:xfrm>
              <a:off x="4656" y="254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6" name="Oval 16"/>
            <p:cNvSpPr>
              <a:spLocks noChangeArrowheads="1"/>
            </p:cNvSpPr>
            <p:nvPr/>
          </p:nvSpPr>
          <p:spPr bwMode="auto">
            <a:xfrm>
              <a:off x="4704" y="259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7" name="Oval 17"/>
            <p:cNvSpPr>
              <a:spLocks noChangeArrowheads="1"/>
            </p:cNvSpPr>
            <p:nvPr/>
          </p:nvSpPr>
          <p:spPr bwMode="auto">
            <a:xfrm>
              <a:off x="4800" y="26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8" name="Oval 18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9" name="Oval 19"/>
            <p:cNvSpPr>
              <a:spLocks noChangeArrowheads="1"/>
            </p:cNvSpPr>
            <p:nvPr/>
          </p:nvSpPr>
          <p:spPr bwMode="auto">
            <a:xfrm>
              <a:off x="4944" y="28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0" name="Oval 20"/>
            <p:cNvSpPr>
              <a:spLocks noChangeArrowheads="1"/>
            </p:cNvSpPr>
            <p:nvPr/>
          </p:nvSpPr>
          <p:spPr bwMode="auto">
            <a:xfrm>
              <a:off x="4992" y="292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1" name="Oval 21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2" name="Oval 22"/>
            <p:cNvSpPr>
              <a:spLocks noChangeArrowheads="1"/>
            </p:cNvSpPr>
            <p:nvPr/>
          </p:nvSpPr>
          <p:spPr bwMode="auto">
            <a:xfrm>
              <a:off x="5088" y="30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3" name="Oval 23"/>
            <p:cNvSpPr>
              <a:spLocks noChangeArrowheads="1"/>
            </p:cNvSpPr>
            <p:nvPr/>
          </p:nvSpPr>
          <p:spPr bwMode="auto">
            <a:xfrm>
              <a:off x="5136" y="307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4" name="Oval 24"/>
            <p:cNvSpPr>
              <a:spLocks noChangeArrowheads="1"/>
            </p:cNvSpPr>
            <p:nvPr/>
          </p:nvSpPr>
          <p:spPr bwMode="auto">
            <a:xfrm>
              <a:off x="5184" y="312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5" name="Oval 25"/>
            <p:cNvSpPr>
              <a:spLocks noChangeArrowheads="1"/>
            </p:cNvSpPr>
            <p:nvPr/>
          </p:nvSpPr>
          <p:spPr bwMode="auto">
            <a:xfrm>
              <a:off x="5232" y="316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6" name="Oval 26"/>
            <p:cNvSpPr>
              <a:spLocks noChangeArrowheads="1"/>
            </p:cNvSpPr>
            <p:nvPr/>
          </p:nvSpPr>
          <p:spPr bwMode="auto">
            <a:xfrm>
              <a:off x="5280" y="32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7" name="Oval 27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8" name="Oval 28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9" name="Oval 29"/>
            <p:cNvSpPr>
              <a:spLocks noChangeArrowheads="1"/>
            </p:cNvSpPr>
            <p:nvPr/>
          </p:nvSpPr>
          <p:spPr bwMode="auto">
            <a:xfrm>
              <a:off x="5376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50" name="Oval 30"/>
            <p:cNvSpPr>
              <a:spLocks noChangeArrowheads="1"/>
            </p:cNvSpPr>
            <p:nvPr/>
          </p:nvSpPr>
          <p:spPr bwMode="auto">
            <a:xfrm>
              <a:off x="5424" y="35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51" name="Oval 31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55016" name="Text Box 32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7" name="Text Box 33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8" name="Text Box 34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9" name="Text Box 35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20" name="Text Box 36"/>
          <p:cNvSpPr txBox="1">
            <a:spLocks noChangeArrowheads="1"/>
          </p:cNvSpPr>
          <p:nvPr/>
        </p:nvSpPr>
        <p:spPr bwMode="auto">
          <a:xfrm>
            <a:off x="6248400" y="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55021" name="Line 37"/>
          <p:cNvSpPr>
            <a:spLocks noChangeShapeType="1"/>
          </p:cNvSpPr>
          <p:nvPr/>
        </p:nvSpPr>
        <p:spPr bwMode="auto">
          <a:xfrm>
            <a:off x="8534400" y="3810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5022" name="Text Box 38"/>
          <p:cNvSpPr txBox="1">
            <a:spLocks noChangeArrowheads="1"/>
          </p:cNvSpPr>
          <p:nvPr/>
        </p:nvSpPr>
        <p:spPr bwMode="auto">
          <a:xfrm rot="-5400000">
            <a:off x="796925" y="23622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55023" name="Text Box 40"/>
          <p:cNvSpPr txBox="1">
            <a:spLocks noChangeArrowheads="1"/>
          </p:cNvSpPr>
          <p:nvPr/>
        </p:nvSpPr>
        <p:spPr bwMode="auto">
          <a:xfrm>
            <a:off x="8153400" y="1571625"/>
            <a:ext cx="474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5F5F5F"/>
                </a:solidFill>
                <a:latin typeface="Symbol" charset="0"/>
              </a:rPr>
              <a:t>n</a:t>
            </a:r>
            <a:endParaRPr lang="en-US" sz="4400">
              <a:solidFill>
                <a:srgbClr val="5F5F5F"/>
              </a:solidFill>
              <a:latin typeface="Times" charset="0"/>
            </a:endParaRPr>
          </a:p>
        </p:txBody>
      </p:sp>
      <p:sp>
        <p:nvSpPr>
          <p:cNvPr id="555024" name="AutoShape 41"/>
          <p:cNvSpPr>
            <a:spLocks noChangeArrowheads="1"/>
          </p:cNvSpPr>
          <p:nvPr/>
        </p:nvSpPr>
        <p:spPr bwMode="auto">
          <a:xfrm>
            <a:off x="6324600" y="1981200"/>
            <a:ext cx="1828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5025" name="Text Box 42"/>
          <p:cNvSpPr txBox="1">
            <a:spLocks noChangeArrowheads="1"/>
          </p:cNvSpPr>
          <p:nvPr/>
        </p:nvSpPr>
        <p:spPr bwMode="auto">
          <a:xfrm>
            <a:off x="2667000" y="15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5026" name="Line 43"/>
          <p:cNvSpPr>
            <a:spLocks noChangeShapeType="1"/>
          </p:cNvSpPr>
          <p:nvPr/>
        </p:nvSpPr>
        <p:spPr bwMode="auto">
          <a:xfrm>
            <a:off x="2819400" y="38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92" name="Line 44"/>
          <p:cNvSpPr>
            <a:spLocks noChangeShapeType="1"/>
          </p:cNvSpPr>
          <p:nvPr/>
        </p:nvSpPr>
        <p:spPr bwMode="auto">
          <a:xfrm>
            <a:off x="7620000" y="3733800"/>
            <a:ext cx="0" cy="6858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93" name="Text Box 45"/>
          <p:cNvSpPr txBox="1">
            <a:spLocks noChangeArrowheads="1"/>
          </p:cNvSpPr>
          <p:nvPr/>
        </p:nvSpPr>
        <p:spPr bwMode="auto">
          <a:xfrm>
            <a:off x="2281238" y="4876800"/>
            <a:ext cx="2922587" cy="1077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particle flux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1993368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/>
      <p:bldP spid="206854" grpId="0"/>
      <p:bldP spid="206855" grpId="0" animBg="1"/>
      <p:bldP spid="206892" grpId="0" animBg="1"/>
      <p:bldP spid="2068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58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4191000"/>
            <a:ext cx="7315200" cy="609600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2667000"/>
            <a:ext cx="2545438" cy="1200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59 strings, 1 year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sensitivity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“limit”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3352800"/>
            <a:ext cx="1371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10200" y="36576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 bwMode="auto">
          <a:xfrm>
            <a:off x="1295400" y="1295400"/>
            <a:ext cx="2590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Down Arrow 14"/>
          <p:cNvSpPr/>
          <p:nvPr/>
        </p:nvSpPr>
        <p:spPr bwMode="auto">
          <a:xfrm>
            <a:off x="2590800" y="1295400"/>
            <a:ext cx="914400" cy="3810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1688" y="304800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before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AMANDA</a:t>
            </a:r>
          </a:p>
        </p:txBody>
      </p:sp>
    </p:spTree>
    <p:extLst>
      <p:ext uri="{BB962C8B-B14F-4D97-AF65-F5344CB8AC3E}">
        <p14:creationId xmlns:p14="http://schemas.microsoft.com/office/powerpoint/2010/main" val="3978460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659" y="486077"/>
            <a:ext cx="3811410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IceCube</a:t>
            </a:r>
            <a:r>
              <a:rPr lang="en-US" sz="2400" dirty="0" smtClean="0">
                <a:solidFill>
                  <a:schemeClr val="bg1"/>
                </a:solidFill>
              </a:rPr>
              <a:t> 59: the last limit 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5945" y="6287643"/>
            <a:ext cx="194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terile neutrinos?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95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cs typeface="Arial" pitchFamily="34" charset="0"/>
              </a:rPr>
              <a:t>IceCube</a:t>
            </a:r>
            <a:endParaRPr lang="en-US" sz="3200" dirty="0" smtClean="0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6598539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16912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179388" y="355600"/>
            <a:ext cx="216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M. Markov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1960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334000" y="355600"/>
            <a:ext cx="3836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        B. Pontecorvo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04800" y="4775200"/>
            <a:ext cx="3803650" cy="1930400"/>
          </a:xfrm>
          <a:prstGeom prst="rect">
            <a:avLst/>
          </a:prstGeom>
          <a:solidFill>
            <a:srgbClr val="B2B2B2">
              <a:alpha val="8117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M.Markov :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we propose to install detectors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deep in a lake or in the sea and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to determine the direction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charged particles with the help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of Cherenkov radiation.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new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76200"/>
            <a:ext cx="600075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1" name="Freeform 3"/>
          <p:cNvSpPr>
            <a:spLocks/>
          </p:cNvSpPr>
          <p:nvPr/>
        </p:nvSpPr>
        <p:spPr bwMode="auto">
          <a:xfrm rot="-764698">
            <a:off x="5318125" y="4292600"/>
            <a:ext cx="990600" cy="990600"/>
          </a:xfrm>
          <a:custGeom>
            <a:avLst/>
            <a:gdLst>
              <a:gd name="T0" fmla="*/ 2147483647 w 912"/>
              <a:gd name="T1" fmla="*/ 2147483647 h 912"/>
              <a:gd name="T2" fmla="*/ 2147483647 w 912"/>
              <a:gd name="T3" fmla="*/ 2147483647 h 912"/>
              <a:gd name="T4" fmla="*/ 2147483647 w 912"/>
              <a:gd name="T5" fmla="*/ 2147483647 h 912"/>
              <a:gd name="T6" fmla="*/ 0 w 912"/>
              <a:gd name="T7" fmla="*/ 2147483647 h 912"/>
              <a:gd name="T8" fmla="*/ 2147483647 w 912"/>
              <a:gd name="T9" fmla="*/ 2147483647 h 912"/>
              <a:gd name="T10" fmla="*/ 2147483647 w 912"/>
              <a:gd name="T11" fmla="*/ 0 h 912"/>
              <a:gd name="T12" fmla="*/ 2147483647 w 912"/>
              <a:gd name="T13" fmla="*/ 2147483647 h 912"/>
              <a:gd name="T14" fmla="*/ 2147483647 w 912"/>
              <a:gd name="T15" fmla="*/ 2147483647 h 912"/>
              <a:gd name="T16" fmla="*/ 2147483647 w 912"/>
              <a:gd name="T17" fmla="*/ 2147483647 h 9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2"/>
              <a:gd name="T28" fmla="*/ 0 h 912"/>
              <a:gd name="T29" fmla="*/ 912 w 912"/>
              <a:gd name="T30" fmla="*/ 912 h 9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2" h="912">
                <a:moveTo>
                  <a:pt x="912" y="912"/>
                </a:moveTo>
                <a:lnTo>
                  <a:pt x="96" y="528"/>
                </a:lnTo>
                <a:lnTo>
                  <a:pt x="624" y="672"/>
                </a:lnTo>
                <a:lnTo>
                  <a:pt x="0" y="96"/>
                </a:lnTo>
                <a:lnTo>
                  <a:pt x="672" y="624"/>
                </a:lnTo>
                <a:lnTo>
                  <a:pt x="288" y="0"/>
                </a:lnTo>
                <a:lnTo>
                  <a:pt x="720" y="624"/>
                </a:lnTo>
                <a:lnTo>
                  <a:pt x="624" y="192"/>
                </a:lnTo>
                <a:lnTo>
                  <a:pt x="912" y="9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800600" y="3048000"/>
            <a:ext cx="579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</a:rPr>
              <a:t>m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0" y="5959475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lattice of photomultipliers</a:t>
            </a:r>
          </a:p>
        </p:txBody>
      </p:sp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5376863" y="76200"/>
            <a:ext cx="3462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  shielded and optically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  transparent medium</a:t>
            </a:r>
          </a:p>
        </p:txBody>
      </p:sp>
      <p:grpSp>
        <p:nvGrpSpPr>
          <p:cNvPr id="595975" name="Group 7"/>
          <p:cNvGrpSpPr>
            <a:grpSpLocks/>
          </p:cNvGrpSpPr>
          <p:nvPr/>
        </p:nvGrpSpPr>
        <p:grpSpPr bwMode="auto">
          <a:xfrm rot="1920000">
            <a:off x="1684338" y="4813300"/>
            <a:ext cx="8332787" cy="1588"/>
            <a:chOff x="-1384" y="3480"/>
            <a:chExt cx="5249" cy="1"/>
          </a:xfrm>
        </p:grpSpPr>
        <p:sp>
          <p:nvSpPr>
            <p:cNvPr id="595979" name="Line 8"/>
            <p:cNvSpPr>
              <a:spLocks noChangeShapeType="1"/>
            </p:cNvSpPr>
            <p:nvPr/>
          </p:nvSpPr>
          <p:spPr bwMode="auto">
            <a:xfrm>
              <a:off x="-1384" y="3481"/>
              <a:ext cx="299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5980" name="Line 9"/>
            <p:cNvSpPr>
              <a:spLocks noChangeShapeType="1"/>
            </p:cNvSpPr>
            <p:nvPr/>
          </p:nvSpPr>
          <p:spPr bwMode="auto">
            <a:xfrm>
              <a:off x="1617" y="3480"/>
              <a:ext cx="22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5976" name="Text Box 10"/>
          <p:cNvSpPr txBox="1">
            <a:spLocks noChangeArrowheads="1"/>
          </p:cNvSpPr>
          <p:nvPr/>
        </p:nvSpPr>
        <p:spPr bwMode="auto">
          <a:xfrm>
            <a:off x="6926263" y="5638800"/>
            <a:ext cx="5413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</a:rPr>
              <a:t>n</a:t>
            </a:r>
          </a:p>
        </p:txBody>
      </p:sp>
      <p:graphicFrame>
        <p:nvGraphicFramePr>
          <p:cNvPr id="185355" name="Object 2"/>
          <p:cNvGraphicFramePr>
            <a:graphicFrameLocks noGrp="1" noChangeAspect="1"/>
          </p:cNvGraphicFramePr>
          <p:nvPr>
            <p:ph/>
          </p:nvPr>
        </p:nvGraphicFramePr>
        <p:xfrm>
          <a:off x="5367338" y="1143000"/>
          <a:ext cx="3819525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Equation" r:id="rId5" imgW="1231900" imgH="457200" progId="Equation.3">
                  <p:embed/>
                </p:oleObj>
              </mc:Choice>
              <mc:Fallback>
                <p:oleObj name="Equation" r:id="rId5" imgW="1231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338" y="1143000"/>
                        <a:ext cx="3819525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5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23653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186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017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-57150"/>
          <a:ext cx="9217025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7150"/>
                        <a:ext cx="9217025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18" name="Text Box 5"/>
          <p:cNvSpPr txBox="1">
            <a:spLocks noChangeArrowheads="1"/>
          </p:cNvSpPr>
          <p:nvPr/>
        </p:nvSpPr>
        <p:spPr bwMode="auto">
          <a:xfrm>
            <a:off x="304800" y="266700"/>
            <a:ext cx="6019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</a:rPr>
              <a:t>photomultiplier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</a:rPr>
              <a:t>tube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5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-light track.avi" descr="/Users/halzen/Desktop/active talks/C-light track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050"/>
            <a:ext cx="91440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15" name="TextBox 2"/>
          <p:cNvSpPr txBox="1">
            <a:spLocks noChangeArrowheads="1"/>
          </p:cNvSpPr>
          <p:nvPr/>
        </p:nvSpPr>
        <p:spPr bwMode="auto">
          <a:xfrm>
            <a:off x="6618288" y="228600"/>
            <a:ext cx="2297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93 TeV muon</a:t>
            </a:r>
          </a:p>
        </p:txBody>
      </p:sp>
    </p:spTree>
    <p:extLst>
      <p:ext uri="{BB962C8B-B14F-4D97-AF65-F5344CB8AC3E}">
        <p14:creationId xmlns:p14="http://schemas.microsoft.com/office/powerpoint/2010/main" val="2766613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788"/>
            <a:ext cx="9372600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3138" name="Object 2"/>
          <p:cNvGraphicFramePr>
            <a:graphicFrameLocks noChangeAspect="1"/>
          </p:cNvGraphicFramePr>
          <p:nvPr/>
        </p:nvGraphicFramePr>
        <p:xfrm>
          <a:off x="-76200" y="-228600"/>
          <a:ext cx="9442450" cy="708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228600"/>
                        <a:ext cx="9442450" cy="708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162800" cy="1219200"/>
          </a:xfrm>
        </p:spPr>
        <p:txBody>
          <a:bodyPr/>
          <a:lstStyle/>
          <a:p>
            <a:pPr algn="l" eaLnBrk="1" hangingPunct="1"/>
            <a:r>
              <a:rPr lang="en-US" altLang="ja-JP" sz="4000">
                <a:solidFill>
                  <a:schemeClr val="bg1"/>
                </a:solidFill>
                <a:latin typeface="Times New Roman" charset="0"/>
              </a:rPr>
              <a:t>energy measurement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altLang="ja-JP" sz="4000">
                <a:solidFill>
                  <a:schemeClr val="bg1"/>
                </a:solidFill>
                <a:latin typeface="Times New Roman" charset="0"/>
              </a:rPr>
              <a:t>( &gt; 1 TeV )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</a:rPr>
              <a:t/>
            </a:r>
            <a:br>
              <a:rPr lang="en-US" altLang="ja-JP" sz="4000" b="1">
                <a:solidFill>
                  <a:schemeClr val="bg1"/>
                </a:solidFill>
                <a:latin typeface="Times New Roman" charset="0"/>
              </a:rPr>
            </a:br>
            <a:endParaRPr lang="en-US" altLang="ja-JP" sz="2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031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794125" cy="4114800"/>
          </a:xfrm>
        </p:spPr>
        <p:txBody>
          <a:bodyPr/>
          <a:lstStyle/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</p:txBody>
      </p:sp>
      <p:sp>
        <p:nvSpPr>
          <p:cNvPr id="603141" name="Rectangle 6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533400" y="1752600"/>
            <a:ext cx="815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3142" name="Text Box 16"/>
          <p:cNvSpPr txBox="1">
            <a:spLocks noChangeArrowheads="1"/>
          </p:cNvSpPr>
          <p:nvPr/>
        </p:nvSpPr>
        <p:spPr bwMode="auto">
          <a:xfrm>
            <a:off x="520700" y="4692650"/>
            <a:ext cx="4965700" cy="1552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convert the amount of light emitted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to measurement of the muon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energy (number of optical modules,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number of photons, dE/dx, …)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03143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34375" cy="3124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4" name="Rectangle 18"/>
          <p:cNvSpPr>
            <a:spLocks noChangeArrowheads="1"/>
          </p:cNvSpPr>
          <p:nvPr/>
        </p:nvSpPr>
        <p:spPr bwMode="auto">
          <a:xfrm>
            <a:off x="1295400" y="1752600"/>
            <a:ext cx="990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3145" name="Rectangle 19"/>
          <p:cNvSpPr>
            <a:spLocks noChangeArrowheads="1"/>
          </p:cNvSpPr>
          <p:nvPr/>
        </p:nvSpPr>
        <p:spPr bwMode="auto">
          <a:xfrm>
            <a:off x="6705600" y="3429000"/>
            <a:ext cx="1447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-533400" y="3124200"/>
            <a:ext cx="1524000" cy="7620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3147" name="Picture 3" descr="event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49726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60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28600"/>
            <a:ext cx="75755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685800" y="586740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improving angular 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energy </a:t>
            </a: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resolution </a:t>
            </a:r>
            <a:endParaRPr lang="en-US" sz="3200" dirty="0">
              <a:solidFill>
                <a:srgbClr val="FFFF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1143000"/>
            <a:ext cx="17526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4577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ext Box 2"/>
          <p:cNvSpPr txBox="1">
            <a:spLocks noChangeArrowheads="1"/>
          </p:cNvSpPr>
          <p:nvPr/>
        </p:nvSpPr>
        <p:spPr bwMode="auto">
          <a:xfrm>
            <a:off x="0" y="6262688"/>
            <a:ext cx="4083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2B2B2"/>
                </a:solidFill>
                <a:latin typeface="Arial" charset="0"/>
                <a:ea typeface="ＭＳ Ｐゴシック" charset="0"/>
                <a:cs typeface="ＭＳ Ｐゴシック" charset="0"/>
              </a:rPr>
              <a:t> why did it take so long ?</a:t>
            </a:r>
          </a:p>
        </p:txBody>
      </p:sp>
    </p:spTree>
    <p:extLst>
      <p:ext uri="{BB962C8B-B14F-4D97-AF65-F5344CB8AC3E}">
        <p14:creationId xmlns:p14="http://schemas.microsoft.com/office/powerpoint/2010/main" val="1566499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8081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2" name="AutoShape 3"/>
          <p:cNvSpPr>
            <a:spLocks noChangeArrowheads="1"/>
          </p:cNvSpPr>
          <p:nvPr/>
        </p:nvSpPr>
        <p:spPr bwMode="auto">
          <a:xfrm>
            <a:off x="685800" y="-12954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808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7392988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4" name="Text Box 6"/>
          <p:cNvSpPr txBox="1">
            <a:spLocks noChangeArrowheads="1"/>
          </p:cNvSpPr>
          <p:nvPr/>
        </p:nvSpPr>
        <p:spPr bwMode="auto">
          <a:xfrm>
            <a:off x="7467600" y="3371850"/>
            <a:ext cx="12922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cosmic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   rays</a:t>
            </a:r>
          </a:p>
        </p:txBody>
      </p:sp>
      <p:grpSp>
        <p:nvGrpSpPr>
          <p:cNvPr id="558085" name="Group 8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58103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4" name="Oval 10"/>
            <p:cNvSpPr>
              <a:spLocks noChangeArrowheads="1"/>
            </p:cNvSpPr>
            <p:nvPr/>
          </p:nvSpPr>
          <p:spPr bwMode="auto">
            <a:xfrm>
              <a:off x="4272" y="21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5" name="Oval 11"/>
            <p:cNvSpPr>
              <a:spLocks noChangeArrowheads="1"/>
            </p:cNvSpPr>
            <p:nvPr/>
          </p:nvSpPr>
          <p:spPr bwMode="auto">
            <a:xfrm>
              <a:off x="4320" y="220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6" name="Oval 12"/>
            <p:cNvSpPr>
              <a:spLocks noChangeArrowheads="1"/>
            </p:cNvSpPr>
            <p:nvPr/>
          </p:nvSpPr>
          <p:spPr bwMode="auto">
            <a:xfrm>
              <a:off x="4416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7" name="Oval 13"/>
            <p:cNvSpPr>
              <a:spLocks noChangeArrowheads="1"/>
            </p:cNvSpPr>
            <p:nvPr/>
          </p:nvSpPr>
          <p:spPr bwMode="auto">
            <a:xfrm>
              <a:off x="4512" y="24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8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9" name="Oval 15"/>
            <p:cNvSpPr>
              <a:spLocks noChangeArrowheads="1"/>
            </p:cNvSpPr>
            <p:nvPr/>
          </p:nvSpPr>
          <p:spPr bwMode="auto">
            <a:xfrm>
              <a:off x="4656" y="254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0" name="Oval 16"/>
            <p:cNvSpPr>
              <a:spLocks noChangeArrowheads="1"/>
            </p:cNvSpPr>
            <p:nvPr/>
          </p:nvSpPr>
          <p:spPr bwMode="auto">
            <a:xfrm>
              <a:off x="4704" y="259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1" name="Oval 17"/>
            <p:cNvSpPr>
              <a:spLocks noChangeArrowheads="1"/>
            </p:cNvSpPr>
            <p:nvPr/>
          </p:nvSpPr>
          <p:spPr bwMode="auto">
            <a:xfrm>
              <a:off x="4800" y="26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2" name="Oval 18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3" name="Oval 19"/>
            <p:cNvSpPr>
              <a:spLocks noChangeArrowheads="1"/>
            </p:cNvSpPr>
            <p:nvPr/>
          </p:nvSpPr>
          <p:spPr bwMode="auto">
            <a:xfrm>
              <a:off x="4944" y="28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4" name="Oval 20"/>
            <p:cNvSpPr>
              <a:spLocks noChangeArrowheads="1"/>
            </p:cNvSpPr>
            <p:nvPr/>
          </p:nvSpPr>
          <p:spPr bwMode="auto">
            <a:xfrm>
              <a:off x="4992" y="292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5" name="Oval 21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6" name="Oval 22"/>
            <p:cNvSpPr>
              <a:spLocks noChangeArrowheads="1"/>
            </p:cNvSpPr>
            <p:nvPr/>
          </p:nvSpPr>
          <p:spPr bwMode="auto">
            <a:xfrm>
              <a:off x="5088" y="30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7" name="Oval 23"/>
            <p:cNvSpPr>
              <a:spLocks noChangeArrowheads="1"/>
            </p:cNvSpPr>
            <p:nvPr/>
          </p:nvSpPr>
          <p:spPr bwMode="auto">
            <a:xfrm>
              <a:off x="5136" y="307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8" name="Oval 24"/>
            <p:cNvSpPr>
              <a:spLocks noChangeArrowheads="1"/>
            </p:cNvSpPr>
            <p:nvPr/>
          </p:nvSpPr>
          <p:spPr bwMode="auto">
            <a:xfrm>
              <a:off x="5184" y="312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9" name="Oval 25"/>
            <p:cNvSpPr>
              <a:spLocks noChangeArrowheads="1"/>
            </p:cNvSpPr>
            <p:nvPr/>
          </p:nvSpPr>
          <p:spPr bwMode="auto">
            <a:xfrm>
              <a:off x="5232" y="316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0" name="Oval 26"/>
            <p:cNvSpPr>
              <a:spLocks noChangeArrowheads="1"/>
            </p:cNvSpPr>
            <p:nvPr/>
          </p:nvSpPr>
          <p:spPr bwMode="auto">
            <a:xfrm>
              <a:off x="5280" y="32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1" name="Oval 27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2" name="Oval 28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3" name="Oval 29"/>
            <p:cNvSpPr>
              <a:spLocks noChangeArrowheads="1"/>
            </p:cNvSpPr>
            <p:nvPr/>
          </p:nvSpPr>
          <p:spPr bwMode="auto">
            <a:xfrm>
              <a:off x="5376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4" name="Oval 30"/>
            <p:cNvSpPr>
              <a:spLocks noChangeArrowheads="1"/>
            </p:cNvSpPr>
            <p:nvPr/>
          </p:nvSpPr>
          <p:spPr bwMode="auto">
            <a:xfrm>
              <a:off x="5424" y="35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5" name="Oval 31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58086" name="Text Box 32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7" name="Text Box 33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8" name="Text Box 34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9" name="Text Box 35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90" name="Text Box 36"/>
          <p:cNvSpPr txBox="1">
            <a:spLocks noChangeArrowheads="1"/>
          </p:cNvSpPr>
          <p:nvPr/>
        </p:nvSpPr>
        <p:spPr bwMode="auto">
          <a:xfrm>
            <a:off x="6248400" y="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58091" name="Line 37"/>
          <p:cNvSpPr>
            <a:spLocks noChangeShapeType="1"/>
          </p:cNvSpPr>
          <p:nvPr/>
        </p:nvSpPr>
        <p:spPr bwMode="auto">
          <a:xfrm>
            <a:off x="8534400" y="3810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2" name="Text Box 38"/>
          <p:cNvSpPr txBox="1">
            <a:spLocks noChangeArrowheads="1"/>
          </p:cNvSpPr>
          <p:nvPr/>
        </p:nvSpPr>
        <p:spPr bwMode="auto">
          <a:xfrm rot="-5400000">
            <a:off x="796925" y="23622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58093" name="Text Box 40"/>
          <p:cNvSpPr txBox="1">
            <a:spLocks noChangeArrowheads="1"/>
          </p:cNvSpPr>
          <p:nvPr/>
        </p:nvSpPr>
        <p:spPr bwMode="auto">
          <a:xfrm>
            <a:off x="8153400" y="1571625"/>
            <a:ext cx="474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5F5F5F"/>
                </a:solidFill>
                <a:latin typeface="Symbol" charset="0"/>
              </a:rPr>
              <a:t>n</a:t>
            </a:r>
            <a:endParaRPr lang="en-US" sz="4400">
              <a:solidFill>
                <a:srgbClr val="5F5F5F"/>
              </a:solidFill>
              <a:latin typeface="Times" charset="0"/>
            </a:endParaRPr>
          </a:p>
        </p:txBody>
      </p:sp>
      <p:sp>
        <p:nvSpPr>
          <p:cNvPr id="558094" name="AutoShape 41"/>
          <p:cNvSpPr>
            <a:spLocks noChangeArrowheads="1"/>
          </p:cNvSpPr>
          <p:nvPr/>
        </p:nvSpPr>
        <p:spPr bwMode="auto">
          <a:xfrm>
            <a:off x="6324600" y="1981200"/>
            <a:ext cx="1828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5" name="Text Box 42"/>
          <p:cNvSpPr txBox="1">
            <a:spLocks noChangeArrowheads="1"/>
          </p:cNvSpPr>
          <p:nvPr/>
        </p:nvSpPr>
        <p:spPr bwMode="auto">
          <a:xfrm>
            <a:off x="2667000" y="15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8096" name="Line 43"/>
          <p:cNvSpPr>
            <a:spLocks noChangeShapeType="1"/>
          </p:cNvSpPr>
          <p:nvPr/>
        </p:nvSpPr>
        <p:spPr bwMode="auto">
          <a:xfrm>
            <a:off x="2819400" y="38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7" name="Line 44"/>
          <p:cNvSpPr>
            <a:spLocks noChangeShapeType="1"/>
          </p:cNvSpPr>
          <p:nvPr/>
        </p:nvSpPr>
        <p:spPr bwMode="auto">
          <a:xfrm>
            <a:off x="7620000" y="3733800"/>
            <a:ext cx="0" cy="6858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6900" y="5143500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graphicFrame>
        <p:nvGraphicFramePr>
          <p:cNvPr id="558099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76" name="Object 1"/>
          <p:cNvGraphicFramePr>
            <a:graphicFrameLocks noChangeAspect="1"/>
          </p:cNvGraphicFramePr>
          <p:nvPr/>
        </p:nvGraphicFramePr>
        <p:xfrm>
          <a:off x="2363788" y="4278313"/>
          <a:ext cx="3021012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Equation" r:id="rId9" imgW="901700" imgH="457200" progId="Equation.3">
                  <p:embed/>
                </p:oleObj>
              </mc:Choice>
              <mc:Fallback>
                <p:oleObj name="Equation" r:id="rId9" imgW="901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4278313"/>
                        <a:ext cx="3021012" cy="1533525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>
            <a:stCxn id="3" idx="2"/>
          </p:cNvCxnSpPr>
          <p:nvPr/>
        </p:nvCxnSpPr>
        <p:spPr>
          <a:xfrm flipH="1" flipV="1">
            <a:off x="3429000" y="4865688"/>
            <a:ext cx="4787900" cy="735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636838" y="1371600"/>
            <a:ext cx="792162" cy="3138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159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8257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4" name="Image" r:id="rId3" imgW="13003175" imgH="9752381" progId="">
                  <p:embed/>
                </p:oleObj>
              </mc:Choice>
              <mc:Fallback>
                <p:oleObj name="Image" r:id="rId3" imgW="13003175" imgH="97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8258" name="Picture 3" descr="Picture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32004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59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0" name="Text Box 5"/>
          <p:cNvSpPr txBox="1">
            <a:spLocks noChangeArrowheads="1"/>
          </p:cNvSpPr>
          <p:nvPr/>
        </p:nvSpPr>
        <p:spPr bwMode="auto">
          <a:xfrm>
            <a:off x="3462338" y="6237288"/>
            <a:ext cx="576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FF"/>
                </a:solidFill>
              </a:rPr>
              <a:t>Amundsen-Scott south pole station</a:t>
            </a:r>
          </a:p>
        </p:txBody>
      </p:sp>
      <p:sp>
        <p:nvSpPr>
          <p:cNvPr id="200710" name="Oval 6"/>
          <p:cNvSpPr>
            <a:spLocks noChangeArrowheads="1"/>
          </p:cNvSpPr>
          <p:nvPr/>
        </p:nvSpPr>
        <p:spPr bwMode="auto">
          <a:xfrm>
            <a:off x="6391275" y="3690938"/>
            <a:ext cx="6858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5680075" y="3235325"/>
            <a:ext cx="476250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08263" name="Text Box 8"/>
          <p:cNvSpPr txBox="1">
            <a:spLocks noChangeArrowheads="1"/>
          </p:cNvSpPr>
          <p:nvPr/>
        </p:nvSpPr>
        <p:spPr bwMode="auto">
          <a:xfrm>
            <a:off x="4495800" y="2822575"/>
            <a:ext cx="169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South Pole</a:t>
            </a:r>
          </a:p>
        </p:txBody>
      </p:sp>
      <p:sp>
        <p:nvSpPr>
          <p:cNvPr id="608264" name="Text Box 9"/>
          <p:cNvSpPr txBox="1">
            <a:spLocks noChangeArrowheads="1"/>
          </p:cNvSpPr>
          <p:nvPr/>
        </p:nvSpPr>
        <p:spPr bwMode="auto">
          <a:xfrm>
            <a:off x="6511925" y="3055938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Dome</a:t>
            </a:r>
          </a:p>
        </p:txBody>
      </p:sp>
      <p:sp>
        <p:nvSpPr>
          <p:cNvPr id="200714" name="Line 10"/>
          <p:cNvSpPr>
            <a:spLocks noChangeShapeType="1"/>
          </p:cNvSpPr>
          <p:nvPr/>
        </p:nvSpPr>
        <p:spPr bwMode="auto">
          <a:xfrm flipV="1">
            <a:off x="6734175" y="34718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15" name="Oval 11"/>
          <p:cNvSpPr>
            <a:spLocks noChangeArrowheads="1"/>
          </p:cNvSpPr>
          <p:nvPr/>
        </p:nvSpPr>
        <p:spPr bwMode="auto">
          <a:xfrm>
            <a:off x="152400" y="2895600"/>
            <a:ext cx="1219200" cy="45720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16" name="AutoShape 12"/>
          <p:cNvSpPr>
            <a:spLocks noChangeArrowheads="1"/>
          </p:cNvSpPr>
          <p:nvPr/>
        </p:nvSpPr>
        <p:spPr bwMode="auto">
          <a:xfrm rot="336159">
            <a:off x="-4191000" y="1828800"/>
            <a:ext cx="6172200" cy="2273300"/>
          </a:xfrm>
          <a:prstGeom prst="hexagon">
            <a:avLst>
              <a:gd name="adj" fmla="val 67877"/>
              <a:gd name="vf" fmla="val 115470"/>
            </a:avLst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/>
              <a:ea typeface="ＭＳ Ｐゴシック" pitchFamily="3" charset="-128"/>
              <a:cs typeface="+mn-cs"/>
            </a:endParaRPr>
          </a:p>
        </p:txBody>
      </p:sp>
      <p:sp>
        <p:nvSpPr>
          <p:cNvPr id="200717" name="Line 13"/>
          <p:cNvSpPr>
            <a:spLocks noChangeShapeType="1"/>
          </p:cNvSpPr>
          <p:nvPr/>
        </p:nvSpPr>
        <p:spPr bwMode="auto">
          <a:xfrm flipV="1">
            <a:off x="5638800" y="1752600"/>
            <a:ext cx="17526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18" name="Line 14"/>
          <p:cNvSpPr>
            <a:spLocks noChangeShapeType="1"/>
          </p:cNvSpPr>
          <p:nvPr/>
        </p:nvSpPr>
        <p:spPr bwMode="auto">
          <a:xfrm>
            <a:off x="152400" y="3124200"/>
            <a:ext cx="0" cy="3352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19" name="Line 15"/>
          <p:cNvSpPr>
            <a:spLocks noChangeShapeType="1"/>
          </p:cNvSpPr>
          <p:nvPr/>
        </p:nvSpPr>
        <p:spPr bwMode="auto">
          <a:xfrm>
            <a:off x="1371600" y="31242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608271" name="Picture 16" descr="e_s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84688"/>
            <a:ext cx="12334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1371600" y="4702175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imes New Roman"/>
                <a:ea typeface="ＭＳ Ｐゴシック" pitchFamily="3" charset="-128"/>
                <a:cs typeface="+mn-cs"/>
              </a:rPr>
              <a:t>1500 m</a:t>
            </a:r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1452563" y="6251575"/>
            <a:ext cx="884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pitchFamily="3" charset="-128"/>
                <a:cs typeface="+mn-cs"/>
              </a:rPr>
              <a:t>2000 m</a:t>
            </a:r>
          </a:p>
        </p:txBody>
      </p:sp>
      <p:sp>
        <p:nvSpPr>
          <p:cNvPr id="200723" name="Oval 19"/>
          <p:cNvSpPr>
            <a:spLocks noChangeArrowheads="1"/>
          </p:cNvSpPr>
          <p:nvPr/>
        </p:nvSpPr>
        <p:spPr bwMode="auto">
          <a:xfrm>
            <a:off x="152400" y="4648200"/>
            <a:ext cx="1219200" cy="4572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24" name="Oval 20"/>
          <p:cNvSpPr>
            <a:spLocks noChangeArrowheads="1"/>
          </p:cNvSpPr>
          <p:nvPr/>
        </p:nvSpPr>
        <p:spPr bwMode="auto">
          <a:xfrm>
            <a:off x="152400" y="6248400"/>
            <a:ext cx="1219200" cy="4572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25" name="Line 21"/>
          <p:cNvSpPr>
            <a:spLocks noChangeShapeType="1"/>
          </p:cNvSpPr>
          <p:nvPr/>
        </p:nvSpPr>
        <p:spPr bwMode="auto">
          <a:xfrm>
            <a:off x="152400" y="487680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26" name="Line 22"/>
          <p:cNvSpPr>
            <a:spLocks noChangeShapeType="1"/>
          </p:cNvSpPr>
          <p:nvPr/>
        </p:nvSpPr>
        <p:spPr bwMode="auto">
          <a:xfrm>
            <a:off x="1371600" y="4800600"/>
            <a:ext cx="0" cy="1676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00727" name="Text Box 23"/>
          <p:cNvSpPr txBox="1">
            <a:spLocks noChangeArrowheads="1"/>
          </p:cNvSpPr>
          <p:nvPr/>
        </p:nvSpPr>
        <p:spPr bwMode="auto">
          <a:xfrm>
            <a:off x="1169988" y="6564313"/>
            <a:ext cx="11890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Times New Roman"/>
                <a:ea typeface="ＭＳ Ｐゴシック" pitchFamily="3" charset="-128"/>
                <a:cs typeface="+mn-cs"/>
              </a:rPr>
              <a:t>[not to scale]</a:t>
            </a:r>
          </a:p>
        </p:txBody>
      </p:sp>
      <p:sp>
        <p:nvSpPr>
          <p:cNvPr id="608279" name="Text Box 24"/>
          <p:cNvSpPr txBox="1">
            <a:spLocks noChangeArrowheads="1"/>
          </p:cNvSpPr>
          <p:nvPr/>
        </p:nvSpPr>
        <p:spPr bwMode="auto">
          <a:xfrm>
            <a:off x="0" y="2390775"/>
            <a:ext cx="1766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AMANDA</a:t>
            </a:r>
          </a:p>
        </p:txBody>
      </p:sp>
      <p:sp>
        <p:nvSpPr>
          <p:cNvPr id="608280" name="Rectangle 25"/>
          <p:cNvSpPr>
            <a:spLocks noChangeArrowheads="1"/>
          </p:cNvSpPr>
          <p:nvPr/>
        </p:nvSpPr>
        <p:spPr bwMode="auto">
          <a:xfrm>
            <a:off x="42863" y="0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south pole 2000</a:t>
            </a:r>
          </a:p>
        </p:txBody>
      </p:sp>
    </p:spTree>
    <p:extLst>
      <p:ext uri="{BB962C8B-B14F-4D97-AF65-F5344CB8AC3E}">
        <p14:creationId xmlns:p14="http://schemas.microsoft.com/office/powerpoint/2010/main" val="3295120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4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1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98425"/>
            <a:ext cx="5233988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3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-409575"/>
            <a:ext cx="3751263" cy="1019175"/>
          </a:xfrm>
        </p:spPr>
        <p:txBody>
          <a:bodyPr rIns="35711"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Gill Sans Light" charset="0"/>
                <a:ea typeface="ＭＳ Ｐゴシック" charset="0"/>
              </a:rPr>
              <a:t>IceCube / Deep Core</a:t>
            </a:r>
          </a:p>
        </p:txBody>
      </p:sp>
      <p:pic>
        <p:nvPicPr>
          <p:cNvPr id="604164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8958"/>
          <a:stretch>
            <a:fillRect/>
          </a:stretch>
        </p:blipFill>
        <p:spPr bwMode="auto">
          <a:xfrm>
            <a:off x="1131888" y="4229100"/>
            <a:ext cx="181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5" name="Line 6"/>
          <p:cNvSpPr>
            <a:spLocks noChangeShapeType="1"/>
          </p:cNvSpPr>
          <p:nvPr/>
        </p:nvSpPr>
        <p:spPr bwMode="auto">
          <a:xfrm rot="10800000">
            <a:off x="2185988" y="4530725"/>
            <a:ext cx="3144837" cy="641350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6" name="Line 7"/>
          <p:cNvSpPr>
            <a:spLocks noChangeShapeType="1"/>
          </p:cNvSpPr>
          <p:nvPr/>
        </p:nvSpPr>
        <p:spPr bwMode="auto">
          <a:xfrm flipH="1">
            <a:off x="2185988" y="5183188"/>
            <a:ext cx="3160712" cy="1190625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7" name="Rectangle 8"/>
          <p:cNvSpPr>
            <a:spLocks/>
          </p:cNvSpPr>
          <p:nvPr/>
        </p:nvSpPr>
        <p:spPr bwMode="auto">
          <a:xfrm>
            <a:off x="160338" y="6477000"/>
            <a:ext cx="3767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defTabSz="64293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Digital Optical Module (DOM)</a:t>
            </a:r>
          </a:p>
        </p:txBody>
      </p:sp>
      <p:sp>
        <p:nvSpPr>
          <p:cNvPr id="604168" name="Rectangle 9"/>
          <p:cNvSpPr>
            <a:spLocks/>
          </p:cNvSpPr>
          <p:nvPr/>
        </p:nvSpPr>
        <p:spPr bwMode="auto">
          <a:xfrm>
            <a:off x="76200" y="5010150"/>
            <a:ext cx="3810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5160 optical sensors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between 1.5 ~ 2.5 km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10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GeV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to infinity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0.5 degree on-line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&lt; 0.3 degree off 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for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muons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(10~15 degrees for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  showers)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15% energy resolution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baseline="30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604169" name="Freeform 10"/>
          <p:cNvSpPr>
            <a:spLocks/>
          </p:cNvSpPr>
          <p:nvPr/>
        </p:nvSpPr>
        <p:spPr bwMode="auto">
          <a:xfrm>
            <a:off x="5680075" y="588963"/>
            <a:ext cx="936625" cy="5540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14811" y="3484"/>
                </a:moveTo>
                <a:lnTo>
                  <a:pt x="10491" y="0"/>
                </a:lnTo>
                <a:lnTo>
                  <a:pt x="6994" y="0"/>
                </a:lnTo>
                <a:lnTo>
                  <a:pt x="7074" y="1653"/>
                </a:lnTo>
                <a:lnTo>
                  <a:pt x="9051" y="4877"/>
                </a:lnTo>
                <a:lnTo>
                  <a:pt x="0" y="12194"/>
                </a:lnTo>
                <a:lnTo>
                  <a:pt x="6377" y="21600"/>
                </a:lnTo>
                <a:lnTo>
                  <a:pt x="14606" y="21600"/>
                </a:lnTo>
                <a:lnTo>
                  <a:pt x="16869" y="17768"/>
                </a:lnTo>
                <a:lnTo>
                  <a:pt x="14811" y="14632"/>
                </a:lnTo>
                <a:lnTo>
                  <a:pt x="21600" y="6619"/>
                </a:lnTo>
                <a:lnTo>
                  <a:pt x="20983" y="3135"/>
                </a:lnTo>
                <a:lnTo>
                  <a:pt x="14811" y="3484"/>
                </a:lnTo>
                <a:close/>
                <a:moveTo>
                  <a:pt x="14811" y="3484"/>
                </a:moveTo>
              </a:path>
            </a:pathLst>
          </a:custGeom>
          <a:solidFill>
            <a:srgbClr val="FF6666">
              <a:alpha val="34901"/>
            </a:srgbClr>
          </a:solidFill>
          <a:ln w="127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0" name="Freeform 11"/>
          <p:cNvSpPr>
            <a:spLocks/>
          </p:cNvSpPr>
          <p:nvPr/>
        </p:nvSpPr>
        <p:spPr bwMode="auto">
          <a:xfrm>
            <a:off x="5465763" y="482600"/>
            <a:ext cx="588962" cy="411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8968" y="5653"/>
                </a:moveTo>
                <a:lnTo>
                  <a:pt x="13745" y="0"/>
                </a:lnTo>
                <a:lnTo>
                  <a:pt x="982" y="6574"/>
                </a:lnTo>
                <a:lnTo>
                  <a:pt x="0" y="8452"/>
                </a:lnTo>
                <a:lnTo>
                  <a:pt x="7855" y="21600"/>
                </a:lnTo>
                <a:lnTo>
                  <a:pt x="21600" y="12209"/>
                </a:lnTo>
                <a:lnTo>
                  <a:pt x="18968" y="5653"/>
                </a:lnTo>
                <a:close/>
                <a:moveTo>
                  <a:pt x="18968" y="5653"/>
                </a:moveTo>
              </a:path>
            </a:pathLst>
          </a:custGeom>
          <a:solidFill>
            <a:srgbClr val="FF6666">
              <a:alpha val="14902"/>
            </a:srgbClr>
          </a:solidFill>
          <a:ln w="127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1" name="Oval 12"/>
          <p:cNvSpPr>
            <a:spLocks/>
          </p:cNvSpPr>
          <p:nvPr/>
        </p:nvSpPr>
        <p:spPr bwMode="auto">
          <a:xfrm>
            <a:off x="6446838" y="3911600"/>
            <a:ext cx="696912" cy="231775"/>
          </a:xfrm>
          <a:prstGeom prst="ellipse">
            <a:avLst/>
          </a:prstGeom>
          <a:solidFill>
            <a:srgbClr val="A8B592">
              <a:alpha val="39999"/>
            </a:srgbClr>
          </a:solidFill>
          <a:ln w="12700">
            <a:solidFill>
              <a:srgbClr val="008040">
                <a:alpha val="50195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2" name="TextBox 13"/>
          <p:cNvSpPr txBox="1">
            <a:spLocks noChangeArrowheads="1"/>
          </p:cNvSpPr>
          <p:nvPr/>
        </p:nvSpPr>
        <p:spPr bwMode="auto">
          <a:xfrm>
            <a:off x="6172200" y="1154113"/>
            <a:ext cx="29543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completed December 2010</a:t>
            </a:r>
          </a:p>
        </p:txBody>
      </p:sp>
    </p:spTree>
    <p:extLst>
      <p:ext uri="{BB962C8B-B14F-4D97-AF65-F5344CB8AC3E}">
        <p14:creationId xmlns:p14="http://schemas.microsoft.com/office/powerpoint/2010/main" val="1274379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IceCube Site</a:t>
            </a:r>
          </a:p>
        </p:txBody>
      </p:sp>
      <p:pic>
        <p:nvPicPr>
          <p:cNvPr id="622594" name="Picture 3" descr="_K7A0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4"/>
          <p:cNvSpPr>
            <a:spLocks noChangeArrowheads="1"/>
          </p:cNvSpPr>
          <p:nvPr/>
        </p:nvSpPr>
        <p:spPr bwMode="auto">
          <a:xfrm>
            <a:off x="4191000" y="4919663"/>
            <a:ext cx="6477000" cy="1938337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nozzle delivers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200 gallons per minute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7 Mpa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90 degree C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4.8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megawatt heating plant</a:t>
            </a:r>
          </a:p>
        </p:txBody>
      </p:sp>
    </p:spTree>
    <p:extLst>
      <p:ext uri="{BB962C8B-B14F-4D97-AF65-F5344CB8AC3E}">
        <p14:creationId xmlns:p14="http://schemas.microsoft.com/office/powerpoint/2010/main" val="389744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202582"/>
              </p:ext>
            </p:extLst>
          </p:nvPr>
        </p:nvGraphicFramePr>
        <p:xfrm>
          <a:off x="-20120" y="20994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120" y="20994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42" name="ZoneTexte 9"/>
          <p:cNvSpPr txBox="1">
            <a:spLocks noChangeArrowheads="1"/>
          </p:cNvSpPr>
          <p:nvPr/>
        </p:nvSpPr>
        <p:spPr bwMode="auto">
          <a:xfrm>
            <a:off x="6465888" y="1644650"/>
            <a:ext cx="2646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2</a:t>
            </a:r>
            <a:r>
              <a:rPr lang="fr-FR" sz="2800" b="1" smtClean="0">
                <a:solidFill>
                  <a:srgbClr val="FFFFFF"/>
                </a:solidFill>
              </a:rPr>
              <a:t> </a:t>
            </a:r>
            <a:r>
              <a:rPr lang="fr-FR" sz="2800" smtClean="0">
                <a:solidFill>
                  <a:srgbClr val="FFFFFF"/>
                </a:solidFill>
              </a:rPr>
              <a:t>days per hole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3.5 cm/second</a:t>
            </a:r>
          </a:p>
        </p:txBody>
      </p:sp>
      <p:sp>
        <p:nvSpPr>
          <p:cNvPr id="624643" name="Titre 1"/>
          <p:cNvSpPr txBox="1">
            <a:spLocks/>
          </p:cNvSpPr>
          <p:nvPr/>
        </p:nvSpPr>
        <p:spPr bwMode="auto">
          <a:xfrm>
            <a:off x="76200" y="7620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4400" smtClean="0">
                <a:solidFill>
                  <a:srgbClr val="FFFFFF"/>
                </a:solidFill>
              </a:rPr>
              <a:t>drilling and deployment</a:t>
            </a:r>
          </a:p>
        </p:txBody>
      </p:sp>
      <p:pic>
        <p:nvPicPr>
          <p:cNvPr id="624644" name="Image 9" descr="IMG_08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08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711450"/>
            <a:ext cx="552926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IMG_066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639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7" name="ZoneTexte 11"/>
          <p:cNvSpPr txBox="1">
            <a:spLocks noChangeArrowheads="1"/>
          </p:cNvSpPr>
          <p:nvPr/>
        </p:nvSpPr>
        <p:spPr bwMode="auto">
          <a:xfrm>
            <a:off x="8867775" y="6551613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1336A7-4B21-E64B-8DD9-F114A8B16A8F}" type="slidenum">
              <a:rPr lang="fr-FR" sz="1400" smtClean="0">
                <a:solidFill>
                  <a:srgbClr val="7F7F7F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fr-FR" sz="1400" smtClean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9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5" name="Picture 2" descr="ICL_NSF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07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522746"/>
              </p:ext>
            </p:extLst>
          </p:nvPr>
        </p:nvGraphicFramePr>
        <p:xfrm>
          <a:off x="-20120" y="20994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120" y="20994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304800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architecture of independent DOMs</a:t>
            </a:r>
          </a:p>
        </p:txBody>
      </p:sp>
      <p:grpSp>
        <p:nvGrpSpPr>
          <p:cNvPr id="292867" name="Group 3"/>
          <p:cNvGrpSpPr>
            <a:grpSpLocks/>
          </p:cNvGrpSpPr>
          <p:nvPr/>
        </p:nvGrpSpPr>
        <p:grpSpPr bwMode="auto">
          <a:xfrm>
            <a:off x="568325" y="1311275"/>
            <a:ext cx="8007350" cy="5253038"/>
            <a:chOff x="506" y="826"/>
            <a:chExt cx="5044" cy="3309"/>
          </a:xfrm>
        </p:grpSpPr>
        <p:pic>
          <p:nvPicPr>
            <p:cNvPr id="2928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828"/>
              <a:ext cx="2032" cy="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8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" y="826"/>
              <a:ext cx="2024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870" name="Line 6"/>
            <p:cNvSpPr>
              <a:spLocks noChangeShapeType="1"/>
            </p:cNvSpPr>
            <p:nvPr/>
          </p:nvSpPr>
          <p:spPr bwMode="auto">
            <a:xfrm flipV="1">
              <a:off x="1344" y="2728"/>
              <a:ext cx="1224" cy="9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1" name="Line 7"/>
            <p:cNvSpPr>
              <a:spLocks noChangeShapeType="1"/>
            </p:cNvSpPr>
            <p:nvPr/>
          </p:nvSpPr>
          <p:spPr bwMode="auto">
            <a:xfrm flipV="1">
              <a:off x="976" y="1360"/>
              <a:ext cx="832" cy="6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2" name="Text Box 8"/>
            <p:cNvSpPr txBox="1">
              <a:spLocks noChangeArrowheads="1"/>
            </p:cNvSpPr>
            <p:nvPr/>
          </p:nvSpPr>
          <p:spPr bwMode="auto">
            <a:xfrm>
              <a:off x="514" y="3617"/>
              <a:ext cx="86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rPr>
                <a:t>main board</a:t>
              </a: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3" name="Text Box 9"/>
            <p:cNvSpPr txBox="1">
              <a:spLocks noChangeArrowheads="1"/>
            </p:cNvSpPr>
            <p:nvPr/>
          </p:nvSpPr>
          <p:spPr bwMode="auto">
            <a:xfrm>
              <a:off x="506" y="1559"/>
              <a:ext cx="86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rPr>
                <a:t>LED flasher board</a:t>
              </a: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7399338" y="5532438"/>
            <a:ext cx="1592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HV board</a:t>
            </a: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 flipV="1">
            <a:off x="7010400" y="2895600"/>
            <a:ext cx="8382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68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Impact" charset="0"/>
                <a:ea typeface="ＭＳ Ｐゴシック" charset="0"/>
                <a:cs typeface="Arial" charset="0"/>
              </a:rPr>
              <a:t> </a:t>
            </a:r>
            <a:r>
              <a:rPr lang="en-US" sz="4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Digital Optical Module (DOM)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09600" y="1066800"/>
            <a:ext cx="7924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>
                <a:alpha val="84999"/>
              </a:schemeClr>
            </a:outerShdw>
          </a:effec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 each DOM independently collects light signals like this…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CED0C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…time stamps them with 2 nanoseconds precision and sends them to a computer that sorts them into muon and neutrino events…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1524000" y="1962150"/>
            <a:ext cx="6027738" cy="2686050"/>
            <a:chOff x="1499" y="1144"/>
            <a:chExt cx="3797" cy="1692"/>
          </a:xfrm>
        </p:grpSpPr>
        <p:pic>
          <p:nvPicPr>
            <p:cNvPr id="396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" y="1144"/>
              <a:ext cx="3797" cy="16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9"/>
            <p:cNvSpPr txBox="1">
              <a:spLocks noChangeArrowheads="1"/>
            </p:cNvSpPr>
            <p:nvPr/>
          </p:nvSpPr>
          <p:spPr bwMode="auto">
            <a:xfrm>
              <a:off x="3572" y="1939"/>
              <a:ext cx="12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CC"/>
                  </a:solidFill>
                  <a:latin typeface="Verdana" charset="0"/>
                  <a:cs typeface="Arial" charset="0"/>
                </a:rPr>
                <a:t>Digitized Waveform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6587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92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" name="10ms_event_movie.avi" descr="/Users/halzen/Desktop/active talks/10ms_event_movi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08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5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306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6484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muons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</a:rPr>
              <a:t> atmospheric*    </a:t>
            </a:r>
            <a:r>
              <a:rPr lang="en-US" sz="3200">
                <a:solidFill>
                  <a:srgbClr val="FFFFFF"/>
                </a:solidFill>
                <a:latin typeface="Symbol" charset="0"/>
              </a:rPr>
              <a:t>m 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             ~ 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11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atmospheric**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 ~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  <a:sym typeface="Wingdings" charset="0"/>
              </a:rPr>
              <a:t> cosmic           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sym typeface="Wingdings" charset="0"/>
              </a:rPr>
              <a:t>* 2700 per second</a:t>
            </a:r>
            <a:r>
              <a:rPr lang="en-US" sz="1800">
                <a:solidFill>
                  <a:srgbClr val="000000"/>
                </a:solidFill>
                <a:sym typeface="Wingdings" charset="0"/>
              </a:rPr>
              <a:t>	              </a:t>
            </a:r>
            <a:r>
              <a:rPr lang="en-US">
                <a:solidFill>
                  <a:srgbClr val="FFFFFF"/>
                </a:solidFill>
                <a:sym typeface="Wingdings" charset="0"/>
              </a:rPr>
              <a:t>** 1 every 6 minutes</a:t>
            </a:r>
            <a:r>
              <a:rPr lang="en-US" sz="1800">
                <a:solidFill>
                  <a:srgbClr val="000000"/>
                </a:solidFill>
                <a:latin typeface="Symbol" charset="0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3944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5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12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0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570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interact with the microwave background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60131" name="Object 3"/>
          <p:cNvGraphicFramePr>
            <a:graphicFrameLocks noChangeAspect="1"/>
          </p:cNvGraphicFramePr>
          <p:nvPr/>
        </p:nvGraphicFramePr>
        <p:xfrm>
          <a:off x="1498600" y="1574800"/>
          <a:ext cx="6070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574800"/>
                        <a:ext cx="6070600" cy="8334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2" name="Object 4"/>
          <p:cNvGraphicFramePr>
            <a:graphicFrameLocks noChangeAspect="1"/>
          </p:cNvGraphicFramePr>
          <p:nvPr/>
        </p:nvGraphicFramePr>
        <p:xfrm>
          <a:off x="5130800" y="4800600"/>
          <a:ext cx="37957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" name="Equation" r:id="rId8" imgW="1206500" imgH="241300" progId="Equation.3">
                  <p:embed/>
                </p:oleObj>
              </mc:Choice>
              <mc:Fallback>
                <p:oleObj name="Equation" r:id="rId8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4800600"/>
                        <a:ext cx="3795713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disappear, neutrinos with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EeV (10</a:t>
            </a:r>
            <a:r>
              <a:rPr lang="en-US" sz="3200" baseline="30000">
                <a:solidFill>
                  <a:srgbClr val="FFFFFF"/>
                </a:solidFill>
              </a:rPr>
              <a:t>18</a:t>
            </a:r>
            <a:r>
              <a:rPr lang="en-US" sz="3200">
                <a:solidFill>
                  <a:srgbClr val="FFFFFF"/>
                </a:solidFill>
              </a:rPr>
              <a:t> eV) energy appear</a:t>
            </a:r>
          </a:p>
        </p:txBody>
      </p:sp>
      <p:graphicFrame>
        <p:nvGraphicFramePr>
          <p:cNvPr id="560135" name="Object 6"/>
          <p:cNvGraphicFramePr>
            <a:graphicFrameLocks noChangeAspect="1"/>
          </p:cNvGraphicFramePr>
          <p:nvPr/>
        </p:nvGraphicFramePr>
        <p:xfrm>
          <a:off x="1828800" y="4572000"/>
          <a:ext cx="6858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" name="Equation" r:id="rId10" imgW="2032000" imgH="203200" progId="Equation.3">
                  <p:embed/>
                </p:oleObj>
              </mc:Choice>
              <mc:Fallback>
                <p:oleObj name="Equation" r:id="rId10" imgW="203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6858000" cy="6858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6" name="Text Box 9"/>
          <p:cNvSpPr txBox="1">
            <a:spLocks noChangeArrowheads="1"/>
          </p:cNvSpPr>
          <p:nvPr/>
        </p:nvSpPr>
        <p:spPr bwMode="auto">
          <a:xfrm>
            <a:off x="1600200" y="5562600"/>
            <a:ext cx="8153400" cy="113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EAEAEA"/>
                </a:solidFill>
              </a:rPr>
              <a:t> </a:t>
            </a:r>
            <a:r>
              <a:rPr lang="en-US" sz="3200" dirty="0">
                <a:solidFill>
                  <a:srgbClr val="EAEAEA"/>
                </a:solidFill>
              </a:rPr>
              <a:t> 1 event per cubic kilometer per year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AEAEA"/>
                </a:solidFill>
              </a:rPr>
              <a:t>        ...but it points at its </a:t>
            </a:r>
            <a:r>
              <a:rPr lang="en-US" sz="3200" dirty="0" smtClean="0">
                <a:solidFill>
                  <a:srgbClr val="EAEAEA"/>
                </a:solidFill>
              </a:rPr>
              <a:t>source!</a:t>
            </a:r>
            <a:endParaRPr lang="en-US" sz="32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2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cs typeface="Arial" pitchFamily="34" charset="0"/>
              </a:rPr>
              <a:t>IceCube</a:t>
            </a:r>
            <a:endParaRPr lang="en-US" sz="3200" dirty="0" smtClean="0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t>conclusions</a:t>
            </a: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225790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3" descr="PastedGraphic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56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425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50" name="AutoShape 6"/>
          <p:cNvSpPr>
            <a:spLocks noChangeArrowheads="1"/>
          </p:cNvSpPr>
          <p:nvPr/>
        </p:nvSpPr>
        <p:spPr bwMode="auto">
          <a:xfrm>
            <a:off x="533400" y="4114800"/>
            <a:ext cx="990600" cy="485775"/>
          </a:xfrm>
          <a:prstGeom prst="rightArrow">
            <a:avLst>
              <a:gd name="adj1" fmla="val 50000"/>
              <a:gd name="adj2" fmla="val 509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A5002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60325" y="304800"/>
            <a:ext cx="21685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 cosmic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neutrinos: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energy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     &gt; 100 TeV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 atmospheric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background: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1~2 events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per year</a:t>
            </a:r>
          </a:p>
        </p:txBody>
      </p:sp>
      <p:sp>
        <p:nvSpPr>
          <p:cNvPr id="615428" name="TextBox 7"/>
          <p:cNvSpPr txBox="1">
            <a:spLocks noChangeArrowheads="1"/>
          </p:cNvSpPr>
          <p:nvPr/>
        </p:nvSpPr>
        <p:spPr bwMode="auto">
          <a:xfrm>
            <a:off x="3200400" y="6248400"/>
            <a:ext cx="5089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atmospheric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2800">
                <a:solidFill>
                  <a:srgbClr val="FFFFFF"/>
                </a:solidFill>
              </a:rPr>
              <a:t>neutrino spectrum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1542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63246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9" name="AutoShape 5"/>
          <p:cNvSpPr>
            <a:spLocks noChangeArrowheads="1"/>
          </p:cNvSpPr>
          <p:nvPr/>
        </p:nvSpPr>
        <p:spPr bwMode="auto">
          <a:xfrm>
            <a:off x="7772400" y="4162425"/>
            <a:ext cx="990600" cy="485775"/>
          </a:xfrm>
          <a:prstGeom prst="rightArrow">
            <a:avLst>
              <a:gd name="adj1" fmla="val 50000"/>
              <a:gd name="adj2" fmla="val 50980"/>
            </a:avLst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A50021"/>
              </a:solidFill>
              <a:latin typeface="Arial" pitchFamily="34" charset="0"/>
              <a:ea typeface="ＭＳ Ｐゴシック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97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0" grpId="0" animBg="1"/>
      <p:bldP spid="262151" grpId="0"/>
      <p:bldP spid="26214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44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0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570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interact with the microwave background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16451" name="Object 3"/>
          <p:cNvGraphicFramePr>
            <a:graphicFrameLocks noChangeAspect="1"/>
          </p:cNvGraphicFramePr>
          <p:nvPr/>
        </p:nvGraphicFramePr>
        <p:xfrm>
          <a:off x="1498600" y="1574800"/>
          <a:ext cx="6070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5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574800"/>
                        <a:ext cx="6070600" cy="8334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452" name="Object 4"/>
          <p:cNvGraphicFramePr>
            <a:graphicFrameLocks noChangeAspect="1"/>
          </p:cNvGraphicFramePr>
          <p:nvPr/>
        </p:nvGraphicFramePr>
        <p:xfrm>
          <a:off x="5130800" y="4800600"/>
          <a:ext cx="37957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6" name="Equation" r:id="rId8" imgW="1206500" imgH="241300" progId="Equation.3">
                  <p:embed/>
                </p:oleObj>
              </mc:Choice>
              <mc:Fallback>
                <p:oleObj name="Equation" r:id="rId8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4800600"/>
                        <a:ext cx="3795713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disappear, neutrinos with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EeV (10</a:t>
            </a:r>
            <a:r>
              <a:rPr lang="en-US" sz="3200" baseline="30000">
                <a:solidFill>
                  <a:srgbClr val="FFFFFF"/>
                </a:solidFill>
              </a:rPr>
              <a:t>18</a:t>
            </a:r>
            <a:r>
              <a:rPr lang="en-US" sz="3200">
                <a:solidFill>
                  <a:srgbClr val="FFFFFF"/>
                </a:solidFill>
              </a:rPr>
              <a:t> eV) energy appear</a:t>
            </a:r>
          </a:p>
        </p:txBody>
      </p:sp>
      <p:graphicFrame>
        <p:nvGraphicFramePr>
          <p:cNvPr id="616454" name="Object 5"/>
          <p:cNvGraphicFramePr>
            <a:graphicFrameLocks noChangeAspect="1"/>
          </p:cNvGraphicFramePr>
          <p:nvPr/>
        </p:nvGraphicFramePr>
        <p:xfrm>
          <a:off x="4203700" y="3340100"/>
          <a:ext cx="736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7" name="Equation" r:id="rId10" imgW="736280" imgH="177723" progId="Equation.3">
                  <p:embed/>
                </p:oleObj>
              </mc:Choice>
              <mc:Fallback>
                <p:oleObj name="Equation" r:id="rId10" imgW="73628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3340100"/>
                        <a:ext cx="736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455" name="Object 6"/>
          <p:cNvGraphicFramePr>
            <a:graphicFrameLocks noChangeAspect="1"/>
          </p:cNvGraphicFramePr>
          <p:nvPr/>
        </p:nvGraphicFramePr>
        <p:xfrm>
          <a:off x="1828800" y="4572000"/>
          <a:ext cx="6858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8" name="Equation" r:id="rId12" imgW="2032000" imgH="203200" progId="Equation.3">
                  <p:embed/>
                </p:oleObj>
              </mc:Choice>
              <mc:Fallback>
                <p:oleObj name="Equation" r:id="rId12" imgW="203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6858000" cy="6858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6" name="Text Box 9"/>
          <p:cNvSpPr txBox="1">
            <a:spLocks noChangeArrowheads="1"/>
          </p:cNvSpPr>
          <p:nvPr/>
        </p:nvSpPr>
        <p:spPr bwMode="auto">
          <a:xfrm>
            <a:off x="1600200" y="5562600"/>
            <a:ext cx="8153400" cy="113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EAEAEA"/>
                </a:solidFill>
              </a:rPr>
              <a:t> </a:t>
            </a:r>
            <a:r>
              <a:rPr lang="en-US" sz="3200">
                <a:solidFill>
                  <a:srgbClr val="EAEAEA"/>
                </a:solidFill>
              </a:rPr>
              <a:t> 1 event per cubic kilometer per year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EAEAEA"/>
                </a:solidFill>
              </a:rPr>
              <a:t>        ...but it points at its source</a:t>
            </a:r>
          </a:p>
        </p:txBody>
      </p:sp>
    </p:spTree>
    <p:extLst>
      <p:ext uri="{BB962C8B-B14F-4D97-AF65-F5344CB8AC3E}">
        <p14:creationId xmlns:p14="http://schemas.microsoft.com/office/powerpoint/2010/main" val="996273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497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498" name="TextBox 2"/>
          <p:cNvSpPr txBox="1">
            <a:spLocks noChangeArrowheads="1"/>
          </p:cNvSpPr>
          <p:nvPr/>
        </p:nvSpPr>
        <p:spPr bwMode="auto">
          <a:xfrm>
            <a:off x="417513" y="228600"/>
            <a:ext cx="8193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GZK neutrinos: &gt; 41,000 photons near the horizon</a:t>
            </a:r>
          </a:p>
        </p:txBody>
      </p:sp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4175"/>
            <a:ext cx="85344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66800"/>
            <a:ext cx="20097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66800"/>
            <a:ext cx="17335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10000" y="1752600"/>
            <a:ext cx="1511300" cy="56038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18503" name="TextBox 10"/>
          <p:cNvSpPr txBox="1">
            <a:spLocks noChangeArrowheads="1"/>
          </p:cNvSpPr>
          <p:nvPr/>
        </p:nvSpPr>
        <p:spPr bwMode="auto">
          <a:xfrm>
            <a:off x="3822700" y="981075"/>
            <a:ext cx="131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number of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channels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&gt; 300</a:t>
            </a:r>
          </a:p>
        </p:txBody>
      </p:sp>
      <p:sp>
        <p:nvSpPr>
          <p:cNvPr id="618504" name="Rectangle 12"/>
          <p:cNvSpPr>
            <a:spLocks noChangeArrowheads="1"/>
          </p:cNvSpPr>
          <p:nvPr/>
        </p:nvSpPr>
        <p:spPr bwMode="auto">
          <a:xfrm>
            <a:off x="838200" y="6105525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unblinding: 2 events in the signal region</a:t>
            </a:r>
          </a:p>
        </p:txBody>
      </p:sp>
    </p:spTree>
    <p:extLst>
      <p:ext uri="{BB962C8B-B14F-4D97-AF65-F5344CB8AC3E}">
        <p14:creationId xmlns:p14="http://schemas.microsoft.com/office/powerpoint/2010/main" val="3768202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" name="Ernie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18107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AC5FF">
            <a:alpha val="2313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96850"/>
            <a:ext cx="896143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extBox 2"/>
          <p:cNvSpPr txBox="1">
            <a:spLocks noChangeArrowheads="1"/>
          </p:cNvSpPr>
          <p:nvPr/>
        </p:nvSpPr>
        <p:spPr bwMode="auto">
          <a:xfrm>
            <a:off x="114300" y="212725"/>
            <a:ext cx="3276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tracks and showers</a:t>
            </a:r>
          </a:p>
        </p:txBody>
      </p:sp>
      <p:pic>
        <p:nvPicPr>
          <p:cNvPr id="621572" name="Picture 3" descr="figure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22313"/>
            <a:ext cx="3303588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3" name="Picture 2" descr="figure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708025"/>
            <a:ext cx="3322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igure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1065213"/>
            <a:ext cx="7315200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73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1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06" y="5163652"/>
            <a:ext cx="4138472" cy="1788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229" y="118840"/>
            <a:ext cx="2877711" cy="17543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ostly showers  </a:t>
            </a:r>
            <a:r>
              <a:rPr lang="en-US" dirty="0" smtClean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showers: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volume ~ 5 m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sotropic after 25~ 50 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01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2-30 at 11.15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" y="0"/>
            <a:ext cx="9122061" cy="6858000"/>
          </a:xfrm>
          <a:prstGeom prst="rect">
            <a:avLst/>
          </a:prstGeom>
        </p:spPr>
      </p:pic>
      <p:pic>
        <p:nvPicPr>
          <p:cNvPr id="4" name="Picture 3" descr="Aya_event.png"/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39" y="1652219"/>
            <a:ext cx="4686185" cy="29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2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tons from an electromagnetic shower in South Pole ice [1080p]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24" y="304801"/>
            <a:ext cx="9210923" cy="5181599"/>
          </a:xfrm>
        </p:spPr>
      </p:pic>
    </p:spTree>
    <p:extLst>
      <p:ext uri="{BB962C8B-B14F-4D97-AF65-F5344CB8AC3E}">
        <p14:creationId xmlns:p14="http://schemas.microsoft.com/office/powerpoint/2010/main" val="38523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28600"/>
            <a:ext cx="71691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6" name="TextBox 5"/>
          <p:cNvSpPr txBox="1">
            <a:spLocks noChangeArrowheads="1"/>
          </p:cNvSpPr>
          <p:nvPr/>
        </p:nvSpPr>
        <p:spPr bwMode="auto">
          <a:xfrm>
            <a:off x="6602413" y="381000"/>
            <a:ext cx="2008187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cosmic rays</a:t>
            </a:r>
          </a:p>
        </p:txBody>
      </p:sp>
      <p:cxnSp>
        <p:nvCxnSpPr>
          <p:cNvPr id="562179" name="Straight Arrow Connector 7"/>
          <p:cNvCxnSpPr>
            <a:cxnSpLocks noChangeShapeType="1"/>
          </p:cNvCxnSpPr>
          <p:nvPr/>
        </p:nvCxnSpPr>
        <p:spPr bwMode="auto">
          <a:xfrm flipH="1">
            <a:off x="6858000" y="884238"/>
            <a:ext cx="609600" cy="1020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4468" name="TextBox 8"/>
          <p:cNvSpPr txBox="1">
            <a:spLocks noChangeArrowheads="1"/>
          </p:cNvSpPr>
          <p:nvPr/>
        </p:nvSpPr>
        <p:spPr bwMode="auto">
          <a:xfrm>
            <a:off x="4140501" y="4346575"/>
            <a:ext cx="2944210" cy="10156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neutrinos produced 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interactions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microwave photons</a:t>
            </a:r>
          </a:p>
        </p:txBody>
      </p:sp>
      <p:cxnSp>
        <p:nvCxnSpPr>
          <p:cNvPr id="562181" name="Straight Arrow Connector 10"/>
          <p:cNvCxnSpPr>
            <a:cxnSpLocks noChangeShapeType="1"/>
          </p:cNvCxnSpPr>
          <p:nvPr/>
        </p:nvCxnSpPr>
        <p:spPr bwMode="auto">
          <a:xfrm flipV="1">
            <a:off x="5562600" y="1285875"/>
            <a:ext cx="0" cy="306070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2569" y="6114141"/>
            <a:ext cx="3075832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~1 event per year in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IceCube</a:t>
            </a:r>
            <a:r>
              <a:rPr lang="en-US" sz="2000" dirty="0" smtClean="0">
                <a:solidFill>
                  <a:schemeClr val="bg1"/>
                </a:solidFill>
              </a:rPr>
              <a:t>, PAO and ARA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2467429" y="4717143"/>
            <a:ext cx="1" cy="1396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367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3" name="Picture 4" descr="bert_pulses_panopticon_cle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52400"/>
            <a:ext cx="913288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087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66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38" name="TextBox 2"/>
          <p:cNvSpPr txBox="1">
            <a:spLocks noChangeArrowheads="1"/>
          </p:cNvSpPr>
          <p:nvPr/>
        </p:nvSpPr>
        <p:spPr bwMode="auto">
          <a:xfrm>
            <a:off x="685800" y="361950"/>
            <a:ext cx="493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digital optical module 44 on string 20 only</a:t>
            </a:r>
          </a:p>
        </p:txBody>
      </p:sp>
    </p:spTree>
    <p:extLst>
      <p:ext uri="{BB962C8B-B14F-4D97-AF65-F5344CB8AC3E}">
        <p14:creationId xmlns:p14="http://schemas.microsoft.com/office/powerpoint/2010/main" val="980554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793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8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3794" name="TextBox 4"/>
          <p:cNvSpPr txBox="1">
            <a:spLocks noChangeArrowheads="1"/>
          </p:cNvSpPr>
          <p:nvPr/>
        </p:nvSpPr>
        <p:spPr bwMode="auto">
          <a:xfrm>
            <a:off x="6478454" y="692290"/>
            <a:ext cx="262123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energy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1,041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1,141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(15% resolution)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not atmospheric: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probability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o accompanying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uon</a:t>
            </a:r>
            <a:r>
              <a:rPr lang="en-US" dirty="0" smtClean="0">
                <a:solidFill>
                  <a:srgbClr val="FFFFFF"/>
                </a:solidFill>
              </a:rPr>
              <a:t> is 10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  <a:r>
              <a:rPr lang="en-US" dirty="0" smtClean="0">
                <a:solidFill>
                  <a:srgbClr val="FFFFFF"/>
                </a:solidFill>
              </a:rPr>
              <a:t>per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event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sym typeface="Wingdings" charset="0"/>
              </a:rPr>
              <a:t> </a:t>
            </a:r>
            <a:r>
              <a:rPr lang="en-US" dirty="0">
                <a:solidFill>
                  <a:srgbClr val="FFFFFF"/>
                </a:solidFill>
              </a:rPr>
              <a:t>flux at present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 level of diffuse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 limit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</a:t>
            </a:r>
          </a:p>
        </p:txBody>
      </p:sp>
      <p:pic>
        <p:nvPicPr>
          <p:cNvPr id="67379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388"/>
            <a:ext cx="6248400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176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76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976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320675"/>
            <a:ext cx="34226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9763" name="TextBox 3"/>
          <p:cNvSpPr txBox="1">
            <a:spLocks noChangeArrowheads="1"/>
          </p:cNvSpPr>
          <p:nvPr/>
        </p:nvSpPr>
        <p:spPr bwMode="auto">
          <a:xfrm>
            <a:off x="609600" y="381000"/>
            <a:ext cx="8299450" cy="726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find more contained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events (420 Mton)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total calorimetry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complete sky coverage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flavor determined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some will be muon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neutrinos with good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angular resolution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loss in statistics is compensated by event definition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297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545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16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8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887606"/>
              </p:ext>
            </p:extLst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18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545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8450" y="4418012"/>
            <a:ext cx="3430588" cy="17541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atmospheric neutrinos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accompanied by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muons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the shower that produced them: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none seen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(no signals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IceTop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762000"/>
            <a:ext cx="3709488" cy="3365500"/>
          </a:xfrm>
          <a:prstGeom prst="rect">
            <a:avLst/>
          </a:prstGeom>
        </p:spPr>
      </p:pic>
      <p:pic>
        <p:nvPicPr>
          <p:cNvPr id="6318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5639">
            <a:off x="2014538" y="50800"/>
            <a:ext cx="3954462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005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819400"/>
            <a:ext cx="304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69" y="6409169"/>
            <a:ext cx="272540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ata: 86 strings one year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57" y="94796"/>
            <a:ext cx="285965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…and then there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ere 26 more…</a:t>
            </a:r>
            <a:endParaRPr lang="en-US" sz="28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9" y="1337733"/>
            <a:ext cx="829733" cy="6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542" y="152397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665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385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96838"/>
            <a:ext cx="5529262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59" name="Rectangle 2"/>
          <p:cNvSpPr>
            <a:spLocks noChangeArrowheads="1"/>
          </p:cNvSpPr>
          <p:nvPr/>
        </p:nvSpPr>
        <p:spPr bwMode="auto">
          <a:xfrm>
            <a:off x="4994275" y="3105150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Φ(E) =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(3.6±1.2)·10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−8 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GeVcm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sr</a:t>
            </a:r>
            <a:r>
              <a:rPr lang="hr-HR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</a:t>
            </a:r>
            <a:r>
              <a:rPr lang="en-US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6232525" y="3567113"/>
            <a:ext cx="365125" cy="695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1" name="Rectangle 6"/>
          <p:cNvSpPr>
            <a:spLocks noChangeArrowheads="1"/>
          </p:cNvSpPr>
          <p:nvPr/>
        </p:nvSpPr>
        <p:spPr bwMode="auto">
          <a:xfrm>
            <a:off x="6942138" y="4892675"/>
            <a:ext cx="179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atmospheric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	and 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>
            <a:off x="7146925" y="5232400"/>
            <a:ext cx="223838" cy="2444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3" name="TextBox 15"/>
          <p:cNvSpPr txBox="1">
            <a:spLocks noChangeArrowheads="1"/>
          </p:cNvSpPr>
          <p:nvPr/>
        </p:nvSpPr>
        <p:spPr bwMode="auto">
          <a:xfrm>
            <a:off x="69850" y="127000"/>
            <a:ext cx="3330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total charge collected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by PMTs of events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interaction inside the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detector</a:t>
            </a:r>
          </a:p>
        </p:txBody>
      </p:sp>
      <p:pic>
        <p:nvPicPr>
          <p:cNvPr id="12" name="Picture 11" descr="charge_distribu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127000"/>
            <a:ext cx="5538788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550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" y="171450"/>
            <a:ext cx="8505825" cy="64865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18115" name="Rectangle 2"/>
          <p:cNvSpPr>
            <a:spLocks noChangeArrowheads="1"/>
          </p:cNvSpPr>
          <p:nvPr/>
        </p:nvSpPr>
        <p:spPr bwMode="auto">
          <a:xfrm>
            <a:off x="1981200" y="892175"/>
            <a:ext cx="2598738" cy="6461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28 events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significance &gt; 4 sigma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1828800"/>
            <a:ext cx="1966913" cy="923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atm. Background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Down Arrow 4"/>
          <p:cNvSpPr>
            <a:spLocks noChangeArrowheads="1"/>
          </p:cNvSpPr>
          <p:nvPr/>
        </p:nvSpPr>
        <p:spPr bwMode="auto">
          <a:xfrm>
            <a:off x="8412163" y="815975"/>
            <a:ext cx="484187" cy="977900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 rot="10800000">
            <a:off x="8439150" y="4459288"/>
            <a:ext cx="484188" cy="977900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41030" name="TextBox 6"/>
          <p:cNvSpPr txBox="1">
            <a:spLocks noChangeArrowheads="1"/>
          </p:cNvSpPr>
          <p:nvPr/>
        </p:nvSpPr>
        <p:spPr bwMode="auto">
          <a:xfrm>
            <a:off x="8396288" y="1843088"/>
            <a:ext cx="528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up</a:t>
            </a:r>
          </a:p>
        </p:txBody>
      </p:sp>
      <p:sp>
        <p:nvSpPr>
          <p:cNvPr id="641031" name="TextBox 7"/>
          <p:cNvSpPr txBox="1">
            <a:spLocks noChangeArrowheads="1"/>
          </p:cNvSpPr>
          <p:nvPr/>
        </p:nvSpPr>
        <p:spPr bwMode="auto">
          <a:xfrm>
            <a:off x="8256588" y="3995738"/>
            <a:ext cx="920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down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124200" y="171450"/>
            <a:ext cx="0" cy="644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1337" name="Rectangle 12"/>
          <p:cNvSpPr>
            <a:spLocks noChangeArrowheads="1"/>
          </p:cNvSpPr>
          <p:nvPr/>
        </p:nvSpPr>
        <p:spPr bwMode="auto">
          <a:xfrm>
            <a:off x="3200400" y="163513"/>
            <a:ext cx="5713413" cy="461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&gt; 100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(50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equivalent): 18 events</a:t>
            </a:r>
            <a:endParaRPr lang="en-US" sz="2400" dirty="0">
              <a:solidFill>
                <a:prstClr val="white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41034" name="Object 1"/>
          <p:cNvGraphicFramePr>
            <a:graphicFrameLocks noChangeAspect="1"/>
          </p:cNvGraphicFramePr>
          <p:nvPr/>
        </p:nvGraphicFramePr>
        <p:xfrm>
          <a:off x="6400800" y="2197100"/>
          <a:ext cx="914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2" name="Equation" r:id="rId5" imgW="469696" imgH="241195" progId="Equation.3">
                  <p:embed/>
                </p:oleObj>
              </mc:Choice>
              <mc:Fallback>
                <p:oleObj name="Equation" r:id="rId5" imgW="46969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197100"/>
                        <a:ext cx="914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1035" name="TextBox 1"/>
          <p:cNvSpPr txBox="1">
            <a:spLocks noChangeArrowheads="1"/>
          </p:cNvSpPr>
          <p:nvPr/>
        </p:nvSpPr>
        <p:spPr bwMode="auto">
          <a:xfrm>
            <a:off x="152400" y="163513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747833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185"/>
            <a:ext cx="9144000" cy="5553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95" y="163400"/>
            <a:ext cx="5676103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26 more: 19 showers and 7 </a:t>
            </a:r>
            <a:r>
              <a:rPr lang="en-US" sz="2400" dirty="0" err="1" smtClean="0">
                <a:solidFill>
                  <a:schemeClr val="bg1"/>
                </a:solidFill>
              </a:rPr>
              <a:t>muon</a:t>
            </a:r>
            <a:r>
              <a:rPr lang="en-US" sz="2400" dirty="0" smtClean="0">
                <a:solidFill>
                  <a:schemeClr val="bg1"/>
                </a:solidFill>
              </a:rPr>
              <a:t> tracks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27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4970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3301" name="Text Box 5"/>
          <p:cNvSpPr txBox="1">
            <a:spLocks noChangeArrowheads="1"/>
          </p:cNvSpPr>
          <p:nvPr/>
        </p:nvSpPr>
        <p:spPr bwMode="auto">
          <a:xfrm>
            <a:off x="76200" y="69850"/>
            <a:ext cx="7004091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oo few </a:t>
            </a:r>
            <a:r>
              <a:rPr lang="en-US" sz="28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3200" baseline="-250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28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8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o, in an all flavor search </a:t>
            </a:r>
            <a:r>
              <a:rPr lang="en-US" sz="28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3200" baseline="-250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m </a:t>
            </a:r>
            <a:r>
              <a:rPr lang="en-US" sz="2800" dirty="0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tracks are rare </a:t>
            </a:r>
            <a:endParaRPr lang="en-US" sz="2800" dirty="0">
              <a:solidFill>
                <a:prstClr val="white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23302" name="Text Box 6"/>
          <p:cNvSpPr txBox="1">
            <a:spLocks noChangeArrowheads="1"/>
          </p:cNvSpPr>
          <p:nvPr/>
        </p:nvSpPr>
        <p:spPr bwMode="auto">
          <a:xfrm>
            <a:off x="60325" y="2743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3" name="Text Box 7"/>
          <p:cNvSpPr txBox="1">
            <a:spLocks noChangeArrowheads="1"/>
          </p:cNvSpPr>
          <p:nvPr/>
        </p:nvSpPr>
        <p:spPr bwMode="auto">
          <a:xfrm>
            <a:off x="4114800" y="4648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4" name="Text Box 8"/>
          <p:cNvSpPr txBox="1">
            <a:spLocks noChangeArrowheads="1"/>
          </p:cNvSpPr>
          <p:nvPr/>
        </p:nvSpPr>
        <p:spPr bwMode="auto">
          <a:xfrm>
            <a:off x="609600" y="4648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5" name="Text Box 9"/>
          <p:cNvSpPr txBox="1">
            <a:spLocks noChangeArrowheads="1"/>
          </p:cNvSpPr>
          <p:nvPr/>
        </p:nvSpPr>
        <p:spPr bwMode="auto">
          <a:xfrm>
            <a:off x="4267200" y="2743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613399"/>
              </p:ext>
            </p:extLst>
          </p:nvPr>
        </p:nvGraphicFramePr>
        <p:xfrm>
          <a:off x="4648200" y="1229763"/>
          <a:ext cx="408981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4" name="Equation" r:id="rId4" imgW="1892300" imgH="393700" progId="Equation.3">
                  <p:embed/>
                </p:oleObj>
              </mc:Choice>
              <mc:Fallback>
                <p:oleObj name="Equation" r:id="rId4" imgW="1892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1229763"/>
                        <a:ext cx="408981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39260" y="6124512"/>
            <a:ext cx="4874176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track is relatively rare</a:t>
            </a:r>
          </a:p>
        </p:txBody>
      </p:sp>
    </p:spTree>
    <p:extLst>
      <p:ext uri="{BB962C8B-B14F-4D97-AF65-F5344CB8AC3E}">
        <p14:creationId xmlns:p14="http://schemas.microsoft.com/office/powerpoint/2010/main" val="4033608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9086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cs typeface="Arial" pitchFamily="34" charset="0"/>
              </a:rPr>
              <a:t>IceCube</a:t>
            </a:r>
            <a:endParaRPr lang="en-US" sz="3200" dirty="0" smtClean="0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3164049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3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463" y="274803"/>
            <a:ext cx="472636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ostly from South (not through the Earth) </a:t>
            </a:r>
            <a:r>
              <a:rPr lang="en-US" dirty="0" smtClean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844" y="6223914"/>
            <a:ext cx="1391013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ackground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3370" y="6231341"/>
            <a:ext cx="787783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signal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08982" y="644135"/>
            <a:ext cx="757513" cy="81157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05010" y="2432509"/>
            <a:ext cx="865345" cy="94682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39013" y="3379331"/>
            <a:ext cx="200269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’s absorbed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17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9145"/>
            <a:ext cx="8229600" cy="11430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oo many from the northern hemisphere?</a:t>
            </a:r>
            <a:b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no, events have properties of a cosmic flux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5092" y="2419100"/>
            <a:ext cx="8610600" cy="3626551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atmospheric background: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ostly from North (through the Earth, insufficient target to produce neutrinos from the South)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ostly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muons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muon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neutrinos and cosmic ray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muons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from the South)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osmic flux: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ostly from the South (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PeV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neutrinos absorbed by the Earth)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ostly showers (1:1:1 flavor composition and only CC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muon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neutrinos produce a track)</a:t>
            </a:r>
          </a:p>
        </p:txBody>
      </p:sp>
    </p:spTree>
    <p:extLst>
      <p:ext uri="{BB962C8B-B14F-4D97-AF65-F5344CB8AC3E}">
        <p14:creationId xmlns:p14="http://schemas.microsoft.com/office/powerpoint/2010/main" val="1319474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8735" y="1752600"/>
            <a:ext cx="7892280" cy="48320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IceCube</a:t>
            </a:r>
            <a:r>
              <a:rPr lang="en-US" sz="2800" dirty="0">
                <a:solidFill>
                  <a:schemeClr val="bg1"/>
                </a:solidFill>
              </a:rPr>
              <a:t> data do not fit the energy dependence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required </a:t>
            </a:r>
            <a:r>
              <a:rPr lang="en-US" sz="2800" dirty="0">
                <a:solidFill>
                  <a:schemeClr val="bg1"/>
                </a:solidFill>
              </a:rPr>
              <a:t>by a charm signal.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same for the  zenith angle dependence.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rate required to explain the data exceeds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our </a:t>
            </a:r>
            <a:r>
              <a:rPr lang="en-US" sz="2800" dirty="0">
                <a:solidFill>
                  <a:schemeClr val="bg1"/>
                </a:solidFill>
              </a:rPr>
              <a:t>own experimental limit by  more than a factor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>
                <a:solidFill>
                  <a:schemeClr val="bg1"/>
                </a:solidFill>
              </a:rPr>
              <a:t>2.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level of charm background allowed by the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data </a:t>
            </a:r>
            <a:r>
              <a:rPr lang="en-US" sz="2800" dirty="0">
                <a:solidFill>
                  <a:schemeClr val="bg1"/>
                </a:solidFill>
              </a:rPr>
              <a:t>(actually, no evidence yet) is consistent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with </a:t>
            </a:r>
            <a:r>
              <a:rPr lang="en-US" sz="2800" dirty="0">
                <a:solidFill>
                  <a:schemeClr val="bg1"/>
                </a:solidFill>
              </a:rPr>
              <a:t>expectations.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no evidence for the air shower that would have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 produced </a:t>
            </a:r>
            <a:r>
              <a:rPr lang="en-US" sz="2800" dirty="0">
                <a:solidFill>
                  <a:schemeClr val="bg1"/>
                </a:solidFill>
              </a:rPr>
              <a:t>the charmed particle (no </a:t>
            </a:r>
            <a:r>
              <a:rPr lang="en-US" sz="2800" dirty="0" err="1">
                <a:solidFill>
                  <a:schemeClr val="bg1"/>
                </a:solidFill>
              </a:rPr>
              <a:t>muons</a:t>
            </a:r>
            <a:r>
              <a:rPr lang="en-US" sz="2800" dirty="0">
                <a:solidFill>
                  <a:schemeClr val="bg1"/>
                </a:solidFill>
              </a:rPr>
              <a:t>!).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216" y="169863"/>
            <a:ext cx="7839606" cy="1354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</a:rPr>
              <a:t>not neutrinos from production and prompt</a:t>
            </a:r>
          </a:p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</a:rPr>
              <a:t>decay of charmed particles in the atmosphere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3073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307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144000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075" name="TextBox 6"/>
          <p:cNvSpPr txBox="1">
            <a:spLocks noChangeArrowheads="1"/>
          </p:cNvSpPr>
          <p:nvPr/>
        </p:nvSpPr>
        <p:spPr bwMode="auto">
          <a:xfrm>
            <a:off x="381000" y="228600"/>
            <a:ext cx="343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some interesting events</a:t>
            </a:r>
          </a:p>
        </p:txBody>
      </p:sp>
    </p:spTree>
    <p:extLst>
      <p:ext uri="{BB962C8B-B14F-4D97-AF65-F5344CB8AC3E}">
        <p14:creationId xmlns:p14="http://schemas.microsoft.com/office/powerpoint/2010/main" val="3467869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" name="13 Snuffleupagus-1_1.mp4" descr="/Users/halzen/Desktop/ICRCRIO_Halzen/media/13 Snuffleupagus-1_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9144000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33297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14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6146" name="Rectangle 2"/>
          <p:cNvSpPr>
            <a:spLocks noChangeArrowheads="1"/>
          </p:cNvSpPr>
          <p:nvPr/>
        </p:nvSpPr>
        <p:spPr bwMode="auto">
          <a:xfrm>
            <a:off x="522288" y="331788"/>
            <a:ext cx="79756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tmospheric muon (blue) + neutrino (red) background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+ astrophysical E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Φ(E) =(3.6±1.2)·10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−8 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GeVcm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−2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sr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46147" name="TextBox 4"/>
          <p:cNvSpPr txBox="1">
            <a:spLocks noChangeArrowheads="1"/>
          </p:cNvSpPr>
          <p:nvPr/>
        </p:nvSpPr>
        <p:spPr bwMode="auto">
          <a:xfrm>
            <a:off x="736600" y="5902325"/>
            <a:ext cx="34829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energy deposited in the detector</a:t>
            </a:r>
          </a:p>
        </p:txBody>
      </p:sp>
      <p:sp>
        <p:nvSpPr>
          <p:cNvPr id="646148" name="TextBox 5"/>
          <p:cNvSpPr txBox="1">
            <a:spLocks noChangeArrowheads="1"/>
          </p:cNvSpPr>
          <p:nvPr/>
        </p:nvSpPr>
        <p:spPr bwMode="auto">
          <a:xfrm>
            <a:off x="6200775" y="5929313"/>
            <a:ext cx="145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zenith angle</a:t>
            </a:r>
          </a:p>
        </p:txBody>
      </p:sp>
      <p:pic>
        <p:nvPicPr>
          <p:cNvPr id="646149" name="Picture 6" descr="energy_distribu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55750"/>
            <a:ext cx="438943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0" name="Picture 7" descr="zenith_distribu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555750"/>
            <a:ext cx="4389437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08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4" name="Rectangle 1"/>
          <p:cNvSpPr>
            <a:spLocks noChangeArrowheads="1"/>
          </p:cNvSpPr>
          <p:nvPr/>
        </p:nvSpPr>
        <p:spPr bwMode="auto">
          <a:xfrm>
            <a:off x="-152400" y="6324600"/>
            <a:ext cx="952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38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60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821" y="527324"/>
            <a:ext cx="227602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Galactic coordinates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70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89" name="Picture 3" descr="FOV_Galac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96950"/>
            <a:ext cx="91043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457200"/>
            <a:ext cx="1365250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events</a:t>
            </a:r>
          </a:p>
        </p:txBody>
      </p:sp>
      <p:cxnSp>
        <p:nvCxnSpPr>
          <p:cNvPr id="652291" name="Straight Arrow Connector 4"/>
          <p:cNvCxnSpPr>
            <a:cxnSpLocks noChangeShapeType="1"/>
          </p:cNvCxnSpPr>
          <p:nvPr/>
        </p:nvCxnSpPr>
        <p:spPr bwMode="auto">
          <a:xfrm>
            <a:off x="3962400" y="838200"/>
            <a:ext cx="533400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2292" name="Straight Arrow Connector 6"/>
          <p:cNvCxnSpPr>
            <a:cxnSpLocks noChangeShapeType="1"/>
          </p:cNvCxnSpPr>
          <p:nvPr/>
        </p:nvCxnSpPr>
        <p:spPr bwMode="auto">
          <a:xfrm>
            <a:off x="4800600" y="838200"/>
            <a:ext cx="990600" cy="3657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057400" y="6096000"/>
            <a:ext cx="2519363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c.o.g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of 5-event cluster</a:t>
            </a:r>
          </a:p>
        </p:txBody>
      </p:sp>
      <p:cxnSp>
        <p:nvCxnSpPr>
          <p:cNvPr id="652294" name="Straight Arrow Connector 9"/>
          <p:cNvCxnSpPr>
            <a:cxnSpLocks noChangeShapeType="1"/>
            <a:stCxn id="8" idx="0"/>
          </p:cNvCxnSpPr>
          <p:nvPr/>
        </p:nvCxnSpPr>
        <p:spPr bwMode="auto">
          <a:xfrm flipV="1">
            <a:off x="3317875" y="3581400"/>
            <a:ext cx="949325" cy="2514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791200" y="5943600"/>
            <a:ext cx="2546350" cy="646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hottest spot in </a:t>
            </a: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IceCube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gamma ray map</a:t>
            </a:r>
          </a:p>
        </p:txBody>
      </p:sp>
      <p:cxnSp>
        <p:nvCxnSpPr>
          <p:cNvPr id="652296" name="Straight Arrow Connector 12"/>
          <p:cNvCxnSpPr>
            <a:cxnSpLocks noChangeShapeType="1"/>
            <a:stCxn id="11" idx="0"/>
          </p:cNvCxnSpPr>
          <p:nvPr/>
        </p:nvCxnSpPr>
        <p:spPr bwMode="auto">
          <a:xfrm flipH="1" flipV="1">
            <a:off x="5791200" y="4724400"/>
            <a:ext cx="1273175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575300" y="304800"/>
            <a:ext cx="3492500" cy="646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boundary with no gamma ray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observations in Southern sky</a:t>
            </a:r>
          </a:p>
        </p:txBody>
      </p:sp>
      <p:cxnSp>
        <p:nvCxnSpPr>
          <p:cNvPr id="652298" name="Straight Arrow Connector 15"/>
          <p:cNvCxnSpPr>
            <a:cxnSpLocks noChangeShapeType="1"/>
          </p:cNvCxnSpPr>
          <p:nvPr/>
        </p:nvCxnSpPr>
        <p:spPr bwMode="auto">
          <a:xfrm flipH="1">
            <a:off x="6781800" y="914400"/>
            <a:ext cx="533400" cy="1600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2299" name="TextBox 26"/>
          <p:cNvSpPr txBox="1">
            <a:spLocks noChangeArrowheads="1"/>
          </p:cNvSpPr>
          <p:nvPr/>
        </p:nvSpPr>
        <p:spPr bwMode="auto">
          <a:xfrm>
            <a:off x="314325" y="268288"/>
            <a:ext cx="2973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Galactic coordinates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arXiv 1309.4077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76200" y="2819400"/>
            <a:ext cx="9372600" cy="914400"/>
          </a:xfrm>
          <a:prstGeom prst="rect">
            <a:avLst/>
          </a:prstGeom>
          <a:solidFill>
            <a:schemeClr val="tx1">
              <a:alpha val="1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62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838200"/>
            <a:ext cx="82105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990600"/>
            <a:ext cx="3657600" cy="4343400"/>
          </a:xfrm>
          <a:prstGeom prst="rect">
            <a:avLst/>
          </a:prstGeom>
          <a:solidFill>
            <a:schemeClr val="tx1">
              <a:lumMod val="65000"/>
              <a:lumOff val="35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152400"/>
            <a:ext cx="365760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the energy range of cosmic  accelerators producing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neutrinos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000" y="6096000"/>
            <a:ext cx="3657600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or extragalactic?</a:t>
            </a:r>
          </a:p>
        </p:txBody>
      </p:sp>
    </p:spTree>
    <p:extLst>
      <p:ext uri="{BB962C8B-B14F-4D97-AF65-F5344CB8AC3E}">
        <p14:creationId xmlns:p14="http://schemas.microsoft.com/office/powerpoint/2010/main" val="34825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1143000"/>
          </a:xfrm>
        </p:spPr>
        <p:txBody>
          <a:bodyPr/>
          <a:lstStyle/>
          <a:p>
            <a:pPr lvl="0"/>
            <a:r>
              <a:rPr lang="en-US" sz="3600" kern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he sun constructs an accelerator</a:t>
            </a:r>
          </a:p>
        </p:txBody>
      </p:sp>
      <p:pic>
        <p:nvPicPr>
          <p:cNvPr id="200707" name="Picture 2051" descr="cme-apd-2000-mar-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85863"/>
            <a:ext cx="7010400" cy="548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0708" name="Text Box 2052"/>
          <p:cNvSpPr txBox="1">
            <a:spLocks noChangeArrowheads="1"/>
          </p:cNvSpPr>
          <p:nvPr/>
        </p:nvSpPr>
        <p:spPr bwMode="auto">
          <a:xfrm>
            <a:off x="271341" y="5181600"/>
            <a:ext cx="230053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coronal mass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ejection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09 Mar 2000</a:t>
            </a:r>
          </a:p>
        </p:txBody>
      </p:sp>
    </p:spTree>
    <p:extLst>
      <p:ext uri="{BB962C8B-B14F-4D97-AF65-F5344CB8AC3E}">
        <p14:creationId xmlns:p14="http://schemas.microsoft.com/office/powerpoint/2010/main" val="38163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803275"/>
            <a:ext cx="594265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f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irst evidence for cosmic neutrinos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rigin not revealed yet, but…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ne more year of data ready for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   </a:t>
            </a:r>
            <a:r>
              <a:rPr lang="en-US" sz="2800" dirty="0" err="1" smtClean="0">
                <a:solidFill>
                  <a:srgbClr val="FFFFFF"/>
                </a:solidFill>
                <a:cs typeface="Arial" pitchFamily="34" charset="0"/>
              </a:rPr>
              <a:t>unblinding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, more being taken 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b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etter and different (more </a:t>
            </a:r>
            <a:r>
              <a:rPr lang="en-US" sz="28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3200" baseline="-250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32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 analyses soon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54340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788350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939800"/>
            <a:ext cx="6210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2" name="TextBox 1"/>
          <p:cNvSpPr txBox="1">
            <a:spLocks noChangeArrowheads="1"/>
          </p:cNvSpPr>
          <p:nvPr/>
        </p:nvSpPr>
        <p:spPr bwMode="auto">
          <a:xfrm>
            <a:off x="1371600" y="228600"/>
            <a:ext cx="631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10% of data taken during year 2 of IceCube unblinded</a:t>
            </a:r>
          </a:p>
        </p:txBody>
      </p:sp>
    </p:spTree>
    <p:extLst>
      <p:ext uri="{BB962C8B-B14F-4D97-AF65-F5344CB8AC3E}">
        <p14:creationId xmlns:p14="http://schemas.microsoft.com/office/powerpoint/2010/main" val="10259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ffuseMU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61" y="725725"/>
            <a:ext cx="6038512" cy="5515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5906" y="3502890"/>
            <a:ext cx="1029076" cy="591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4560" y="3557583"/>
            <a:ext cx="2808723" cy="11586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71 events/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yr</a:t>
            </a:r>
            <a:endParaRPr lang="en-US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&gt; 45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TeV</a:t>
            </a:r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(point source effective area)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333" y="5711447"/>
            <a:ext cx="4767266" cy="676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nergy of the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muon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inside the detector (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442067"/>
              </p:ext>
            </p:extLst>
          </p:nvPr>
        </p:nvGraphicFramePr>
        <p:xfrm>
          <a:off x="5592229" y="1157722"/>
          <a:ext cx="1876859" cy="1071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6" name="Equation" r:id="rId4" imgW="1511300" imgH="863600" progId="Equation.3">
                  <p:embed/>
                </p:oleObj>
              </mc:Choice>
              <mc:Fallback>
                <p:oleObj name="Equation" r:id="rId4" imgW="1511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2229" y="1157722"/>
                        <a:ext cx="1876859" cy="1071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831" y="6342864"/>
            <a:ext cx="144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V.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Niro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et al.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6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r="6487" b="1564"/>
          <a:stretch>
            <a:fillRect/>
          </a:stretch>
        </p:blipFill>
        <p:spPr bwMode="auto">
          <a:xfrm>
            <a:off x="179388" y="2060575"/>
            <a:ext cx="596106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feld 5"/>
          <p:cNvSpPr txBox="1">
            <a:spLocks noChangeArrowheads="1"/>
          </p:cNvSpPr>
          <p:nvPr/>
        </p:nvSpPr>
        <p:spPr bwMode="auto">
          <a:xfrm>
            <a:off x="4859338" y="1628775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Arial" charset="0"/>
              </a:rPr>
              <a:t>DeepCore</a:t>
            </a:r>
          </a:p>
        </p:txBody>
      </p:sp>
      <p:sp>
        <p:nvSpPr>
          <p:cNvPr id="6149" name="Textfeld 6"/>
          <p:cNvSpPr txBox="1">
            <a:spLocks noChangeArrowheads="1"/>
          </p:cNvSpPr>
          <p:nvPr/>
        </p:nvSpPr>
        <p:spPr bwMode="auto">
          <a:xfrm>
            <a:off x="3419475" y="1628775"/>
            <a:ext cx="102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Arial" charset="0"/>
              </a:rPr>
              <a:t>IceCube</a:t>
            </a:r>
          </a:p>
        </p:txBody>
      </p:sp>
      <p:sp>
        <p:nvSpPr>
          <p:cNvPr id="6150" name="Textfeld 7"/>
          <p:cNvSpPr txBox="1">
            <a:spLocks noChangeArrowheads="1"/>
          </p:cNvSpPr>
          <p:nvPr/>
        </p:nvSpPr>
        <p:spPr bwMode="auto">
          <a:xfrm>
            <a:off x="1042988" y="1660525"/>
            <a:ext cx="2038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Arial" charset="0"/>
              </a:rPr>
              <a:t>DecaCube (1/2/3)</a:t>
            </a:r>
          </a:p>
        </p:txBody>
      </p:sp>
      <p:cxnSp>
        <p:nvCxnSpPr>
          <p:cNvPr id="10" name="Gerade Verbindung mit Pfeil 9"/>
          <p:cNvCxnSpPr>
            <a:stCxn id="6148" idx="2"/>
          </p:cNvCxnSpPr>
          <p:nvPr/>
        </p:nvCxnSpPr>
        <p:spPr>
          <a:xfrm rot="5400000">
            <a:off x="4716463" y="2171700"/>
            <a:ext cx="8953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rot="16200000" flipH="1">
            <a:off x="1575594" y="2520156"/>
            <a:ext cx="1152525" cy="2333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835400" y="1989138"/>
            <a:ext cx="881063" cy="647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Rectangle 1"/>
          <p:cNvSpPr>
            <a:spLocks noChangeArrowheads="1"/>
          </p:cNvSpPr>
          <p:nvPr/>
        </p:nvSpPr>
        <p:spPr bwMode="auto">
          <a:xfrm>
            <a:off x="6084888" y="2195513"/>
            <a:ext cx="29876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Spacing 1  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(</a:t>
            </a:r>
            <a:r>
              <a:rPr lang="de-DE">
                <a:solidFill>
                  <a:srgbClr val="0070C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120m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): IceCube (1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+ 98 strings (1,3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= 2,3 km</a:t>
            </a:r>
            <a:r>
              <a:rPr lang="de-DE" baseline="30000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latin typeface="Arial Unicode MS" pitchFamily="34" charset="-128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Spacing 2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 (</a:t>
            </a:r>
            <a:r>
              <a:rPr lang="de-DE">
                <a:solidFill>
                  <a:srgbClr val="0070C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240m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):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IceCube  (1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+ 99 strings (5,3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= 6,3 km</a:t>
            </a:r>
            <a:r>
              <a:rPr lang="de-DE" baseline="30000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latin typeface="Arial Unicode MS" pitchFamily="34" charset="-128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Spacing 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 (</a:t>
            </a:r>
            <a:r>
              <a:rPr lang="de-DE">
                <a:solidFill>
                  <a:srgbClr val="0070C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360m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):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IceCube  (1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+ 95 strings (11,6 km</a:t>
            </a:r>
            <a:r>
              <a:rPr lang="de-DE" baseline="30000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) </a:t>
            </a:r>
            <a:br>
              <a:rPr lang="de-DE">
                <a:solidFill>
                  <a:prstClr val="black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</a:b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= 12,6 km</a:t>
            </a:r>
            <a:r>
              <a:rPr lang="de-DE" baseline="30000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3</a:t>
            </a:r>
            <a:r>
              <a:rPr lang="de-DE">
                <a:solidFill>
                  <a:srgbClr val="FF0000"/>
                </a:solidFill>
                <a:latin typeface="Arial Unicode MS" pitchFamily="34" charset="-128"/>
                <a:ea typeface="ＭＳ Ｐゴシック" charset="0"/>
                <a:cs typeface="Arial" charset="0"/>
              </a:rPr>
              <a:t> </a:t>
            </a:r>
            <a:endParaRPr lang="de-DE" sz="4000">
              <a:solidFill>
                <a:srgbClr val="FF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051050" y="2060575"/>
            <a:ext cx="1152525" cy="1081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6150" idx="2"/>
          </p:cNvCxnSpPr>
          <p:nvPr/>
        </p:nvCxnSpPr>
        <p:spPr>
          <a:xfrm rot="16200000" flipH="1">
            <a:off x="2668587" y="1454151"/>
            <a:ext cx="576263" cy="17891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244" name="TextBox 14"/>
          <p:cNvSpPr txBox="1">
            <a:spLocks noChangeArrowheads="1"/>
          </p:cNvSpPr>
          <p:nvPr/>
        </p:nvSpPr>
        <p:spPr bwMode="auto">
          <a:xfrm>
            <a:off x="76200" y="304800"/>
            <a:ext cx="8061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</a:rPr>
              <a:t>increase in threshold not important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</a:rPr>
              <a:t> (in the region where atmospheric background dominates)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90600" y="1447800"/>
            <a:ext cx="495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3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Box 2"/>
          <p:cNvSpPr txBox="1">
            <a:spLocks noChangeArrowheads="1"/>
          </p:cNvSpPr>
          <p:nvPr/>
        </p:nvSpPr>
        <p:spPr bwMode="auto">
          <a:xfrm>
            <a:off x="4343400" y="152400"/>
            <a:ext cx="466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IceCube &amp; PINGU collaborations</a:t>
            </a:r>
          </a:p>
        </p:txBody>
      </p:sp>
      <p:pic>
        <p:nvPicPr>
          <p:cNvPr id="2" name="Picture 1" descr="map_collaboration_powerpoint_EUzoom_112013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722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5249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2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Hillas formula :</a:t>
            </a:r>
            <a:endParaRPr lang="en-US" sz="36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65251" name="Object 3"/>
          <p:cNvGraphicFramePr>
            <a:graphicFrameLocks noChangeAspect="1"/>
          </p:cNvGraphicFramePr>
          <p:nvPr/>
        </p:nvGraphicFramePr>
        <p:xfrm>
          <a:off x="2057400" y="2101850"/>
          <a:ext cx="4968875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6" imgW="1091726" imgH="660113" progId="Equation.3">
                  <p:embed/>
                </p:oleObj>
              </mc:Choice>
              <mc:Fallback>
                <p:oleObj name="Equation" r:id="rId6" imgW="1091726" imgH="6601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01850"/>
                        <a:ext cx="4968875" cy="300355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252" name="Rectangle 6"/>
          <p:cNvSpPr>
            <a:spLocks noChangeArrowheads="1"/>
          </p:cNvSpPr>
          <p:nvPr/>
        </p:nvSpPr>
        <p:spPr bwMode="auto">
          <a:xfrm>
            <a:off x="228600" y="5530850"/>
            <a:ext cx="8294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dimensional analysis, difficult to satisfy</a:t>
            </a:r>
          </a:p>
        </p:txBody>
      </p:sp>
      <p:sp>
        <p:nvSpPr>
          <p:cNvPr id="565253" name="Text Box 7"/>
          <p:cNvSpPr txBox="1">
            <a:spLocks noChangeArrowheads="1"/>
          </p:cNvSpPr>
          <p:nvPr/>
        </p:nvSpPr>
        <p:spPr bwMode="auto">
          <a:xfrm>
            <a:off x="228600" y="1111250"/>
            <a:ext cx="8040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>
                <a:solidFill>
                  <a:srgbClr val="FFFFFF"/>
                </a:solidFill>
              </a:rPr>
              <a:t> accelerator must contain the particles</a:t>
            </a:r>
          </a:p>
        </p:txBody>
      </p:sp>
    </p:spTree>
    <p:extLst>
      <p:ext uri="{BB962C8B-B14F-4D97-AF65-F5344CB8AC3E}">
        <p14:creationId xmlns:p14="http://schemas.microsoft.com/office/powerpoint/2010/main" val="1947895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297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7298" name="AutoShape 3"/>
          <p:cNvSpPr>
            <a:spLocks noChangeArrowheads="1"/>
          </p:cNvSpPr>
          <p:nvPr/>
        </p:nvSpPr>
        <p:spPr bwMode="auto">
          <a:xfrm>
            <a:off x="685800" y="-13716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10-41 erg/cm3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72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0"/>
            <a:ext cx="7392987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1" name="Line 6"/>
          <p:cNvSpPr>
            <a:spLocks noChangeShapeType="1"/>
          </p:cNvSpPr>
          <p:nvPr/>
        </p:nvSpPr>
        <p:spPr bwMode="auto">
          <a:xfrm flipH="1">
            <a:off x="6629400" y="2286000"/>
            <a:ext cx="228600" cy="11430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67302" name="Group 7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67320" name="Oval 8"/>
            <p:cNvSpPr>
              <a:spLocks noChangeArrowheads="1"/>
            </p:cNvSpPr>
            <p:nvPr/>
          </p:nvSpPr>
          <p:spPr bwMode="auto">
            <a:xfrm>
              <a:off x="4221" y="21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1" name="Oval 9"/>
            <p:cNvSpPr>
              <a:spLocks noChangeArrowheads="1"/>
            </p:cNvSpPr>
            <p:nvPr/>
          </p:nvSpPr>
          <p:spPr bwMode="auto">
            <a:xfrm>
              <a:off x="4272" y="21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2" name="Oval 10"/>
            <p:cNvSpPr>
              <a:spLocks noChangeArrowheads="1"/>
            </p:cNvSpPr>
            <p:nvPr/>
          </p:nvSpPr>
          <p:spPr bwMode="auto">
            <a:xfrm>
              <a:off x="4319" y="22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3" name="Oval 11"/>
            <p:cNvSpPr>
              <a:spLocks noChangeArrowheads="1"/>
            </p:cNvSpPr>
            <p:nvPr/>
          </p:nvSpPr>
          <p:spPr bwMode="auto">
            <a:xfrm>
              <a:off x="4408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4" name="Oval 12"/>
            <p:cNvSpPr>
              <a:spLocks noChangeArrowheads="1"/>
            </p:cNvSpPr>
            <p:nvPr/>
          </p:nvSpPr>
          <p:spPr bwMode="auto">
            <a:xfrm>
              <a:off x="4506" y="2397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5" name="Oval 13"/>
            <p:cNvSpPr>
              <a:spLocks noChangeArrowheads="1"/>
            </p:cNvSpPr>
            <p:nvPr/>
          </p:nvSpPr>
          <p:spPr bwMode="auto">
            <a:xfrm>
              <a:off x="4605" y="24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6" name="Oval 14"/>
            <p:cNvSpPr>
              <a:spLocks noChangeArrowheads="1"/>
            </p:cNvSpPr>
            <p:nvPr/>
          </p:nvSpPr>
          <p:spPr bwMode="auto">
            <a:xfrm>
              <a:off x="4649" y="253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7" name="Oval 15"/>
            <p:cNvSpPr>
              <a:spLocks noChangeArrowheads="1"/>
            </p:cNvSpPr>
            <p:nvPr/>
          </p:nvSpPr>
          <p:spPr bwMode="auto">
            <a:xfrm>
              <a:off x="4696" y="2585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8" name="Oval 16"/>
            <p:cNvSpPr>
              <a:spLocks noChangeArrowheads="1"/>
            </p:cNvSpPr>
            <p:nvPr/>
          </p:nvSpPr>
          <p:spPr bwMode="auto">
            <a:xfrm>
              <a:off x="4800" y="26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9" name="Oval 17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0" name="Oval 18"/>
            <p:cNvSpPr>
              <a:spLocks noChangeArrowheads="1"/>
            </p:cNvSpPr>
            <p:nvPr/>
          </p:nvSpPr>
          <p:spPr bwMode="auto">
            <a:xfrm>
              <a:off x="4936" y="287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1" name="Oval 19"/>
            <p:cNvSpPr>
              <a:spLocks noChangeArrowheads="1"/>
            </p:cNvSpPr>
            <p:nvPr/>
          </p:nvSpPr>
          <p:spPr bwMode="auto">
            <a:xfrm>
              <a:off x="4985" y="29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2" name="Oval 20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3" name="Oval 21"/>
            <p:cNvSpPr>
              <a:spLocks noChangeArrowheads="1"/>
            </p:cNvSpPr>
            <p:nvPr/>
          </p:nvSpPr>
          <p:spPr bwMode="auto">
            <a:xfrm>
              <a:off x="5087" y="301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4" name="Oval 22"/>
            <p:cNvSpPr>
              <a:spLocks noChangeArrowheads="1"/>
            </p:cNvSpPr>
            <p:nvPr/>
          </p:nvSpPr>
          <p:spPr bwMode="auto">
            <a:xfrm>
              <a:off x="5130" y="30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5" name="Oval 23"/>
            <p:cNvSpPr>
              <a:spLocks noChangeArrowheads="1"/>
            </p:cNvSpPr>
            <p:nvPr/>
          </p:nvSpPr>
          <p:spPr bwMode="auto">
            <a:xfrm>
              <a:off x="5176" y="311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6" name="Oval 24"/>
            <p:cNvSpPr>
              <a:spLocks noChangeArrowheads="1"/>
            </p:cNvSpPr>
            <p:nvPr/>
          </p:nvSpPr>
          <p:spPr bwMode="auto">
            <a:xfrm>
              <a:off x="5224" y="3165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7" name="Oval 25"/>
            <p:cNvSpPr>
              <a:spLocks noChangeArrowheads="1"/>
            </p:cNvSpPr>
            <p:nvPr/>
          </p:nvSpPr>
          <p:spPr bwMode="auto">
            <a:xfrm>
              <a:off x="5280" y="32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8" name="Oval 26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9" name="Oval 27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0" name="Oval 28"/>
            <p:cNvSpPr>
              <a:spLocks noChangeArrowheads="1"/>
            </p:cNvSpPr>
            <p:nvPr/>
          </p:nvSpPr>
          <p:spPr bwMode="auto">
            <a:xfrm>
              <a:off x="5368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1" name="Oval 29"/>
            <p:cNvSpPr>
              <a:spLocks noChangeArrowheads="1"/>
            </p:cNvSpPr>
            <p:nvPr/>
          </p:nvSpPr>
          <p:spPr bwMode="auto">
            <a:xfrm>
              <a:off x="5416" y="3503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2" name="Oval 30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7303" name="Text Box 31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4" name="Text Box 32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5" name="Text Box 33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6" name="Text Box 34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7" name="Text Box 35"/>
          <p:cNvSpPr txBox="1">
            <a:spLocks noChangeArrowheads="1"/>
          </p:cNvSpPr>
          <p:nvPr/>
        </p:nvSpPr>
        <p:spPr bwMode="auto">
          <a:xfrm>
            <a:off x="5851525" y="-18415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67308" name="Line 36"/>
          <p:cNvSpPr>
            <a:spLocks noChangeShapeType="1"/>
          </p:cNvSpPr>
          <p:nvPr/>
        </p:nvSpPr>
        <p:spPr bwMode="auto">
          <a:xfrm>
            <a:off x="8305800" y="2286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09" name="Text Box 37"/>
          <p:cNvSpPr txBox="1">
            <a:spLocks noChangeArrowheads="1"/>
          </p:cNvSpPr>
          <p:nvPr/>
        </p:nvSpPr>
        <p:spPr bwMode="auto">
          <a:xfrm rot="-5400000">
            <a:off x="796925" y="3135313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67310" name="Line 38"/>
          <p:cNvSpPr>
            <a:spLocks noChangeShapeType="1"/>
          </p:cNvSpPr>
          <p:nvPr/>
        </p:nvSpPr>
        <p:spPr bwMode="auto">
          <a:xfrm flipV="1">
            <a:off x="1447800" y="2286000"/>
            <a:ext cx="0" cy="419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1" name="Text Box 39"/>
          <p:cNvSpPr txBox="1">
            <a:spLocks noChangeArrowheads="1"/>
          </p:cNvSpPr>
          <p:nvPr/>
        </p:nvSpPr>
        <p:spPr bwMode="auto">
          <a:xfrm>
            <a:off x="2743200" y="762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67312" name="Line 40"/>
          <p:cNvSpPr>
            <a:spLocks noChangeShapeType="1"/>
          </p:cNvSpPr>
          <p:nvPr/>
        </p:nvSpPr>
        <p:spPr bwMode="auto">
          <a:xfrm>
            <a:off x="2895600" y="30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4" name="Text Box 42"/>
          <p:cNvSpPr txBox="1">
            <a:spLocks noChangeArrowheads="1"/>
          </p:cNvSpPr>
          <p:nvPr/>
        </p:nvSpPr>
        <p:spPr bwMode="auto">
          <a:xfrm>
            <a:off x="2438400" y="3681413"/>
            <a:ext cx="2384425" cy="21859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410 photons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of 2.7 K per cm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endParaRPr lang="en-US" dirty="0" smtClean="0">
              <a:solidFill>
                <a:srgbClr val="FFFF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or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-12</a:t>
            </a:r>
            <a:r>
              <a:rPr lang="en-US" dirty="0" smtClean="0">
                <a:solidFill>
                  <a:srgbClr val="FFFFFF"/>
                </a:solidFill>
              </a:rPr>
              <a:t> erg cm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~</a:t>
            </a:r>
            <a:r>
              <a:rPr lang="en-US" baseline="30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0.5 </a:t>
            </a:r>
            <a:r>
              <a:rPr lang="en-US" dirty="0" err="1" smtClean="0">
                <a:solidFill>
                  <a:srgbClr val="FFFFFF"/>
                </a:solidFill>
              </a:rPr>
              <a:t>eV</a:t>
            </a:r>
            <a:r>
              <a:rPr lang="en-US" dirty="0" smtClean="0">
                <a:solidFill>
                  <a:srgbClr val="FFFFFF"/>
                </a:solidFill>
              </a:rPr>
              <a:t> cm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baseline="30000" dirty="0" smtClean="0">
              <a:solidFill>
                <a:srgbClr val="000000"/>
              </a:solidFill>
            </a:endParaRPr>
          </a:p>
        </p:txBody>
      </p:sp>
      <p:sp>
        <p:nvSpPr>
          <p:cNvPr id="2" name="Line 43"/>
          <p:cNvSpPr>
            <a:spLocks noChangeShapeType="1"/>
          </p:cNvSpPr>
          <p:nvPr/>
        </p:nvSpPr>
        <p:spPr bwMode="auto">
          <a:xfrm flipH="1" flipV="1">
            <a:off x="3505200" y="1295400"/>
            <a:ext cx="0" cy="457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7" name="Rectangle 45"/>
          <p:cNvSpPr>
            <a:spLocks noChangeArrowheads="1"/>
          </p:cNvSpPr>
          <p:nvPr/>
        </p:nvSpPr>
        <p:spPr bwMode="auto">
          <a:xfrm>
            <a:off x="6629400" y="1066800"/>
            <a:ext cx="2133600" cy="1200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-12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erg cm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-3 </a:t>
            </a:r>
          </a:p>
        </p:txBody>
      </p:sp>
      <p:sp>
        <p:nvSpPr>
          <p:cNvPr id="567316" name="Line 46"/>
          <p:cNvSpPr>
            <a:spLocks noChangeShapeType="1"/>
          </p:cNvSpPr>
          <p:nvPr/>
        </p:nvSpPr>
        <p:spPr bwMode="auto">
          <a:xfrm>
            <a:off x="3505200" y="2895600"/>
            <a:ext cx="0" cy="762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9" name="Rectangle 47"/>
          <p:cNvSpPr>
            <a:spLocks noChangeArrowheads="1"/>
          </p:cNvSpPr>
          <p:nvPr/>
        </p:nvSpPr>
        <p:spPr bwMode="auto">
          <a:xfrm>
            <a:off x="6858000" y="2590800"/>
            <a:ext cx="2362200" cy="1200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extragalactic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3x10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-19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erg cm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-3 </a:t>
            </a:r>
          </a:p>
        </p:txBody>
      </p:sp>
      <p:sp>
        <p:nvSpPr>
          <p:cNvPr id="567318" name="Line 49"/>
          <p:cNvSpPr>
            <a:spLocks noChangeShapeType="1"/>
          </p:cNvSpPr>
          <p:nvPr/>
        </p:nvSpPr>
        <p:spPr bwMode="auto">
          <a:xfrm>
            <a:off x="8610600" y="3810000"/>
            <a:ext cx="0" cy="16002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6400800" y="381000"/>
            <a:ext cx="1143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30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10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itle - Top">
      <a:majorFont>
        <a:latin typeface="Gill Sans"/>
        <a:ea typeface="ヒラギノ角ゴ ProN W3"/>
        <a:cs typeface=""/>
      </a:majorFont>
      <a:minorFont>
        <a:latin typeface="Gill Sans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Default Design">
  <a:themeElements>
    <a:clrScheme name="9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0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9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1543</Words>
  <Application>Microsoft Macintosh PowerPoint</Application>
  <PresentationFormat>On-screen Show (4:3)</PresentationFormat>
  <Paragraphs>461</Paragraphs>
  <Slides>74</Slides>
  <Notes>20</Notes>
  <HiddenSlides>0</HiddenSlides>
  <MMClips>5</MMClips>
  <ScaleCrop>false</ScaleCrop>
  <HeadingPairs>
    <vt:vector size="8" baseType="variant">
      <vt:variant>
        <vt:lpstr>Theme</vt:lpstr>
      </vt:variant>
      <vt:variant>
        <vt:i4>38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115" baseType="lpstr">
      <vt:lpstr>5_Office Theme</vt:lpstr>
      <vt:lpstr>1_kallen_halzen</vt:lpstr>
      <vt:lpstr>11_Default Design</vt:lpstr>
      <vt:lpstr>8_Blank Presentation</vt:lpstr>
      <vt:lpstr>6_Blank Presentation</vt:lpstr>
      <vt:lpstr>Default Design</vt:lpstr>
      <vt:lpstr>6_Default Design</vt:lpstr>
      <vt:lpstr>Custom Design</vt:lpstr>
      <vt:lpstr>11_Blank Presentation</vt:lpstr>
      <vt:lpstr>13_Office Theme</vt:lpstr>
      <vt:lpstr>2_kallen_halzen</vt:lpstr>
      <vt:lpstr>3_Blank Presentation</vt:lpstr>
      <vt:lpstr>24_Default Design</vt:lpstr>
      <vt:lpstr>4_Office Theme</vt:lpstr>
      <vt:lpstr>Standarddesign</vt:lpstr>
      <vt:lpstr>10_Default Design</vt:lpstr>
      <vt:lpstr>4_Default Design</vt:lpstr>
      <vt:lpstr>3_Default Design</vt:lpstr>
      <vt:lpstr>8_Default Design</vt:lpstr>
      <vt:lpstr>2_Title, Bullets &amp; Photo</vt:lpstr>
      <vt:lpstr>19_Default Design</vt:lpstr>
      <vt:lpstr>Thème Office</vt:lpstr>
      <vt:lpstr>22_Default Design</vt:lpstr>
      <vt:lpstr>5_Blank Presentation</vt:lpstr>
      <vt:lpstr>3_Title - Top</vt:lpstr>
      <vt:lpstr>5_Default Design</vt:lpstr>
      <vt:lpstr> Black </vt:lpstr>
      <vt:lpstr>3_Office Theme</vt:lpstr>
      <vt:lpstr>14_Office Theme</vt:lpstr>
      <vt:lpstr>6_Office Theme</vt:lpstr>
      <vt:lpstr>19_Office Theme</vt:lpstr>
      <vt:lpstr>9_Blank Presentation</vt:lpstr>
      <vt:lpstr>5_kallen_halzen</vt:lpstr>
      <vt:lpstr>18_Default Design</vt:lpstr>
      <vt:lpstr>12_Office Theme</vt:lpstr>
      <vt:lpstr>21_Office Theme</vt:lpstr>
      <vt:lpstr>10_Blank Presentation</vt:lpstr>
      <vt:lpstr>9_Default Design</vt:lpstr>
      <vt:lpstr>???</vt:lpstr>
      <vt:lpstr>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sun constructs an accelerator</vt:lpstr>
      <vt:lpstr>Hillas formula :</vt:lpstr>
      <vt:lpstr>PowerPoint Presentation</vt:lpstr>
      <vt:lpstr>supernova remnants</vt:lpstr>
      <vt:lpstr>PowerPoint Presentation</vt:lpstr>
      <vt:lpstr>PowerPoint Presentation</vt:lpstr>
      <vt:lpstr>PowerPoint Presentation</vt:lpstr>
      <vt:lpstr>supernova remnants</vt:lpstr>
      <vt:lpstr>PowerPoint Presentation</vt:lpstr>
      <vt:lpstr>active galaxy  particle flows near supermassive black hole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measurement ( &gt; 1 TeV ) </vt:lpstr>
      <vt:lpstr>PowerPoint Presentation</vt:lpstr>
      <vt:lpstr>PowerPoint Presentation</vt:lpstr>
      <vt:lpstr>PowerPoint Presentation</vt:lpstr>
      <vt:lpstr>IceCube / Deep Core</vt:lpstr>
      <vt:lpstr>IceCube Site</vt:lpstr>
      <vt:lpstr>PowerPoint Presentation</vt:lpstr>
      <vt:lpstr>PowerPoint Presentation</vt:lpstr>
      <vt:lpstr>architecture of independent DOMs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 many from the northern hemisphere? no, events have properties of a cosmic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Halzen</dc:creator>
  <cp:lastModifiedBy>Francis Halzen</cp:lastModifiedBy>
  <cp:revision>37</cp:revision>
  <dcterms:created xsi:type="dcterms:W3CDTF">2013-11-01T19:51:57Z</dcterms:created>
  <dcterms:modified xsi:type="dcterms:W3CDTF">2014-01-11T20:12:41Z</dcterms:modified>
</cp:coreProperties>
</file>